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handoutMasterIdLst>
    <p:handoutMasterId r:id="rId29"/>
  </p:handoutMasterIdLst>
  <p:sldIdLst>
    <p:sldId id="413" r:id="rId2"/>
    <p:sldId id="415" r:id="rId3"/>
    <p:sldId id="416" r:id="rId4"/>
    <p:sldId id="417" r:id="rId5"/>
    <p:sldId id="418" r:id="rId6"/>
    <p:sldId id="419" r:id="rId7"/>
    <p:sldId id="439" r:id="rId8"/>
    <p:sldId id="424" r:id="rId9"/>
    <p:sldId id="425" r:id="rId10"/>
    <p:sldId id="422" r:id="rId11"/>
    <p:sldId id="420" r:id="rId12"/>
    <p:sldId id="423" r:id="rId13"/>
    <p:sldId id="421" r:id="rId14"/>
    <p:sldId id="427" r:id="rId15"/>
    <p:sldId id="428" r:id="rId16"/>
    <p:sldId id="430" r:id="rId17"/>
    <p:sldId id="431" r:id="rId18"/>
    <p:sldId id="432" r:id="rId19"/>
    <p:sldId id="440" r:id="rId20"/>
    <p:sldId id="429" r:id="rId21"/>
    <p:sldId id="437" r:id="rId22"/>
    <p:sldId id="438" r:id="rId23"/>
    <p:sldId id="433" r:id="rId24"/>
    <p:sldId id="434" r:id="rId25"/>
    <p:sldId id="435" r:id="rId26"/>
    <p:sldId id="436" r:id="rId27"/>
  </p:sldIdLst>
  <p:sldSz cx="9144000" cy="6858000" type="screen4x3"/>
  <p:notesSz cx="6934200" cy="9220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BA8F754F-D314-A544-B58E-3A9AFD86BEAA}">
          <p14:sldIdLst>
            <p14:sldId id="413"/>
            <p14:sldId id="415"/>
            <p14:sldId id="416"/>
            <p14:sldId id="417"/>
            <p14:sldId id="418"/>
            <p14:sldId id="419"/>
            <p14:sldId id="439"/>
            <p14:sldId id="424"/>
            <p14:sldId id="425"/>
            <p14:sldId id="422"/>
            <p14:sldId id="420"/>
            <p14:sldId id="423"/>
            <p14:sldId id="421"/>
            <p14:sldId id="427"/>
            <p14:sldId id="428"/>
            <p14:sldId id="430"/>
            <p14:sldId id="431"/>
            <p14:sldId id="432"/>
            <p14:sldId id="440"/>
            <p14:sldId id="429"/>
            <p14:sldId id="437"/>
            <p14:sldId id="438"/>
            <p14:sldId id="433"/>
            <p14:sldId id="434"/>
            <p14:sldId id="435"/>
            <p14:sldId id="4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81E48"/>
    <a:srgbClr val="C49500"/>
    <a:srgbClr val="E2AC00"/>
    <a:srgbClr val="0000FF"/>
    <a:srgbClr val="FFDC6D"/>
    <a:srgbClr val="1C1050"/>
    <a:srgbClr val="1F2C6F"/>
    <a:srgbClr val="26216D"/>
    <a:srgbClr val="151A79"/>
    <a:srgbClr val="1D1D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81540" autoAdjust="0"/>
  </p:normalViewPr>
  <p:slideViewPr>
    <p:cSldViewPr snapToGrid="0">
      <p:cViewPr varScale="1">
        <p:scale>
          <a:sx n="98" d="100"/>
          <a:sy n="98" d="100"/>
        </p:scale>
        <p:origin x="-94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0580" tIns="45290" rIns="90580" bIns="45290" rtlCol="0"/>
          <a:lstStyle>
            <a:lvl1pPr algn="r">
              <a:defRPr sz="1200"/>
            </a:lvl1pPr>
          </a:lstStyle>
          <a:p>
            <a:fld id="{FAB82D2B-4194-414A-8944-2697E22A9174}" type="datetimeFigureOut">
              <a:rPr lang="en-US" smtClean="0"/>
              <a:pPr/>
              <a:t>10/29/2013</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80" tIns="45290" rIns="90580" bIns="4529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xmlns=""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l" defTabSz="922912">
              <a:defRPr sz="1200" smtClean="0"/>
            </a:lvl1pPr>
          </a:lstStyle>
          <a:p>
            <a:pPr>
              <a:defRPr/>
            </a:pPr>
            <a:endParaRPr lang="en-US" dirty="0"/>
          </a:p>
        </p:txBody>
      </p:sp>
      <p:sp>
        <p:nvSpPr>
          <p:cNvPr id="10243" name="Rectangle 3"/>
          <p:cNvSpPr>
            <a:spLocks noGrp="1" noChangeArrowheads="1"/>
          </p:cNvSpPr>
          <p:nvPr>
            <p:ph type="dt" idx="1"/>
          </p:nvPr>
        </p:nvSpPr>
        <p:spPr bwMode="auto">
          <a:xfrm>
            <a:off x="3928018"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r" defTabSz="922912">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3735" y="4379911"/>
            <a:ext cx="5546731" cy="4148145"/>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l" defTabSz="922912">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28018"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r" defTabSz="922912">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xmlns=""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xmlns=""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10</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11</a:t>
            </a:fld>
            <a:endParaRPr lang="en-US" dirty="0"/>
          </a:p>
        </p:txBody>
      </p:sp>
    </p:spTree>
    <p:extLst>
      <p:ext uri="{BB962C8B-B14F-4D97-AF65-F5344CB8AC3E}">
        <p14:creationId xmlns:p14="http://schemas.microsoft.com/office/powerpoint/2010/main" xmlns="" val="283366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12</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13</a:t>
            </a:fld>
            <a:endParaRPr lang="en-US" dirty="0"/>
          </a:p>
        </p:txBody>
      </p:sp>
    </p:spTree>
    <p:extLst>
      <p:ext uri="{BB962C8B-B14F-4D97-AF65-F5344CB8AC3E}">
        <p14:creationId xmlns:p14="http://schemas.microsoft.com/office/powerpoint/2010/main" xmlns="" val="28336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Dev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Dev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17</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18</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19</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the outline provided by Scott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a:t>
            </a:fld>
            <a:endParaRPr lang="en-US" dirty="0"/>
          </a:p>
        </p:txBody>
      </p:sp>
    </p:spTree>
    <p:extLst>
      <p:ext uri="{BB962C8B-B14F-4D97-AF65-F5344CB8AC3E}">
        <p14:creationId xmlns:p14="http://schemas.microsoft.com/office/powerpoint/2010/main" xmlns="" val="105154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20</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21</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22</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a:t>
            </a:fld>
            <a:endParaRPr lang="en-US" dirty="0"/>
          </a:p>
        </p:txBody>
      </p:sp>
    </p:spTree>
    <p:extLst>
      <p:ext uri="{BB962C8B-B14F-4D97-AF65-F5344CB8AC3E}">
        <p14:creationId xmlns:p14="http://schemas.microsoft.com/office/powerpoint/2010/main" xmlns="" val="11740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4</a:t>
            </a:fld>
            <a:endParaRPr lang="en-US" dirty="0"/>
          </a:p>
        </p:txBody>
      </p:sp>
    </p:spTree>
    <p:extLst>
      <p:ext uri="{BB962C8B-B14F-4D97-AF65-F5344CB8AC3E}">
        <p14:creationId xmlns:p14="http://schemas.microsoft.com/office/powerpoint/2010/main" xmlns="" val="330506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smtClean="0"/>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defTabSz="905805">
              <a:defRPr/>
            </a:pPr>
            <a:endParaRPr lang="en-US" dirty="0" smtClean="0"/>
          </a:p>
          <a:p>
            <a:pPr defTabSz="905805">
              <a:defRPr/>
            </a:pPr>
            <a:r>
              <a:rPr lang="en-US" dirty="0" smtClean="0"/>
              <a:t>See the P24 MISC Processor Manual and Software Dev plan 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xmlns="" val="64826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MISCs associated with the LET1, LET2 and HET telescopes (the peripheral MISCs) will be gathered by the DPU MISC and formatted for transmission to the spacecraft (per the SPP GIS</a:t>
            </a:r>
          </a:p>
          <a:p>
            <a:endParaRPr lang="en-US" dirty="0" smtClean="0"/>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uni-directional,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xmlns="" val="28336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xmlns="" val="28336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xmlns="" val="28336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xmlns="" val="283366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pic>
        <p:nvPicPr>
          <p:cNvPr id="12" name="Picture 11" descr="ISISlogo-002-C.png"/>
          <p:cNvPicPr>
            <a:picLocks noChangeAspect="1"/>
          </p:cNvPicPr>
          <p:nvPr userDrawn="1"/>
        </p:nvPicPr>
        <p:blipFill>
          <a:blip r:embed="rId3" cstate="print"/>
          <a:stretch>
            <a:fillRect/>
          </a:stretch>
        </p:blipFill>
        <p:spPr>
          <a:xfrm>
            <a:off x="415716" y="2579974"/>
            <a:ext cx="2159048" cy="4160520"/>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6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p:nvPicPr>
        <p:blipFill>
          <a:blip r:embed="rId6" cstate="print"/>
          <a:srcRect t="39458" b="50794"/>
          <a:stretch>
            <a:fillRect/>
          </a:stretch>
        </p:blipFill>
        <p:spPr>
          <a:xfrm>
            <a:off x="0" y="130628"/>
            <a:ext cx="9144000" cy="791456"/>
          </a:xfrm>
          <a:prstGeom prst="rect">
            <a:avLst/>
          </a:prstGeom>
        </p:spPr>
      </p:pic>
      <p:pic>
        <p:nvPicPr>
          <p:cNvPr id="13" name="Picture 12" descr="ISISlogo-002-C.png"/>
          <p:cNvPicPr>
            <a:picLocks noChangeAspect="1"/>
          </p:cNvPicPr>
          <p:nvPr userDrawn="1"/>
        </p:nvPicPr>
        <p:blipFill>
          <a:blip r:embed="rId7" cstate="print"/>
          <a:stretch>
            <a:fillRect/>
          </a:stretch>
        </p:blipFill>
        <p:spPr>
          <a:xfrm>
            <a:off x="23052" y="7684"/>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4" name="Picture 23" descr="BlueSolarProbePlusBannerTemplate.jpg"/>
          <p:cNvPicPr>
            <a:picLocks noChangeAspect="1"/>
          </p:cNvPicPr>
          <p:nvPr/>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p:nvSpPr>
        <p:spPr>
          <a:xfrm>
            <a:off x="2297527" y="6605709"/>
            <a:ext cx="4579684" cy="246221"/>
          </a:xfrm>
          <a:prstGeom prst="rect">
            <a:avLst/>
          </a:prstGeom>
          <a:noFill/>
        </p:spPr>
        <p:txBody>
          <a:bodyPr wrap="square" rtlCol="0">
            <a:spAutoFit/>
          </a:bodyPr>
          <a:lstStyle/>
          <a:p>
            <a:pPr algn="ctr"/>
            <a:r>
              <a:rPr lang="en-US" sz="1000" dirty="0" smtClean="0"/>
              <a:t>ISIS PDR – 15 – </a:t>
            </a:r>
            <a:r>
              <a:rPr lang="en-US" sz="1000" baseline="0" dirty="0" smtClean="0"/>
              <a:t> EPI-Hi Software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EPI-Hi Software</a:t>
            </a:r>
            <a:endParaRPr lang="en-US" dirty="0"/>
          </a:p>
        </p:txBody>
      </p:sp>
      <p:sp>
        <p:nvSpPr>
          <p:cNvPr id="6" name="Subtitle 3"/>
          <p:cNvSpPr txBox="1">
            <a:spLocks/>
          </p:cNvSpPr>
          <p:nvPr/>
        </p:nvSpPr>
        <p:spPr bwMode="black">
          <a:xfrm>
            <a:off x="2700380" y="4970700"/>
            <a:ext cx="6063578" cy="1083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Andrew Davis</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endParaRPr kumimoji="0" lang="en-US" sz="2000" b="0" i="1"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400" b="0" i="1" u="none" strike="noStrike" kern="0" cap="none" spc="0" normalizeH="0" baseline="0" noProof="0" dirty="0" smtClean="0">
                <a:ln>
                  <a:noFill/>
                </a:ln>
                <a:solidFill>
                  <a:schemeClr val="bg1"/>
                </a:solidFill>
                <a:effectLst/>
                <a:uLnTx/>
                <a:uFillTx/>
                <a:latin typeface="+mn-lt"/>
                <a:ea typeface="+mn-ea"/>
                <a:cs typeface="+mn-cs"/>
              </a:rPr>
              <a:t>EPI-Hi S/W Lead </a:t>
            </a:r>
            <a:r>
              <a:rPr kumimoji="0" lang="en-US" sz="2400" b="0" i="1" u="none" strike="noStrike" kern="0" cap="none" spc="0" normalizeH="0" noProof="0" dirty="0" smtClean="0">
                <a:ln>
                  <a:noFill/>
                </a:ln>
                <a:solidFill>
                  <a:schemeClr val="bg1"/>
                </a:solidFill>
                <a:effectLst/>
                <a:uLnTx/>
                <a:uFillTx/>
                <a:latin typeface="+mn-lt"/>
                <a:ea typeface="+mn-ea"/>
                <a:cs typeface="+mn-cs"/>
              </a:rPr>
              <a:t>(Caltech)</a:t>
            </a:r>
            <a:endParaRPr kumimoji="0" lang="en-US" sz="2400" b="0" i="1" u="none" strike="noStrike" kern="0" cap="none" spc="0" normalizeH="0" baseline="0" noProof="0" dirty="0" smtClean="0">
              <a:ln>
                <a:noFill/>
              </a:ln>
              <a:solidFill>
                <a:schemeClr val="bg1"/>
              </a:solidFill>
              <a:effectLst/>
              <a:uLnTx/>
              <a:uFillTx/>
              <a:latin typeface="+mn-lt"/>
              <a:ea typeface="+mn-ea"/>
              <a:cs typeface="+mn-cs"/>
            </a:endParaRPr>
          </a:p>
        </p:txBody>
      </p:sp>
      <p:sp>
        <p:nvSpPr>
          <p:cNvPr id="4" name="Rectangle 12"/>
          <p:cNvSpPr>
            <a:spLocks noChangeArrowheads="1"/>
          </p:cNvSpPr>
          <p:nvPr/>
        </p:nvSpPr>
        <p:spPr bwMode="auto">
          <a:xfrm>
            <a:off x="2461846" y="6011863"/>
            <a:ext cx="6682155" cy="777875"/>
          </a:xfrm>
          <a:prstGeom prst="rect">
            <a:avLst/>
          </a:prstGeom>
          <a:noFill/>
          <a:ln w="9525">
            <a:noFill/>
            <a:miter lim="800000"/>
            <a:headEnd/>
            <a:tailEnd/>
          </a:ln>
          <a:effectLst/>
        </p:spPr>
        <p:txBody>
          <a:bodyPr anchor="b"/>
          <a:lstStyle/>
          <a:p>
            <a:pPr algn="just"/>
            <a:r>
              <a:rPr kumimoji="1" lang="en-US" sz="900" b="1" i="1" dirty="0">
                <a:solidFill>
                  <a:schemeClr val="bg1"/>
                </a:solidFill>
              </a:rPr>
              <a:t>This document contains technical data that may be controlled by the International Traffic in Arms Regulations (22 CFR 120-130) and may not be provided, disclosed or transferred in any manner to any person, whether in the U.S. or abroad, who is not 1) a citizen of the United States, 2) a lawful permanent resident of the United States, or 3) a protected individual as defined by 8 USC 1324b(a)(3), without the written permission of the United States Department of State.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Power-on and initialization sequence management</a:t>
            </a:r>
          </a:p>
          <a:p>
            <a:r>
              <a:rPr lang="en-US" sz="2000" dirty="0" smtClean="0"/>
              <a:t>Satellite </a:t>
            </a:r>
            <a:r>
              <a:rPr lang="en-US" sz="2000" dirty="0"/>
              <a:t>MISC serial boot sequence management</a:t>
            </a:r>
          </a:p>
          <a:p>
            <a:r>
              <a:rPr lang="en-US" sz="2000" dirty="0"/>
              <a:t>Housekeeping data collection</a:t>
            </a:r>
          </a:p>
          <a:p>
            <a:r>
              <a:rPr lang="en-US" sz="2000" dirty="0"/>
              <a:t>Inter-MISC communication </a:t>
            </a:r>
            <a:r>
              <a:rPr lang="en-US" sz="2000" dirty="0" smtClean="0"/>
              <a:t>management, and data acquisition/buffering from satellite MISCs</a:t>
            </a:r>
            <a:endParaRPr lang="en-US" sz="2000" dirty="0"/>
          </a:p>
          <a:p>
            <a:r>
              <a:rPr lang="en-US" sz="2000" dirty="0"/>
              <a:t>Setup and control of instrument </a:t>
            </a:r>
            <a:r>
              <a:rPr lang="en-US" sz="2000" dirty="0" smtClean="0"/>
              <a:t>LVPS, </a:t>
            </a:r>
            <a:r>
              <a:rPr lang="en-US" sz="2000" dirty="0"/>
              <a:t>bias supply, </a:t>
            </a:r>
            <a:r>
              <a:rPr lang="en-US" sz="2000" dirty="0" smtClean="0"/>
              <a:t>op heaters</a:t>
            </a:r>
            <a:endParaRPr lang="en-US" sz="2000" dirty="0"/>
          </a:p>
          <a:p>
            <a:r>
              <a:rPr lang="en-US" sz="2000" dirty="0" smtClean="0"/>
              <a:t>Receive/Monitor status and </a:t>
            </a:r>
            <a:r>
              <a:rPr lang="en-US" sz="2000" dirty="0"/>
              <a:t>time-synchronization data from the spacecraft, and perform autonomous mode adjustments as needed</a:t>
            </a:r>
          </a:p>
          <a:p>
            <a:r>
              <a:rPr lang="en-US" sz="2000" dirty="0"/>
              <a:t>Management of software uploads and MRAM </a:t>
            </a:r>
            <a:r>
              <a:rPr lang="en-US" sz="2000" dirty="0" smtClean="0"/>
              <a:t>“burns”</a:t>
            </a:r>
            <a:endParaRPr lang="en-US" sz="2000" dirty="0"/>
          </a:p>
          <a:p>
            <a:r>
              <a:rPr lang="en-US" sz="2000" dirty="0" smtClean="0"/>
              <a:t>Formatting/packetizing and </a:t>
            </a:r>
            <a:r>
              <a:rPr lang="en-US" sz="2000" dirty="0"/>
              <a:t>transfer of science &amp; housekeeping data and command responses to the Spacecraft</a:t>
            </a:r>
          </a:p>
          <a:p>
            <a:r>
              <a:rPr lang="en-US" sz="2000" dirty="0"/>
              <a:t>Monitor heartbeat from peripheral MISCs, and perform autonomous diagnostics/reboot as needed </a:t>
            </a:r>
            <a:endParaRPr lang="en-US" sz="2000" dirty="0" smtClean="0"/>
          </a:p>
          <a:p>
            <a:r>
              <a:rPr lang="en-US" sz="2000" dirty="0" smtClean="0"/>
              <a:t>Manage volume of instrument data transferred to SSRs on S/C as function of time </a:t>
            </a:r>
            <a:endParaRPr lang="en-US" sz="2000" dirty="0"/>
          </a:p>
        </p:txBody>
      </p:sp>
    </p:spTree>
    <p:extLst>
      <p:ext uri="{BB962C8B-B14F-4D97-AF65-F5344CB8AC3E}">
        <p14:creationId xmlns:p14="http://schemas.microsoft.com/office/powerpoint/2010/main" xmlns="" val="356996303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1062" y="1004887"/>
            <a:ext cx="7381875" cy="4848225"/>
          </a:xfrm>
          <a:prstGeom prst="rect">
            <a:avLst/>
          </a:prstGeom>
        </p:spPr>
      </p:pic>
    </p:spTree>
    <p:extLst>
      <p:ext uri="{BB962C8B-B14F-4D97-AF65-F5344CB8AC3E}">
        <p14:creationId xmlns:p14="http://schemas.microsoft.com/office/powerpoint/2010/main" xmlns="" val="135262378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Satellite MISC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Science data acquisition</a:t>
            </a:r>
          </a:p>
          <a:p>
            <a:r>
              <a:rPr lang="en-US" sz="2000" dirty="0"/>
              <a:t>Science data processing and reduction (particle ID)</a:t>
            </a:r>
          </a:p>
          <a:p>
            <a:r>
              <a:rPr lang="en-US" sz="2000" dirty="0"/>
              <a:t>Housekeeping data acquisition</a:t>
            </a:r>
          </a:p>
          <a:p>
            <a:r>
              <a:rPr lang="en-US" sz="2000" dirty="0"/>
              <a:t>Processing of status, time-synchronization, and command data from the EPI-Hi DPU</a:t>
            </a:r>
          </a:p>
          <a:p>
            <a:r>
              <a:rPr lang="en-US" sz="2000" dirty="0"/>
              <a:t>Monitor key counting rates and adjust the telescope operating condition to optimize data quality </a:t>
            </a:r>
          </a:p>
          <a:p>
            <a:r>
              <a:rPr lang="en-US" sz="2000" dirty="0"/>
              <a:t>Monitor temperatures and adjust detector gain/offset settings to compensate for temperature variations</a:t>
            </a:r>
          </a:p>
          <a:p>
            <a:r>
              <a:rPr lang="en-US" sz="2000" dirty="0"/>
              <a:t>Formatting and transfer of science &amp; housekeeping data and command responses to the EPI-Hi DPU</a:t>
            </a:r>
          </a:p>
          <a:p>
            <a:r>
              <a:rPr lang="en-US" sz="2000" dirty="0"/>
              <a:t>Setup and control of </a:t>
            </a:r>
            <a:r>
              <a:rPr lang="en-US" sz="2000" dirty="0" smtClean="0"/>
              <a:t>PHASICs and HK chips, and any </a:t>
            </a:r>
            <a:r>
              <a:rPr lang="en-US" sz="2000" dirty="0"/>
              <a:t>instrument HV, bias supply, heaters, etc. not controlled by the EPI-Hi DPU</a:t>
            </a:r>
            <a:r>
              <a:rPr lang="en-US" sz="2000" dirty="0" smtClean="0"/>
              <a:t>.</a:t>
            </a:r>
          </a:p>
          <a:p>
            <a:r>
              <a:rPr lang="en-US" sz="2000" dirty="0" smtClean="0"/>
              <a:t>Dynamic adjustment of detector thresholds during periods of high particle intensity </a:t>
            </a:r>
            <a:endParaRPr lang="en-US" sz="2000" dirty="0"/>
          </a:p>
        </p:txBody>
      </p:sp>
    </p:spTree>
    <p:extLst>
      <p:ext uri="{BB962C8B-B14F-4D97-AF65-F5344CB8AC3E}">
        <p14:creationId xmlns:p14="http://schemas.microsoft.com/office/powerpoint/2010/main" xmlns="" val="132848457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Detector Module MISC</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1062" y="1666201"/>
            <a:ext cx="7381875" cy="4048125"/>
          </a:xfrm>
          <a:prstGeom prst="rect">
            <a:avLst/>
          </a:prstGeom>
        </p:spPr>
      </p:pic>
    </p:spTree>
    <p:extLst>
      <p:ext uri="{BB962C8B-B14F-4D97-AF65-F5344CB8AC3E}">
        <p14:creationId xmlns:p14="http://schemas.microsoft.com/office/powerpoint/2010/main" xmlns="" val="180337078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400422"/>
          </a:xfrm>
        </p:spPr>
        <p:txBody>
          <a:bodyPr/>
          <a:lstStyle/>
          <a:p>
            <a:pPr marL="0" indent="0">
              <a:spcAft>
                <a:spcPts val="600"/>
              </a:spcAft>
              <a:buNone/>
            </a:pPr>
            <a:r>
              <a:rPr lang="en-US" sz="1600" b="1" dirty="0"/>
              <a:t>The EPI-Hi Flight Software Test Plan </a:t>
            </a:r>
            <a:r>
              <a:rPr lang="en-US" sz="1600" b="1" dirty="0" smtClean="0"/>
              <a:t>document </a:t>
            </a:r>
            <a:r>
              <a:rPr lang="en-US" sz="1600" b="1" dirty="0"/>
              <a:t>will define this plan in detail. This plan will include a software requirements verification matrix</a:t>
            </a:r>
            <a:r>
              <a:rPr lang="en-US" sz="1600" b="1" dirty="0" smtClean="0"/>
              <a:t>.</a:t>
            </a:r>
            <a:endParaRPr lang="en-US" sz="1000" b="1" dirty="0"/>
          </a:p>
          <a:p>
            <a:r>
              <a:rPr lang="en-US" sz="1500" dirty="0" smtClean="0"/>
              <a:t>Software </a:t>
            </a:r>
            <a:r>
              <a:rPr lang="en-US" sz="1500" dirty="0"/>
              <a:t>tests will start at the module level. As the code builds up, system-level testing will start, and the majority of the test time will be targeted at the system level. </a:t>
            </a:r>
          </a:p>
          <a:p>
            <a:r>
              <a:rPr lang="en-US" sz="1500" dirty="0" smtClean="0"/>
              <a:t>A </a:t>
            </a:r>
            <a:r>
              <a:rPr lang="en-US" sz="1500" dirty="0"/>
              <a:t>Test Readiness Review will precede formal acceptance testing. SPP Project and ISIS personnel will oversee/participate in this review.</a:t>
            </a:r>
          </a:p>
          <a:p>
            <a:r>
              <a:rPr lang="en-US" sz="1500" dirty="0" smtClean="0"/>
              <a:t>Formal </a:t>
            </a:r>
            <a:r>
              <a:rPr lang="en-US" sz="1500" dirty="0"/>
              <a:t>acceptance tests will be performed on the EPI-Hi instrument, including the flight software, during the EPI-Hi integration and test phase. </a:t>
            </a:r>
          </a:p>
          <a:p>
            <a:r>
              <a:rPr lang="en-US" sz="1500" dirty="0" smtClean="0"/>
              <a:t>During </a:t>
            </a:r>
            <a:r>
              <a:rPr lang="en-US" sz="15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t>
            </a:r>
            <a:r>
              <a:rPr lang="en-US" sz="1500" dirty="0" smtClean="0"/>
              <a:t>acceptance </a:t>
            </a:r>
            <a:r>
              <a:rPr lang="en-US" sz="1500" dirty="0"/>
              <a:t>tests. </a:t>
            </a:r>
          </a:p>
          <a:p>
            <a:r>
              <a:rPr lang="en-US" sz="1500" dirty="0" smtClean="0"/>
              <a:t>The </a:t>
            </a:r>
            <a:r>
              <a:rPr lang="en-US" sz="1500" dirty="0"/>
              <a:t>acceptance tests for the EPI-Hi flight software will be designed to verify each of the software functional requirements as called out in the requirements documents </a:t>
            </a:r>
            <a:r>
              <a:rPr lang="en-US" sz="1500" dirty="0" smtClean="0"/>
              <a:t> </a:t>
            </a:r>
            <a:r>
              <a:rPr lang="en-US" sz="1500" dirty="0"/>
              <a:t>and also the functions provided by the Forth operating system, the I/O API, and the multitasking software running on the MISC processors. </a:t>
            </a:r>
          </a:p>
          <a:p>
            <a:r>
              <a:rPr lang="en-US" sz="1500" dirty="0" smtClean="0"/>
              <a:t>A </a:t>
            </a:r>
            <a:r>
              <a:rPr lang="en-US" sz="1500" dirty="0"/>
              <a:t>software requirements verification matrix will be created and maintained by the EPI-Hi team to aid in verifying that the software meets the requirements. The matrix will be 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500" dirty="0" smtClean="0"/>
              <a:t>A </a:t>
            </a:r>
            <a:r>
              <a:rPr lang="en-US" sz="1500" dirty="0"/>
              <a:t>Software Acceptance Review will follow the successful completion of the acceptance tests, and the EPI-Hi team will present a test report. SPP Project will oversee/participate in this review.</a:t>
            </a:r>
          </a:p>
          <a:p>
            <a:endParaRPr lang="en-US" sz="2000" dirty="0"/>
          </a:p>
        </p:txBody>
      </p:sp>
    </p:spTree>
    <p:extLst>
      <p:ext uri="{BB962C8B-B14F-4D97-AF65-F5344CB8AC3E}">
        <p14:creationId xmlns:p14="http://schemas.microsoft.com/office/powerpoint/2010/main" xmlns="" val="110876009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96116"/>
            <a:ext cx="7706446" cy="668468"/>
          </a:xfrm>
        </p:spPr>
        <p:txBody>
          <a:bodyPr/>
          <a:lstStyle/>
          <a:p>
            <a:pPr>
              <a:lnSpc>
                <a:spcPts val="3000"/>
              </a:lnSpc>
            </a:pPr>
            <a:r>
              <a:rPr lang="en-US" dirty="0" smtClean="0"/>
              <a:t>Software Maintenance, </a:t>
            </a:r>
            <a:br>
              <a:rPr lang="en-US" dirty="0" smtClean="0"/>
            </a:br>
            <a:r>
              <a:rPr lang="en-US" dirty="0" smtClean="0"/>
              <a:t>Configuration Management</a:t>
            </a:r>
            <a:endParaRPr lang="en-US" dirty="0"/>
          </a:p>
        </p:txBody>
      </p:sp>
      <p:sp>
        <p:nvSpPr>
          <p:cNvPr id="3" name="Content Placeholder 2"/>
          <p:cNvSpPr>
            <a:spLocks noGrp="1"/>
          </p:cNvSpPr>
          <p:nvPr>
            <p:ph idx="1"/>
          </p:nvPr>
        </p:nvSpPr>
        <p:spPr>
          <a:xfrm>
            <a:off x="261258" y="1110341"/>
            <a:ext cx="8665028" cy="5464629"/>
          </a:xfrm>
        </p:spPr>
        <p:txBody>
          <a:bodyPr/>
          <a:lstStyle/>
          <a:p>
            <a:pPr marL="0" indent="0">
              <a:spcAft>
                <a:spcPts val="600"/>
              </a:spcAft>
              <a:buNone/>
            </a:pPr>
            <a:r>
              <a:rPr lang="en-US" sz="1800" b="1" dirty="0" smtClean="0"/>
              <a:t>Configuration Management Plan is contained in Software Development Plan</a:t>
            </a:r>
          </a:p>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directories for each of the MISC’s flight software, separate directories for different software builds, etc. </a:t>
            </a:r>
          </a:p>
          <a:p>
            <a:r>
              <a:rPr lang="en-US" sz="1800" dirty="0" smtClean="0"/>
              <a:t>All problems and change requests will be documented/tracked in the Software Development Log by the lead engineer. Given such a small dev team, a change request tool such as JIRA is unnecessary overhead.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xmlns="" val="169627026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Heritage</a:t>
            </a:r>
            <a:endParaRPr lang="en-US" dirty="0"/>
          </a:p>
        </p:txBody>
      </p:sp>
      <p:sp>
        <p:nvSpPr>
          <p:cNvPr id="3" name="Content Placeholder 2"/>
          <p:cNvSpPr>
            <a:spLocks noGrp="1"/>
          </p:cNvSpPr>
          <p:nvPr>
            <p:ph idx="1"/>
          </p:nvPr>
        </p:nvSpPr>
        <p:spPr>
          <a:xfrm>
            <a:off x="261258" y="1132114"/>
            <a:ext cx="8665028" cy="5238524"/>
          </a:xfrm>
        </p:spPr>
        <p:txBody>
          <a:bodyPr/>
          <a:lstStyle/>
          <a:p>
            <a:pPr marL="0" indent="0">
              <a:buNone/>
            </a:pPr>
            <a:r>
              <a:rPr lang="en-US" b="1" dirty="0" smtClean="0"/>
              <a:t>The flight software inherits some major components from previous projects:</a:t>
            </a:r>
          </a:p>
          <a:p>
            <a:r>
              <a:rPr lang="en-US" sz="2000" dirty="0" smtClean="0"/>
              <a:t>The Forth kernel and real-time multi-tasking S/W are the same as for the SEP instrument suite on STEREO, the NuSTAR mission, and the many MISC processors used ubiquitously in ground test equipment at Caltech</a:t>
            </a:r>
          </a:p>
          <a:p>
            <a:r>
              <a:rPr lang="en-US" sz="2000" dirty="0" smtClean="0"/>
              <a:t>The inter-MISC communication S/W is the same as for STEREO and NuSTAR</a:t>
            </a:r>
          </a:p>
          <a:p>
            <a:r>
              <a:rPr lang="en-US" sz="2000" dirty="0" smtClean="0"/>
              <a:t>The software for packetizing instrument data into CCSDS packets and scheduling the transfer of data packets to the spacecraft is the same as for STEREO and NuSTAR</a:t>
            </a:r>
          </a:p>
          <a:p>
            <a:r>
              <a:rPr lang="en-US" sz="2000" dirty="0" smtClean="0"/>
              <a:t>The software for processing instrument commands, routing commands to detector module MISCs, and packetizing command responses is the same as for STEREO and NuSTAR, except for the unpacking of the commands from the telecommand ITF</a:t>
            </a:r>
          </a:p>
          <a:p>
            <a:r>
              <a:rPr lang="en-US" sz="2000" dirty="0" smtClean="0"/>
              <a:t>The onboard analysis and binning of particle event data by the detector module MISCs has significant heritage from STEREO</a:t>
            </a:r>
          </a:p>
          <a:p>
            <a:endParaRPr lang="en-US" sz="2000" dirty="0"/>
          </a:p>
        </p:txBody>
      </p:sp>
    </p:spTree>
    <p:extLst>
      <p:ext uri="{BB962C8B-B14F-4D97-AF65-F5344CB8AC3E}">
        <p14:creationId xmlns:p14="http://schemas.microsoft.com/office/powerpoint/2010/main" xmlns="" val="389815887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80618"/>
            <a:ext cx="8458201" cy="668468"/>
          </a:xfrm>
        </p:spPr>
        <p:txBody>
          <a:bodyPr/>
          <a:lstStyle/>
          <a:p>
            <a:r>
              <a:rPr lang="en-US" dirty="0" smtClean="0"/>
              <a:t>Software Heritage – What’s Different? (1/2) </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The instrument boot sequence is quite different, given the lack of hardware reset line and the increased autonomy requirements – see separate boot sequence presentation</a:t>
            </a:r>
            <a:r>
              <a:rPr lang="en-US" sz="2000" dirty="0" smtClean="0"/>
              <a:t>.</a:t>
            </a:r>
          </a:p>
          <a:p>
            <a:r>
              <a:rPr lang="en-US" sz="2000" dirty="0" smtClean="0"/>
              <a:t>Each </a:t>
            </a:r>
            <a:r>
              <a:rPr lang="en-US" sz="2000" dirty="0"/>
              <a:t>MISC FSW shall provide a capability to execute </a:t>
            </a:r>
            <a:r>
              <a:rPr lang="en-US" sz="2000" dirty="0" smtClean="0"/>
              <a:t>command sequences</a:t>
            </a:r>
            <a:r>
              <a:rPr lang="en-US" sz="2000" dirty="0"/>
              <a:t>, i.e. </a:t>
            </a:r>
            <a:r>
              <a:rPr lang="en-US" sz="2000" dirty="0" smtClean="0"/>
              <a:t>macros. This is actually inherent in the Forth OS, but we need to write some utility code to make the implementations of timed command sequences simple/friendly.</a:t>
            </a:r>
            <a:endParaRPr lang="en-US" sz="2000" dirty="0"/>
          </a:p>
          <a:p>
            <a:r>
              <a:rPr lang="en-US" sz="2000" dirty="0" smtClean="0"/>
              <a:t>The DPU MISC FSW needs to manage a section of MRAM as a “patch file” archive. Need subroutines to transfer between SRAM cmd buffer and the MRAM patch file, and routines to read and execute the patch file. This capability needed to support autonomous reconfiguration to known op state after power-on/reset.</a:t>
            </a:r>
          </a:p>
          <a:p>
            <a:r>
              <a:rPr lang="en-US" sz="2000" dirty="0" smtClean="0"/>
              <a:t>The DPU shall monitor the telemetry of the detector module MISCs, and perform an SRAM dump and reboot upon detection of a fault.</a:t>
            </a:r>
          </a:p>
          <a:p>
            <a:r>
              <a:rPr lang="en-US" sz="2000" dirty="0" smtClean="0"/>
              <a:t>Need to understand interaction between EPI-Hi autonomy rules and S/C autonomy rules for all possible fault scenarios.</a:t>
            </a:r>
          </a:p>
          <a:p>
            <a:endParaRPr lang="en-US" sz="2000" dirty="0" smtClean="0"/>
          </a:p>
          <a:p>
            <a:endParaRPr lang="en-US" sz="2000" dirty="0"/>
          </a:p>
        </p:txBody>
      </p:sp>
    </p:spTree>
    <p:extLst>
      <p:ext uri="{BB962C8B-B14F-4D97-AF65-F5344CB8AC3E}">
        <p14:creationId xmlns:p14="http://schemas.microsoft.com/office/powerpoint/2010/main" xmlns="" val="159066219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80618"/>
            <a:ext cx="8458201" cy="668468"/>
          </a:xfrm>
        </p:spPr>
        <p:txBody>
          <a:bodyPr/>
          <a:lstStyle/>
          <a:p>
            <a:r>
              <a:rPr lang="en-US" dirty="0" smtClean="0"/>
              <a:t>Software Heritage – What’s Different? (2/2)</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200" dirty="0"/>
              <a:t>Management of the volume of EPI-Hi instrument data telemetered to the Spacecraft as a function of time, based on the </a:t>
            </a:r>
            <a:r>
              <a:rPr lang="en-US" sz="2200" dirty="0" smtClean="0"/>
              <a:t>solid-state recorder </a:t>
            </a:r>
            <a:r>
              <a:rPr lang="en-US" sz="2200" dirty="0"/>
              <a:t>"fill-level" information in the Spacecraft status message, and other commandable parameters</a:t>
            </a:r>
          </a:p>
          <a:p>
            <a:r>
              <a:rPr lang="en-US" sz="2200" dirty="0" smtClean="0"/>
              <a:t>Extraction of Forth instrument commands from the telecommand ITFs. In previous missions, the S/C unpacked our commands from ITFs/packets for us.</a:t>
            </a:r>
          </a:p>
          <a:p>
            <a:pPr marL="227013" lvl="1" indent="-227013">
              <a:buSzTx/>
              <a:buFont typeface="Wingdings" pitchFamily="2" charset="2"/>
              <a:buChar char="§"/>
            </a:pPr>
            <a:r>
              <a:rPr lang="en-US" dirty="0" smtClean="0"/>
              <a:t>Although the </a:t>
            </a:r>
            <a:r>
              <a:rPr lang="en-US" dirty="0"/>
              <a:t>onboard analysis and binning of particle event data by the detector module MISCs has significant heritage from </a:t>
            </a:r>
            <a:r>
              <a:rPr lang="en-US" dirty="0" smtClean="0"/>
              <a:t>STEREO, there are new challenges:</a:t>
            </a:r>
          </a:p>
          <a:p>
            <a:pPr marL="561976" lvl="2" indent="-227013"/>
            <a:r>
              <a:rPr lang="en-US" sz="2000" dirty="0"/>
              <a:t>W</a:t>
            </a:r>
            <a:r>
              <a:rPr lang="en-US" sz="2000" dirty="0" smtClean="0"/>
              <a:t>e want to </a:t>
            </a:r>
            <a:r>
              <a:rPr lang="en-US" sz="2000" dirty="0"/>
              <a:t>d</a:t>
            </a:r>
            <a:r>
              <a:rPr lang="en-US" sz="2000" dirty="0" smtClean="0"/>
              <a:t>o a better job on 3He/4He than on STEREO</a:t>
            </a:r>
            <a:endParaRPr lang="en-US" sz="2000" dirty="0"/>
          </a:p>
          <a:p>
            <a:pPr marL="561976" lvl="2" indent="-227013"/>
            <a:r>
              <a:rPr lang="en-US" sz="2000" dirty="0" smtClean="0"/>
              <a:t>The coincidence equations that operate on the signals generated by each incoming particle event are more complex than on STEREO</a:t>
            </a:r>
            <a:endParaRPr lang="en-US" sz="2000" dirty="0"/>
          </a:p>
          <a:p>
            <a:endParaRPr lang="en-US" sz="2000" dirty="0" smtClean="0"/>
          </a:p>
          <a:p>
            <a:endParaRPr lang="en-US" sz="2000" dirty="0" smtClean="0"/>
          </a:p>
        </p:txBody>
      </p:sp>
    </p:spTree>
    <p:extLst>
      <p:ext uri="{BB962C8B-B14F-4D97-AF65-F5344CB8AC3E}">
        <p14:creationId xmlns:p14="http://schemas.microsoft.com/office/powerpoint/2010/main" xmlns="" val="75843140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2121" y="1132113"/>
            <a:ext cx="3262394" cy="5408171"/>
          </a:xfrm>
        </p:spPr>
        <p:txBody>
          <a:bodyPr>
            <a:noAutofit/>
          </a:bodyPr>
          <a:lstStyle/>
          <a:p>
            <a:r>
              <a:rPr lang="en-US" sz="2000" dirty="0" smtClean="0"/>
              <a:t>Output from an LET1 Monte Carlo simulation of 3He and 4He events was used as input to the latest version of our onboard particle ID algorithm, implemented on a MISC test board</a:t>
            </a:r>
          </a:p>
          <a:p>
            <a:r>
              <a:rPr lang="en-US" sz="2000" dirty="0" smtClean="0"/>
              <a:t>Onboard algorithm maps events into  a 2D dE-Eprime space, where boundary-curves define different regions for different species</a:t>
            </a:r>
          </a:p>
          <a:p>
            <a:r>
              <a:rPr lang="en-US" sz="2000" dirty="0" smtClean="0"/>
              <a:t>Code currently processes events at ~9600 events/second, ~4x faster than max incoming rate</a:t>
            </a:r>
          </a:p>
        </p:txBody>
      </p:sp>
      <p:sp>
        <p:nvSpPr>
          <p:cNvPr id="2" name="Title 1"/>
          <p:cNvSpPr>
            <a:spLocks noGrp="1"/>
          </p:cNvSpPr>
          <p:nvPr>
            <p:ph type="title"/>
          </p:nvPr>
        </p:nvSpPr>
        <p:spPr>
          <a:xfrm>
            <a:off x="683879" y="185100"/>
            <a:ext cx="8460121" cy="675511"/>
          </a:xfrm>
        </p:spPr>
        <p:txBody>
          <a:bodyPr/>
          <a:lstStyle/>
          <a:p>
            <a:r>
              <a:rPr lang="en-US" sz="3000" dirty="0" smtClean="0"/>
              <a:t>Onboard Particle ID – He Isotope Separation</a:t>
            </a:r>
            <a:endParaRPr lang="en-US" sz="3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632" y="1264354"/>
            <a:ext cx="5527969" cy="50378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213683" y="2099732"/>
            <a:ext cx="607860" cy="369332"/>
          </a:xfrm>
          <a:prstGeom prst="rect">
            <a:avLst/>
          </a:prstGeom>
          <a:noFill/>
        </p:spPr>
        <p:txBody>
          <a:bodyPr wrap="none" rtlCol="0">
            <a:spAutoFit/>
          </a:bodyPr>
          <a:lstStyle/>
          <a:p>
            <a:r>
              <a:rPr lang="en-US" dirty="0" smtClean="0">
                <a:solidFill>
                  <a:srgbClr val="0070C0"/>
                </a:solidFill>
              </a:rPr>
              <a:t>4He</a:t>
            </a:r>
            <a:endParaRPr lang="en-US" dirty="0">
              <a:solidFill>
                <a:srgbClr val="0070C0"/>
              </a:solidFill>
            </a:endParaRPr>
          </a:p>
        </p:txBody>
      </p:sp>
      <p:sp>
        <p:nvSpPr>
          <p:cNvPr id="6" name="TextBox 5"/>
          <p:cNvSpPr txBox="1"/>
          <p:nvPr/>
        </p:nvSpPr>
        <p:spPr>
          <a:xfrm>
            <a:off x="3050916" y="2720627"/>
            <a:ext cx="607860" cy="369332"/>
          </a:xfrm>
          <a:prstGeom prst="rect">
            <a:avLst/>
          </a:prstGeom>
          <a:noFill/>
        </p:spPr>
        <p:txBody>
          <a:bodyPr wrap="none" rtlCol="0">
            <a:spAutoFit/>
          </a:bodyPr>
          <a:lstStyle/>
          <a:p>
            <a:r>
              <a:rPr lang="en-US" dirty="0"/>
              <a:t>3</a:t>
            </a:r>
            <a:r>
              <a:rPr lang="en-US" dirty="0" smtClean="0"/>
              <a:t>He</a:t>
            </a:r>
            <a:endParaRPr lang="en-US" dirty="0"/>
          </a:p>
        </p:txBody>
      </p:sp>
      <p:cxnSp>
        <p:nvCxnSpPr>
          <p:cNvPr id="9" name="Straight Arrow Connector 8"/>
          <p:cNvCxnSpPr/>
          <p:nvPr/>
        </p:nvCxnSpPr>
        <p:spPr bwMode="auto">
          <a:xfrm flipH="1">
            <a:off x="4131734" y="2457775"/>
            <a:ext cx="419746" cy="251563"/>
          </a:xfrm>
          <a:prstGeom prst="straightConnector1">
            <a:avLst/>
          </a:prstGeom>
          <a:blipFill dpi="0" rotWithShape="0">
            <a:blip r:embed="rId4" cstate="print"/>
            <a:srcRect/>
            <a:stretch>
              <a:fillRect/>
            </a:stretch>
          </a:blip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3586269" y="2905293"/>
            <a:ext cx="545465" cy="43552"/>
          </a:xfrm>
          <a:prstGeom prst="straightConnector1">
            <a:avLst/>
          </a:prstGeom>
          <a:blipFill dpi="0" rotWithShape="0">
            <a:blip r:embed="rId5" cstate="print"/>
            <a:srcRect/>
            <a:stretch>
              <a:fillRect/>
            </a:stretch>
          </a:blipFill>
          <a:ln w="9525" cap="flat" cmpd="sng" algn="ctr">
            <a:solidFill>
              <a:schemeClr val="tx1"/>
            </a:solidFill>
            <a:prstDash val="solid"/>
            <a:round/>
            <a:headEnd type="none" w="med" len="med"/>
            <a:tailEnd type="arrow"/>
          </a:ln>
          <a:effectLst/>
        </p:spPr>
      </p:cxnSp>
      <p:sp>
        <p:nvSpPr>
          <p:cNvPr id="16" name="TextBox 15"/>
          <p:cNvSpPr txBox="1"/>
          <p:nvPr/>
        </p:nvSpPr>
        <p:spPr>
          <a:xfrm rot="2292062">
            <a:off x="2855216" y="3601169"/>
            <a:ext cx="954108" cy="369332"/>
          </a:xfrm>
          <a:prstGeom prst="rect">
            <a:avLst/>
          </a:prstGeom>
          <a:noFill/>
        </p:spPr>
        <p:txBody>
          <a:bodyPr wrap="none" rtlCol="0">
            <a:spAutoFit/>
          </a:bodyPr>
          <a:lstStyle/>
          <a:p>
            <a:r>
              <a:rPr lang="en-US" dirty="0" smtClean="0"/>
              <a:t>protons</a:t>
            </a:r>
            <a:endParaRPr lang="en-US" dirty="0"/>
          </a:p>
        </p:txBody>
      </p:sp>
    </p:spTree>
    <p:extLst>
      <p:ext uri="{BB962C8B-B14F-4D97-AF65-F5344CB8AC3E}">
        <p14:creationId xmlns:p14="http://schemas.microsoft.com/office/powerpoint/2010/main" xmlns="" val="94444258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Requirements</a:t>
            </a:r>
          </a:p>
          <a:p>
            <a:r>
              <a:rPr lang="en-US" dirty="0" smtClean="0"/>
              <a:t>Overview</a:t>
            </a:r>
          </a:p>
          <a:p>
            <a:r>
              <a:rPr lang="en-US" dirty="0" smtClean="0"/>
              <a:t>Development Environment</a:t>
            </a:r>
          </a:p>
          <a:p>
            <a:r>
              <a:rPr lang="en-US" dirty="0" smtClean="0"/>
              <a:t>Data Flow and Software Tasks</a:t>
            </a:r>
          </a:p>
          <a:p>
            <a:r>
              <a:rPr lang="en-US" dirty="0" smtClean="0"/>
              <a:t>Integration, Test and Verification</a:t>
            </a:r>
          </a:p>
          <a:p>
            <a:r>
              <a:rPr lang="en-US" dirty="0" smtClean="0"/>
              <a:t>Configuration Management</a:t>
            </a:r>
          </a:p>
          <a:p>
            <a:r>
              <a:rPr lang="en-US" dirty="0" smtClean="0"/>
              <a:t>Heritage</a:t>
            </a:r>
          </a:p>
          <a:p>
            <a:r>
              <a:rPr lang="en-US" dirty="0" smtClean="0"/>
              <a:t>Predicted Margins</a:t>
            </a:r>
          </a:p>
          <a:p>
            <a:r>
              <a:rPr lang="en-US" dirty="0" smtClean="0"/>
              <a:t>Peer Review Summary</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Predicted Memory, CPU Margins</a:t>
            </a:r>
            <a:endParaRPr lang="en-US" dirty="0"/>
          </a:p>
        </p:txBody>
      </p:sp>
      <p:sp>
        <p:nvSpPr>
          <p:cNvPr id="3" name="Content Placeholder 2"/>
          <p:cNvSpPr>
            <a:spLocks noGrp="1"/>
          </p:cNvSpPr>
          <p:nvPr>
            <p:ph idx="1"/>
          </p:nvPr>
        </p:nvSpPr>
        <p:spPr>
          <a:xfrm>
            <a:off x="250372" y="1121228"/>
            <a:ext cx="8665028" cy="5238524"/>
          </a:xfrm>
        </p:spPr>
        <p:txBody>
          <a:bodyPr/>
          <a:lstStyle/>
          <a:p>
            <a:pPr>
              <a:lnSpc>
                <a:spcPct val="80000"/>
              </a:lnSpc>
              <a:spcAft>
                <a:spcPts val="600"/>
              </a:spcAft>
            </a:pPr>
            <a:r>
              <a:rPr lang="en-US" altLang="en-US" sz="2000" b="1" dirty="0" smtClean="0">
                <a:latin typeface="Arial" charset="0"/>
                <a:ea typeface="ＭＳ Ｐゴシック" charset="-128"/>
              </a:rPr>
              <a:t>LET1 MISC (LET2, HET similar)</a:t>
            </a:r>
            <a:endParaRPr lang="en-US" altLang="en-US" sz="2000" b="1"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SRAM</a:t>
            </a:r>
            <a:r>
              <a:rPr lang="en-US" altLang="en-US" sz="1600" dirty="0">
                <a:latin typeface="Arial" charset="0"/>
                <a:ea typeface="ＭＳ Ｐゴシック" charset="-128"/>
              </a:rPr>
              <a:t>	</a:t>
            </a:r>
            <a:r>
              <a:rPr lang="en-US" altLang="en-US" sz="1600" dirty="0" smtClean="0">
                <a:latin typeface="Arial" charset="0"/>
                <a:ea typeface="ＭＳ Ｐゴシック" charset="-128"/>
              </a:rPr>
              <a:t>512kwords</a:t>
            </a:r>
            <a:r>
              <a:rPr lang="en-US" altLang="en-US" sz="1600" dirty="0">
                <a:latin typeface="Arial" charset="0"/>
                <a:ea typeface="ＭＳ Ｐゴシック" charset="-128"/>
              </a:rPr>
              <a:t> </a:t>
            </a:r>
            <a:r>
              <a:rPr lang="en-US" altLang="en-US" sz="1600" dirty="0" smtClean="0">
                <a:latin typeface="Arial" charset="0"/>
                <a:ea typeface="ＭＳ Ｐゴシック" charset="-128"/>
              </a:rPr>
              <a:t>available  (512k x 24 bits)</a:t>
            </a:r>
          </a:p>
          <a:p>
            <a:pPr lvl="2">
              <a:lnSpc>
                <a:spcPct val="80000"/>
              </a:lnSpc>
              <a:spcAft>
                <a:spcPts val="600"/>
              </a:spcAft>
            </a:pPr>
            <a:r>
              <a:rPr lang="en-US" altLang="en-US" sz="1600" dirty="0" smtClean="0">
                <a:latin typeface="Arial" charset="0"/>
                <a:ea typeface="ＭＳ Ｐゴシック" charset="-128"/>
              </a:rPr>
              <a:t>Basic OS, HK, I/O code + tables	 20kwords</a:t>
            </a:r>
          </a:p>
          <a:p>
            <a:pPr lvl="2">
              <a:lnSpc>
                <a:spcPct val="80000"/>
              </a:lnSpc>
              <a:spcAft>
                <a:spcPts val="600"/>
              </a:spcAft>
            </a:pPr>
            <a:r>
              <a:rPr lang="en-US" altLang="en-US" sz="1600" dirty="0" smtClean="0">
                <a:latin typeface="Arial" charset="0"/>
                <a:ea typeface="ＭＳ Ｐゴシック" charset="-128"/>
              </a:rPr>
              <a:t>Event processing, particle ID		210kwords</a:t>
            </a:r>
          </a:p>
          <a:p>
            <a:pPr lvl="2">
              <a:lnSpc>
                <a:spcPct val="80000"/>
              </a:lnSpc>
              <a:spcAft>
                <a:spcPts val="600"/>
              </a:spcAft>
            </a:pPr>
            <a:r>
              <a:rPr lang="en-US" altLang="en-US" sz="1600" dirty="0" smtClean="0">
                <a:latin typeface="Arial" charset="0"/>
                <a:ea typeface="ＭＳ Ｐゴシック" charset="-128"/>
              </a:rPr>
              <a:t>Rates counters, double-buffered	 10kwords</a:t>
            </a:r>
          </a:p>
          <a:p>
            <a:pPr lvl="2">
              <a:lnSpc>
                <a:spcPct val="80000"/>
              </a:lnSpc>
              <a:spcAft>
                <a:spcPts val="600"/>
              </a:spcAft>
            </a:pPr>
            <a:r>
              <a:rPr lang="en-US" altLang="en-US" sz="1600" dirty="0" smtClean="0">
                <a:latin typeface="Arial" charset="0"/>
                <a:ea typeface="ＭＳ Ｐゴシック" charset="-128"/>
              </a:rPr>
              <a:t>Event priority buffers			 25kwords</a:t>
            </a:r>
          </a:p>
          <a:p>
            <a:pPr marL="568325" lvl="2" indent="0">
              <a:lnSpc>
                <a:spcPct val="80000"/>
              </a:lnSpc>
              <a:spcAft>
                <a:spcPts val="600"/>
              </a:spcAft>
              <a:buNone/>
            </a:pP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SRAM usage ≈ 265/512 = 52%</a:t>
            </a:r>
            <a:endParaRPr lang="en-US" altLang="en-US" sz="2000" dirty="0">
              <a:solidFill>
                <a:srgbClr val="00B050"/>
              </a:solidFill>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	</a:t>
            </a:r>
            <a:r>
              <a:rPr lang="en-US" altLang="en-US" sz="1600" dirty="0">
                <a:latin typeface="Arial" charset="0"/>
                <a:ea typeface="ＭＳ Ｐゴシック" charset="-128"/>
              </a:rPr>
              <a:t>		</a:t>
            </a:r>
            <a:r>
              <a:rPr lang="en-US" altLang="en-US" sz="1600" dirty="0" smtClean="0">
                <a:solidFill>
                  <a:srgbClr val="00B050"/>
                </a:solidFill>
                <a:latin typeface="Arial" charset="0"/>
                <a:ea typeface="ＭＳ Ｐゴシック" charset="-128"/>
              </a:rPr>
              <a:t>60% used </a:t>
            </a:r>
            <a:r>
              <a:rPr lang="en-US" altLang="en-US" sz="1600" dirty="0" smtClean="0">
                <a:latin typeface="Arial" charset="0"/>
                <a:ea typeface="ＭＳ Ｐゴシック" charset="-128"/>
              </a:rPr>
              <a:t>(Maximum, dominated by event 					processing during intense SEP events)</a:t>
            </a:r>
            <a:endParaRPr lang="en-US" altLang="en-US" sz="1800" dirty="0" smtClean="0">
              <a:latin typeface="Arial" charset="0"/>
              <a:ea typeface="ＭＳ Ｐゴシック" charset="-128"/>
            </a:endParaRPr>
          </a:p>
          <a:p>
            <a:pPr marL="0" indent="0">
              <a:lnSpc>
                <a:spcPct val="80000"/>
              </a:lnSpc>
              <a:spcAft>
                <a:spcPts val="600"/>
              </a:spcAft>
              <a:buNone/>
            </a:pPr>
            <a:endParaRPr lang="en-US" altLang="en-US" sz="1800" dirty="0" smtClean="0">
              <a:latin typeface="Arial" charset="0"/>
              <a:ea typeface="ＭＳ Ｐゴシック" charset="-128"/>
            </a:endParaRPr>
          </a:p>
          <a:p>
            <a:pPr>
              <a:lnSpc>
                <a:spcPct val="80000"/>
              </a:lnSpc>
              <a:spcAft>
                <a:spcPts val="600"/>
              </a:spcAft>
            </a:pPr>
            <a:r>
              <a:rPr lang="en-US" altLang="en-US" sz="2000" b="1" dirty="0" smtClean="0">
                <a:latin typeface="Arial" charset="0"/>
                <a:ea typeface="ＭＳ Ｐゴシック" charset="-128"/>
              </a:rPr>
              <a:t>DPU </a:t>
            </a:r>
            <a:r>
              <a:rPr lang="en-US" altLang="en-US" sz="2000" b="1" dirty="0">
                <a:latin typeface="Arial" charset="0"/>
                <a:ea typeface="ＭＳ Ｐゴシック" charset="-128"/>
              </a:rPr>
              <a:t>MISC:</a:t>
            </a:r>
          </a:p>
          <a:p>
            <a:pPr lvl="1">
              <a:lnSpc>
                <a:spcPct val="80000"/>
              </a:lnSpc>
              <a:spcAft>
                <a:spcPts val="600"/>
              </a:spcAft>
            </a:pPr>
            <a:r>
              <a:rPr lang="en-US" altLang="en-US" sz="1600" dirty="0" smtClean="0">
                <a:latin typeface="Arial" charset="0"/>
                <a:ea typeface="ＭＳ Ｐゴシック" charset="-128"/>
              </a:rPr>
              <a:t>SRAM	</a:t>
            </a:r>
            <a:r>
              <a:rPr lang="en-US" altLang="en-US" sz="1600" dirty="0">
                <a:latin typeface="Arial" charset="0"/>
                <a:ea typeface="ＭＳ Ｐゴシック" charset="-128"/>
              </a:rPr>
              <a:t> </a:t>
            </a:r>
            <a:r>
              <a:rPr lang="en-US" altLang="en-US" sz="1600" dirty="0" smtClean="0">
                <a:latin typeface="Arial" charset="0"/>
                <a:ea typeface="ＭＳ Ｐゴシック" charset="-128"/>
              </a:rPr>
              <a:t>128kwords </a:t>
            </a:r>
            <a:r>
              <a:rPr lang="en-US" altLang="en-US" sz="1600" dirty="0">
                <a:latin typeface="Arial" charset="0"/>
                <a:ea typeface="ＭＳ Ｐゴシック" charset="-128"/>
              </a:rPr>
              <a:t>available  </a:t>
            </a:r>
            <a:r>
              <a:rPr lang="en-US" altLang="en-US" sz="1600" dirty="0" smtClean="0">
                <a:latin typeface="Arial" charset="0"/>
                <a:ea typeface="ＭＳ Ｐゴシック" charset="-128"/>
              </a:rPr>
              <a:t>(128k </a:t>
            </a:r>
            <a:r>
              <a:rPr lang="en-US" altLang="en-US" sz="1600" dirty="0">
                <a:latin typeface="Arial" charset="0"/>
                <a:ea typeface="ＭＳ Ｐゴシック" charset="-128"/>
              </a:rPr>
              <a:t>x 24 bits) </a:t>
            </a:r>
            <a:endParaRPr lang="en-US" altLang="en-US" sz="1600" dirty="0" smtClean="0">
              <a:latin typeface="Arial" charset="0"/>
              <a:ea typeface="ＭＳ Ｐゴシック" charset="-128"/>
            </a:endParaRPr>
          </a:p>
          <a:p>
            <a:pPr lvl="2">
              <a:lnSpc>
                <a:spcPct val="80000"/>
              </a:lnSpc>
              <a:spcAft>
                <a:spcPts val="600"/>
              </a:spcAft>
            </a:pPr>
            <a:r>
              <a:rPr lang="en-US" altLang="en-US" sz="1600" dirty="0">
                <a:latin typeface="Arial" charset="0"/>
                <a:ea typeface="ＭＳ Ｐゴシック" charset="-128"/>
              </a:rPr>
              <a:t>Basic OS, HK, I/O code + tables	</a:t>
            </a:r>
            <a:r>
              <a:rPr lang="en-US" altLang="en-US" sz="1600" dirty="0" smtClean="0">
                <a:latin typeface="Arial" charset="0"/>
                <a:ea typeface="ＭＳ Ｐゴシック" charset="-128"/>
              </a:rPr>
              <a:t> 20kwords</a:t>
            </a:r>
            <a:endParaRPr lang="en-US" altLang="en-US" sz="1600" dirty="0">
              <a:latin typeface="Arial" charset="0"/>
              <a:ea typeface="ＭＳ Ｐゴシック" charset="-128"/>
            </a:endParaRPr>
          </a:p>
          <a:p>
            <a:pPr lvl="2">
              <a:lnSpc>
                <a:spcPct val="80000"/>
              </a:lnSpc>
              <a:spcAft>
                <a:spcPts val="600"/>
              </a:spcAft>
            </a:pPr>
            <a:r>
              <a:rPr lang="en-US" altLang="en-US" sz="1600" dirty="0" smtClean="0">
                <a:latin typeface="Arial" charset="0"/>
                <a:ea typeface="ＭＳ Ｐゴシック" charset="-128"/>
              </a:rPr>
              <a:t>Detector module data buffers,</a:t>
            </a:r>
          </a:p>
          <a:p>
            <a:pPr marL="568325" lvl="2" indent="0">
              <a:lnSpc>
                <a:spcPct val="80000"/>
              </a:lnSpc>
              <a:spcAft>
                <a:spcPts val="600"/>
              </a:spcAft>
              <a:buNone/>
            </a:pPr>
            <a:r>
              <a:rPr lang="en-US" altLang="en-US" sz="1600" dirty="0">
                <a:latin typeface="Arial" charset="0"/>
                <a:ea typeface="ＭＳ Ｐゴシック" charset="-128"/>
              </a:rPr>
              <a:t>	</a:t>
            </a:r>
            <a:r>
              <a:rPr lang="en-US" altLang="en-US" sz="1600" dirty="0" smtClean="0">
                <a:latin typeface="Arial" charset="0"/>
                <a:ea typeface="ＭＳ Ｐゴシック" charset="-128"/>
              </a:rPr>
              <a:t>&amp; rate accum, double-buffered		 30kwords</a:t>
            </a:r>
          </a:p>
          <a:p>
            <a:pPr lvl="2">
              <a:lnSpc>
                <a:spcPct val="80000"/>
              </a:lnSpc>
              <a:spcAft>
                <a:spcPts val="600"/>
              </a:spcAft>
            </a:pPr>
            <a:r>
              <a:rPr lang="en-US" altLang="en-US" sz="1600" dirty="0" smtClean="0">
                <a:latin typeface="Arial" charset="0"/>
                <a:ea typeface="ＭＳ Ｐゴシック" charset="-128"/>
              </a:rPr>
              <a:t>CCSDS Packet buffers		 20kwords			</a:t>
            </a:r>
            <a:endParaRPr lang="en-US" altLang="en-US" sz="1600" dirty="0">
              <a:latin typeface="Arial" charset="0"/>
              <a:ea typeface="ＭＳ Ｐゴシック" charset="-128"/>
            </a:endParaRPr>
          </a:p>
          <a:p>
            <a:pPr marL="228600" lvl="1" indent="0">
              <a:lnSpc>
                <a:spcPct val="80000"/>
              </a:lnSpc>
              <a:spcAft>
                <a:spcPts val="600"/>
              </a:spcAft>
              <a:buNone/>
            </a:pP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SRAM </a:t>
            </a:r>
            <a:r>
              <a:rPr lang="en-US" altLang="en-US" sz="1600" dirty="0">
                <a:solidFill>
                  <a:srgbClr val="00B050"/>
                </a:solidFill>
                <a:latin typeface="Arial" charset="0"/>
                <a:ea typeface="ＭＳ Ｐゴシック" charset="-128"/>
              </a:rPr>
              <a:t>usage ≈ </a:t>
            </a:r>
            <a:r>
              <a:rPr lang="en-US" altLang="en-US" sz="1600" dirty="0" smtClean="0">
                <a:solidFill>
                  <a:srgbClr val="00B050"/>
                </a:solidFill>
                <a:latin typeface="Arial" charset="0"/>
                <a:ea typeface="ＭＳ Ｐゴシック" charset="-128"/>
              </a:rPr>
              <a:t>70/128 </a:t>
            </a:r>
            <a:r>
              <a:rPr lang="en-US" altLang="en-US" sz="1600" dirty="0">
                <a:solidFill>
                  <a:srgbClr val="00B050"/>
                </a:solidFill>
                <a:latin typeface="Arial" charset="0"/>
                <a:ea typeface="ＭＳ Ｐゴシック" charset="-128"/>
              </a:rPr>
              <a:t>= </a:t>
            </a:r>
            <a:r>
              <a:rPr lang="en-US" altLang="en-US" sz="1600" dirty="0" smtClean="0">
                <a:solidFill>
                  <a:srgbClr val="00B050"/>
                </a:solidFill>
                <a:latin typeface="Arial" charset="0"/>
                <a:ea typeface="ＭＳ Ｐゴシック" charset="-128"/>
              </a:rPr>
              <a:t>54%</a:t>
            </a:r>
          </a:p>
          <a:p>
            <a:pPr lvl="1">
              <a:lnSpc>
                <a:spcPct val="80000"/>
              </a:lnSpc>
              <a:spcAft>
                <a:spcPts val="600"/>
              </a:spcAft>
            </a:pPr>
            <a:r>
              <a:rPr lang="en-US" altLang="en-US" sz="1600" dirty="0" smtClean="0">
                <a:latin typeface="Arial" charset="0"/>
                <a:ea typeface="ＭＳ Ｐゴシック" charset="-128"/>
              </a:rPr>
              <a:t>MRAM	2M </a:t>
            </a:r>
            <a:r>
              <a:rPr lang="en-US" altLang="en-US" sz="1600" dirty="0">
                <a:latin typeface="Arial" charset="0"/>
                <a:ea typeface="ＭＳ Ｐゴシック" charset="-128"/>
              </a:rPr>
              <a:t>x 8</a:t>
            </a:r>
            <a:r>
              <a:rPr lang="en-US" altLang="en-US" sz="1600" dirty="0" smtClean="0">
                <a:latin typeface="Arial" charset="0"/>
                <a:ea typeface="ＭＳ Ｐゴシック" charset="-128"/>
              </a:rPr>
              <a:t> </a:t>
            </a:r>
            <a:r>
              <a:rPr lang="en-US" altLang="en-US" sz="1600" dirty="0">
                <a:latin typeface="Arial" charset="0"/>
                <a:ea typeface="ＭＳ Ｐゴシック" charset="-128"/>
              </a:rPr>
              <a:t>bits		</a:t>
            </a:r>
            <a:r>
              <a:rPr lang="en-US" altLang="en-US" sz="1600" dirty="0" smtClean="0">
                <a:solidFill>
                  <a:srgbClr val="00B050"/>
                </a:solidFill>
                <a:latin typeface="Arial" charset="0"/>
                <a:ea typeface="ＭＳ Ｐゴシック" charset="-128"/>
              </a:rPr>
              <a:t>~70% used </a:t>
            </a:r>
            <a:r>
              <a:rPr lang="en-US" altLang="en-US" sz="1600" dirty="0" smtClean="0">
                <a:latin typeface="Arial" charset="0"/>
                <a:ea typeface="ＭＳ Ｐゴシック" charset="-128"/>
              </a:rPr>
              <a:t>(2 sets of boot images)</a:t>
            </a:r>
            <a:endParaRPr lang="en-US" altLang="en-US" sz="1600"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a:t>
            </a:r>
            <a:r>
              <a:rPr lang="en-US" altLang="en-US" sz="1600" dirty="0">
                <a:latin typeface="Arial" charset="0"/>
                <a:ea typeface="ＭＳ Ｐゴシック" charset="-128"/>
              </a:rPr>
              <a:t>		</a:t>
            </a: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20</a:t>
            </a:r>
            <a:r>
              <a:rPr lang="en-US" altLang="en-US" sz="1600" dirty="0">
                <a:solidFill>
                  <a:srgbClr val="00B050"/>
                </a:solidFill>
                <a:latin typeface="Arial" charset="0"/>
                <a:ea typeface="ＭＳ Ｐゴシック" charset="-128"/>
              </a:rPr>
              <a:t>% used</a:t>
            </a:r>
          </a:p>
        </p:txBody>
      </p:sp>
      <p:sp>
        <p:nvSpPr>
          <p:cNvPr id="5" name="Right Arrow 4"/>
          <p:cNvSpPr/>
          <p:nvPr/>
        </p:nvSpPr>
        <p:spPr bwMode="auto">
          <a:xfrm>
            <a:off x="592944" y="280850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ight Arrow 5"/>
          <p:cNvSpPr/>
          <p:nvPr/>
        </p:nvSpPr>
        <p:spPr bwMode="auto">
          <a:xfrm>
            <a:off x="603826" y="551911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420895814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8775" y="1132113"/>
            <a:ext cx="8426450" cy="5446918"/>
          </a:xfrm>
        </p:spPr>
        <p:txBody>
          <a:bodyPr>
            <a:normAutofit fontScale="92500"/>
          </a:bodyPr>
          <a:lstStyle/>
          <a:p>
            <a:pPr marL="0" indent="0">
              <a:lnSpc>
                <a:spcPct val="110000"/>
              </a:lnSpc>
              <a:buNone/>
            </a:pPr>
            <a:r>
              <a:rPr lang="en-US" sz="2600" dirty="0" smtClean="0"/>
              <a:t>An EPI-Hi Flight Software Peer review was held October 9th. </a:t>
            </a:r>
          </a:p>
          <a:p>
            <a:pPr marL="0" indent="0">
              <a:lnSpc>
                <a:spcPct val="110000"/>
              </a:lnSpc>
              <a:spcBef>
                <a:spcPts val="1200"/>
              </a:spcBef>
              <a:buNone/>
            </a:pPr>
            <a:r>
              <a:rPr lang="en-US" sz="2600" dirty="0" smtClean="0"/>
              <a:t>Summary of comments received from reviewers:</a:t>
            </a:r>
          </a:p>
          <a:p>
            <a:pPr lvl="1">
              <a:lnSpc>
                <a:spcPct val="110000"/>
              </a:lnSpc>
            </a:pPr>
            <a:r>
              <a:rPr lang="en-US" dirty="0" smtClean="0"/>
              <a:t>We need to review the NASA software standards docs listed in the PAIP, and ensure we are in compliance</a:t>
            </a:r>
          </a:p>
          <a:p>
            <a:pPr marL="0" indent="0">
              <a:lnSpc>
                <a:spcPct val="110000"/>
              </a:lnSpc>
              <a:spcBef>
                <a:spcPts val="1200"/>
              </a:spcBef>
              <a:buNone/>
            </a:pPr>
            <a:r>
              <a:rPr lang="en-US" sz="2600" dirty="0" smtClean="0"/>
              <a:t>Response: </a:t>
            </a:r>
          </a:p>
          <a:p>
            <a:pPr marL="236537" lvl="1" indent="0">
              <a:lnSpc>
                <a:spcPct val="110000"/>
              </a:lnSpc>
              <a:buNone/>
            </a:pPr>
            <a:r>
              <a:rPr lang="en-US" dirty="0" smtClean="0"/>
              <a:t>EPI-Hi Flight Software is classified as Class C and not Safety Critical. </a:t>
            </a:r>
          </a:p>
          <a:p>
            <a:pPr lvl="1">
              <a:lnSpc>
                <a:spcPct val="110000"/>
              </a:lnSpc>
            </a:pPr>
            <a:r>
              <a:rPr lang="en-US" dirty="0" smtClean="0"/>
              <a:t>Given this, we have reviewed </a:t>
            </a:r>
          </a:p>
          <a:p>
            <a:pPr lvl="2">
              <a:lnSpc>
                <a:spcPct val="110000"/>
              </a:lnSpc>
            </a:pPr>
            <a:r>
              <a:rPr lang="en-US" dirty="0" smtClean="0"/>
              <a:t>NPR 7150.2a NASA Software Engineering Requirements</a:t>
            </a:r>
          </a:p>
          <a:p>
            <a:pPr lvl="2">
              <a:lnSpc>
                <a:spcPct val="110000"/>
              </a:lnSpc>
            </a:pPr>
            <a:r>
              <a:rPr lang="en-US" dirty="0" smtClean="0"/>
              <a:t>NASA-STD-8719.13 rev B NASA Software Safety Standard</a:t>
            </a:r>
          </a:p>
          <a:p>
            <a:pPr lvl="2">
              <a:lnSpc>
                <a:spcPct val="110000"/>
              </a:lnSpc>
            </a:pPr>
            <a:r>
              <a:rPr lang="en-US" dirty="0" smtClean="0"/>
              <a:t>NASA-STD-8739.8 w/Change 1 NASA Standard for Software Assurance</a:t>
            </a:r>
          </a:p>
          <a:p>
            <a:pPr marL="236537" lvl="1" indent="0">
              <a:lnSpc>
                <a:spcPct val="110000"/>
              </a:lnSpc>
              <a:spcBef>
                <a:spcPts val="1200"/>
              </a:spcBef>
              <a:buNone/>
            </a:pPr>
            <a:r>
              <a:rPr lang="en-US" dirty="0" smtClean="0"/>
              <a:t>We conclude that our plans, processes, and documentation are in compliance with the NASA standards, with some appropriate tailoring approved and monitored by our </a:t>
            </a:r>
            <a:r>
              <a:rPr lang="en-US" dirty="0" smtClean="0"/>
              <a:t>SwRI </a:t>
            </a:r>
            <a:r>
              <a:rPr lang="en-US" dirty="0" smtClean="0"/>
              <a:t>Software QA management.</a:t>
            </a:r>
          </a:p>
        </p:txBody>
      </p:sp>
      <p:sp>
        <p:nvSpPr>
          <p:cNvPr id="2" name="Title 1"/>
          <p:cNvSpPr>
            <a:spLocks noGrp="1"/>
          </p:cNvSpPr>
          <p:nvPr>
            <p:ph type="title"/>
          </p:nvPr>
        </p:nvSpPr>
        <p:spPr/>
        <p:txBody>
          <a:bodyPr/>
          <a:lstStyle/>
          <a:p>
            <a:r>
              <a:rPr lang="en-US" smtClean="0"/>
              <a:t>Pre-PDR Peer Review Summary</a:t>
            </a:r>
            <a:endParaRPr lang="en-US" dirty="0"/>
          </a:p>
        </p:txBody>
      </p:sp>
    </p:spTree>
    <p:extLst>
      <p:ext uri="{BB962C8B-B14F-4D97-AF65-F5344CB8AC3E}">
        <p14:creationId xmlns:p14="http://schemas.microsoft.com/office/powerpoint/2010/main" xmlns="" val="332195693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Backup</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xmlns="" val="89726012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Boot Logic</a:t>
            </a:r>
            <a:endParaRPr lang="en-US" dirty="0"/>
          </a:p>
        </p:txBody>
      </p:sp>
      <p:pic>
        <p:nvPicPr>
          <p:cNvPr id="7" name="Picture 6" descr="spp-reset.jpg"/>
          <p:cNvPicPr>
            <a:picLocks noChangeAspect="1"/>
          </p:cNvPicPr>
          <p:nvPr/>
        </p:nvPicPr>
        <p:blipFill>
          <a:blip r:embed="rId2" cstate="print"/>
          <a:stretch>
            <a:fillRect/>
          </a:stretch>
        </p:blipFill>
        <p:spPr>
          <a:xfrm>
            <a:off x="1516570" y="1186243"/>
            <a:ext cx="6086475" cy="2486025"/>
          </a:xfrm>
          <a:prstGeom prst="rect">
            <a:avLst/>
          </a:prstGeom>
        </p:spPr>
      </p:pic>
      <p:sp>
        <p:nvSpPr>
          <p:cNvPr id="8" name="TextBox 7"/>
          <p:cNvSpPr txBox="1"/>
          <p:nvPr/>
        </p:nvSpPr>
        <p:spPr>
          <a:xfrm>
            <a:off x="999744" y="3803904"/>
            <a:ext cx="7010400" cy="2585323"/>
          </a:xfrm>
          <a:prstGeom prst="rect">
            <a:avLst/>
          </a:prstGeom>
          <a:noFill/>
        </p:spPr>
        <p:txBody>
          <a:bodyPr wrap="square" rtlCol="0">
            <a:spAutoFit/>
          </a:bodyPr>
          <a:lstStyle/>
          <a:p>
            <a:pPr marL="180975" indent="-180975" algn="l">
              <a:buFont typeface="Arial" pitchFamily="34" charset="0"/>
              <a:buChar char="•"/>
            </a:pPr>
            <a:r>
              <a:rPr lang="en-US" dirty="0" smtClean="0"/>
              <a:t>Supports three ways to initiate boot: Power On Reset (POR), CMD-IN and Watch Dog Timer</a:t>
            </a:r>
          </a:p>
          <a:p>
            <a:pPr marL="180975" indent="-180975" algn="l">
              <a:buFont typeface="Arial" pitchFamily="34" charset="0"/>
              <a:buChar char="•"/>
            </a:pPr>
            <a:r>
              <a:rPr lang="en-US" dirty="0" smtClean="0"/>
              <a:t>“Reset Bit Field” is writable by CMD-IN and R/W by software</a:t>
            </a:r>
          </a:p>
          <a:p>
            <a:pPr marL="180975" indent="-180975" algn="l">
              <a:buFont typeface="Arial" pitchFamily="34" charset="0"/>
              <a:buChar char="•"/>
            </a:pPr>
            <a:r>
              <a:rPr lang="en-US" dirty="0" smtClean="0"/>
              <a:t>“Serial Boot” bit determines if boot is to be performed serially via CMD-IN or from MRAM</a:t>
            </a:r>
          </a:p>
          <a:p>
            <a:pPr marL="180975" indent="-180975" algn="l">
              <a:buFont typeface="Arial" pitchFamily="34" charset="0"/>
              <a:buChar char="•"/>
            </a:pPr>
            <a:r>
              <a:rPr lang="en-US" dirty="0" smtClean="0"/>
              <a:t>“MRAM Page Select” bit determined which page (0 or 1) of MRAM is source of boot images.</a:t>
            </a:r>
          </a:p>
          <a:p>
            <a:pPr marL="180975" indent="-180975" algn="l">
              <a:buFont typeface="Arial" pitchFamily="34" charset="0"/>
              <a:buChar char="•"/>
            </a:pPr>
            <a:r>
              <a:rPr lang="en-US" dirty="0" smtClean="0"/>
              <a:t>“Dump SRAM” bit determines if SRAM is dumped prior to boot. This bit is set by the watch dog timeout.</a:t>
            </a:r>
            <a:endParaRPr lang="en-US" dirty="0"/>
          </a:p>
        </p:txBody>
      </p:sp>
    </p:spTree>
    <p:extLst>
      <p:ext uri="{BB962C8B-B14F-4D97-AF65-F5344CB8AC3E}">
        <p14:creationId xmlns:p14="http://schemas.microsoft.com/office/powerpoint/2010/main" xmlns="" val="278458533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FPGA Resident Boot Program</a:t>
            </a:r>
            <a:endParaRPr lang="en-US" dirty="0"/>
          </a:p>
        </p:txBody>
      </p:sp>
      <p:pic>
        <p:nvPicPr>
          <p:cNvPr id="8" name="Picture 7" descr="fpga-boot.jpg"/>
          <p:cNvPicPr>
            <a:picLocks noChangeAspect="1"/>
          </p:cNvPicPr>
          <p:nvPr/>
        </p:nvPicPr>
        <p:blipFill>
          <a:blip r:embed="rId2" cstate="print"/>
          <a:stretch>
            <a:fillRect/>
          </a:stretch>
        </p:blipFill>
        <p:spPr>
          <a:xfrm>
            <a:off x="4844796" y="1417320"/>
            <a:ext cx="3910508" cy="4227576"/>
          </a:xfrm>
          <a:prstGeom prst="rect">
            <a:avLst/>
          </a:prstGeom>
        </p:spPr>
      </p:pic>
      <p:sp>
        <p:nvSpPr>
          <p:cNvPr id="9" name="TextBox 8"/>
          <p:cNvSpPr txBox="1"/>
          <p:nvPr/>
        </p:nvSpPr>
        <p:spPr>
          <a:xfrm>
            <a:off x="877824" y="1463040"/>
            <a:ext cx="4145280" cy="4062651"/>
          </a:xfrm>
          <a:prstGeom prst="rect">
            <a:avLst/>
          </a:prstGeom>
          <a:noFill/>
        </p:spPr>
        <p:txBody>
          <a:bodyPr wrap="square" rtlCol="0">
            <a:spAutoFit/>
          </a:bodyPr>
          <a:lstStyle/>
          <a:p>
            <a:pPr marL="180975" indent="-180975" algn="l">
              <a:buFont typeface="Arial" pitchFamily="34" charset="0"/>
              <a:buChar char="•"/>
            </a:pPr>
            <a:r>
              <a:rPr lang="en-US" sz="2400" dirty="0" smtClean="0"/>
              <a:t>Permanently </a:t>
            </a:r>
            <a:r>
              <a:rPr lang="en-US" sz="2400" dirty="0"/>
              <a:t>coded as part of FPGA design.</a:t>
            </a:r>
          </a:p>
          <a:p>
            <a:pPr marL="180975" indent="-180975" algn="l">
              <a:buFont typeface="Arial" pitchFamily="34" charset="0"/>
              <a:buChar char="•"/>
            </a:pPr>
            <a:r>
              <a:rPr lang="en-US" sz="2400" dirty="0" smtClean="0"/>
              <a:t>Simple and small: &lt;64 – 24 bit words</a:t>
            </a:r>
          </a:p>
          <a:p>
            <a:pPr marL="180975" indent="-180975" algn="l">
              <a:buFont typeface="Arial" pitchFamily="34" charset="0"/>
              <a:buChar char="•"/>
            </a:pPr>
            <a:r>
              <a:rPr lang="en-US" sz="2400" dirty="0" smtClean="0"/>
              <a:t>Either performs serial boot of Main Program into low SRAM via CMD-IN</a:t>
            </a:r>
          </a:p>
          <a:p>
            <a:pPr marL="180975" indent="-180975" algn="l">
              <a:buFont typeface="Arial" pitchFamily="34" charset="0"/>
              <a:buChar char="•"/>
            </a:pPr>
            <a:r>
              <a:rPr lang="en-US" sz="2400" dirty="0" smtClean="0"/>
              <a:t>Or loads second boot program from MRAM into high SRAM</a:t>
            </a:r>
          </a:p>
          <a:p>
            <a:pPr algn="l">
              <a:buFont typeface="Arial" pitchFamily="34" charset="0"/>
              <a:buChar char="•"/>
            </a:pPr>
            <a:endParaRPr lang="en-US" dirty="0" smtClean="0"/>
          </a:p>
        </p:txBody>
      </p:sp>
    </p:spTree>
    <p:extLst>
      <p:ext uri="{BB962C8B-B14F-4D97-AF65-F5344CB8AC3E}">
        <p14:creationId xmlns:p14="http://schemas.microsoft.com/office/powerpoint/2010/main" xmlns="" val="13187916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Second Boot Program</a:t>
            </a:r>
            <a:endParaRPr lang="en-US" dirty="0"/>
          </a:p>
        </p:txBody>
      </p:sp>
      <p:pic>
        <p:nvPicPr>
          <p:cNvPr id="13" name="Picture 12" descr="second-boot.jpg"/>
          <p:cNvPicPr>
            <a:picLocks noChangeAspect="1"/>
          </p:cNvPicPr>
          <p:nvPr/>
        </p:nvPicPr>
        <p:blipFill>
          <a:blip r:embed="rId2" cstate="print"/>
          <a:stretch>
            <a:fillRect/>
          </a:stretch>
        </p:blipFill>
        <p:spPr>
          <a:xfrm>
            <a:off x="5134736" y="1533334"/>
            <a:ext cx="3130871" cy="4233482"/>
          </a:xfrm>
          <a:prstGeom prst="rect">
            <a:avLst/>
          </a:prstGeom>
        </p:spPr>
      </p:pic>
      <p:sp>
        <p:nvSpPr>
          <p:cNvPr id="14" name="TextBox 13"/>
          <p:cNvSpPr txBox="1"/>
          <p:nvPr/>
        </p:nvSpPr>
        <p:spPr>
          <a:xfrm>
            <a:off x="950976" y="1548384"/>
            <a:ext cx="3596640" cy="4154984"/>
          </a:xfrm>
          <a:prstGeom prst="rect">
            <a:avLst/>
          </a:prstGeom>
          <a:noFill/>
        </p:spPr>
        <p:txBody>
          <a:bodyPr wrap="square" rtlCol="0">
            <a:spAutoFit/>
          </a:bodyPr>
          <a:lstStyle/>
          <a:p>
            <a:pPr marL="180975" indent="-180975" algn="l">
              <a:buFont typeface="Arial" pitchFamily="34" charset="0"/>
              <a:buChar char="•"/>
            </a:pPr>
            <a:r>
              <a:rPr lang="en-US" sz="2400" dirty="0" smtClean="0"/>
              <a:t>Optionally </a:t>
            </a:r>
            <a:r>
              <a:rPr lang="en-US" sz="2400" dirty="0"/>
              <a:t>performs SRAM dump prior to booting Main Program from MRAM to low SRAM.</a:t>
            </a:r>
          </a:p>
          <a:p>
            <a:pPr marL="180975" indent="-180975" algn="l">
              <a:buFont typeface="Arial" pitchFamily="34" charset="0"/>
              <a:buChar char="•"/>
            </a:pPr>
            <a:r>
              <a:rPr lang="en-US" sz="2400" dirty="0" smtClean="0"/>
              <a:t>SRAM dump is somewhat complex, does not fit into FPGA resident boot program; hence need for second boot program.</a:t>
            </a:r>
            <a:endParaRPr lang="en-US" sz="2400" dirty="0"/>
          </a:p>
        </p:txBody>
      </p:sp>
    </p:spTree>
    <p:extLst>
      <p:ext uri="{BB962C8B-B14F-4D97-AF65-F5344CB8AC3E}">
        <p14:creationId xmlns:p14="http://schemas.microsoft.com/office/powerpoint/2010/main" xmlns="" val="91459878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Main Program</a:t>
            </a:r>
            <a:endParaRPr lang="en-US" dirty="0"/>
          </a:p>
        </p:txBody>
      </p:sp>
      <p:sp>
        <p:nvSpPr>
          <p:cNvPr id="8" name="TextBox 7"/>
          <p:cNvSpPr txBox="1"/>
          <p:nvPr/>
        </p:nvSpPr>
        <p:spPr>
          <a:xfrm>
            <a:off x="1024128" y="1304544"/>
            <a:ext cx="3962400" cy="5539978"/>
          </a:xfrm>
          <a:prstGeom prst="rect">
            <a:avLst/>
          </a:prstGeom>
          <a:noFill/>
        </p:spPr>
        <p:txBody>
          <a:bodyPr wrap="square" rtlCol="0">
            <a:spAutoFit/>
          </a:bodyPr>
          <a:lstStyle/>
          <a:p>
            <a:pPr marL="180975" indent="-180975" algn="l">
              <a:buFont typeface="Arial" pitchFamily="34" charset="0"/>
              <a:buChar char="•"/>
            </a:pPr>
            <a:r>
              <a:rPr lang="en-US" sz="2400" dirty="0" smtClean="0"/>
              <a:t>Reads </a:t>
            </a:r>
            <a:r>
              <a:rPr lang="en-US" sz="2400" dirty="0"/>
              <a:t>and parses ITF from S/C.</a:t>
            </a:r>
          </a:p>
          <a:p>
            <a:pPr marL="180975" indent="-180975" algn="l">
              <a:buFont typeface="Arial" pitchFamily="34" charset="0"/>
              <a:buChar char="•"/>
            </a:pPr>
            <a:r>
              <a:rPr lang="en-US" sz="2400" dirty="0" smtClean="0"/>
              <a:t>Determines </a:t>
            </a:r>
            <a:r>
              <a:rPr lang="en-US" sz="2400" dirty="0"/>
              <a:t>if in “autonomy mode”.</a:t>
            </a:r>
          </a:p>
          <a:p>
            <a:pPr marL="180975" indent="-180975" algn="l">
              <a:buFont typeface="Arial" pitchFamily="34" charset="0"/>
              <a:buChar char="•"/>
            </a:pPr>
            <a:r>
              <a:rPr lang="en-US" sz="2400" dirty="0" smtClean="0"/>
              <a:t>If </a:t>
            </a:r>
            <a:r>
              <a:rPr lang="en-US" sz="2400" dirty="0"/>
              <a:t>so, boots peripheral MISCs, executes MRAM Patch File, applies HV bias, begins science operations in mode specified in S/C status message.</a:t>
            </a:r>
          </a:p>
          <a:p>
            <a:pPr marL="180975" indent="-180975" algn="l">
              <a:buFont typeface="Arial" pitchFamily="34" charset="0"/>
              <a:buChar char="•"/>
            </a:pPr>
            <a:r>
              <a:rPr lang="en-US" sz="2400" dirty="0" smtClean="0"/>
              <a:t>If </a:t>
            </a:r>
            <a:r>
              <a:rPr lang="en-US" sz="2400" dirty="0"/>
              <a:t>not, just awaits further commands; i.e. during commissioning.</a:t>
            </a:r>
          </a:p>
          <a:p>
            <a:pPr algn="l"/>
            <a:endParaRPr lang="en-US" dirty="0"/>
          </a:p>
        </p:txBody>
      </p:sp>
      <p:pic>
        <p:nvPicPr>
          <p:cNvPr id="12" name="Picture 11" descr="main-program.jpg"/>
          <p:cNvPicPr>
            <a:picLocks noChangeAspect="1"/>
          </p:cNvPicPr>
          <p:nvPr/>
        </p:nvPicPr>
        <p:blipFill>
          <a:blip r:embed="rId2" cstate="print"/>
          <a:stretch>
            <a:fillRect/>
          </a:stretch>
        </p:blipFill>
        <p:spPr>
          <a:xfrm>
            <a:off x="5327332" y="1199006"/>
            <a:ext cx="2829116" cy="5162291"/>
          </a:xfrm>
          <a:prstGeom prst="rect">
            <a:avLst/>
          </a:prstGeom>
        </p:spPr>
      </p:pic>
    </p:spTree>
    <p:extLst>
      <p:ext uri="{BB962C8B-B14F-4D97-AF65-F5344CB8AC3E}">
        <p14:creationId xmlns:p14="http://schemas.microsoft.com/office/powerpoint/2010/main" xmlns="" val="9778548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sz="2800" dirty="0" smtClean="0"/>
              <a:t>The Flight Software </a:t>
            </a:r>
            <a:r>
              <a:rPr lang="en-US" sz="2800" dirty="0"/>
              <a:t>Requirements </a:t>
            </a:r>
            <a:r>
              <a:rPr lang="en-US" sz="2800" dirty="0" smtClean="0"/>
              <a:t>Document details the flow-down from higher-level requirements, and from GIS and SIS ICDs</a:t>
            </a:r>
          </a:p>
          <a:p>
            <a:r>
              <a:rPr lang="en-US" sz="2800" dirty="0" smtClean="0"/>
              <a:t>These requirements are quite similar to those for our work on recent NuSTAR and STEREO missions</a:t>
            </a:r>
          </a:p>
          <a:p>
            <a:r>
              <a:rPr lang="en-US" sz="2800" dirty="0" smtClean="0"/>
              <a:t>The same modular flight processor and software architecture that we used for NuSTAR and STEREO will meet the EPI-Hi requirements</a:t>
            </a:r>
          </a:p>
          <a:p>
            <a:r>
              <a:rPr lang="en-US" sz="2800" dirty="0" smtClean="0"/>
              <a:t>The requirements are mapped into a set of modular software tasks, implemented on the EPI-Hi flight processors </a:t>
            </a:r>
            <a:endParaRPr lang="en-US" sz="2800" dirty="0"/>
          </a:p>
        </p:txBody>
      </p:sp>
    </p:spTree>
    <p:extLst>
      <p:ext uri="{BB962C8B-B14F-4D97-AF65-F5344CB8AC3E}">
        <p14:creationId xmlns:p14="http://schemas.microsoft.com/office/powerpoint/2010/main" xmlns="" val="10085873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Documentation Status</a:t>
            </a:r>
            <a:endParaRPr lang="en-US" dirty="0"/>
          </a:p>
        </p:txBody>
      </p:sp>
      <p:graphicFrame>
        <p:nvGraphicFramePr>
          <p:cNvPr id="5" name="Group 60"/>
          <p:cNvGraphicFramePr>
            <a:graphicFrameLocks noGrp="1"/>
          </p:cNvGraphicFramePr>
          <p:nvPr>
            <p:extLst>
              <p:ext uri="{D42A27DB-BD31-4B8C-83A1-F6EECF244321}">
                <p14:modId xmlns:p14="http://schemas.microsoft.com/office/powerpoint/2010/main" xmlns="" val="2407675525"/>
              </p:ext>
            </p:extLst>
          </p:nvPr>
        </p:nvGraphicFramePr>
        <p:xfrm>
          <a:off x="800100" y="1625600"/>
          <a:ext cx="7950200" cy="4267520"/>
        </p:xfrm>
        <a:graphic>
          <a:graphicData uri="http://schemas.openxmlformats.org/drawingml/2006/table">
            <a:tbl>
              <a:tblPr/>
              <a:tblGrid>
                <a:gridCol w="4165600"/>
                <a:gridCol w="3784600"/>
              </a:tblGrid>
              <a:tr h="406400">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1" i="0" u="none" strike="noStrike" cap="none" normalizeH="0" baseline="0" dirty="0">
                          <a:ln>
                            <a:noFill/>
                          </a:ln>
                          <a:solidFill>
                            <a:schemeClr val="bg1"/>
                          </a:solidFill>
                          <a:effectLst/>
                          <a:latin typeface="Arial" pitchFamily="-112" charset="0"/>
                        </a:rPr>
                        <a:t>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1E48"/>
                    </a:solid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1" i="0" u="none" strike="noStrike" cap="none" normalizeH="0" baseline="0" dirty="0">
                          <a:ln>
                            <a:noFill/>
                          </a:ln>
                          <a:solidFill>
                            <a:schemeClr val="bg1"/>
                          </a:solidFill>
                          <a:effectLst/>
                          <a:latin typeface="Arial" pitchFamily="-112" charset="0"/>
                        </a:rPr>
                        <a:t>Status/due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1E48"/>
                    </a:solidFill>
                  </a:tcPr>
                </a:tc>
              </a:tr>
              <a:tr h="4587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Development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Design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Prelim draft delivered at PDR</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C49500"/>
                          </a:solidFill>
                          <a:effectLst/>
                          <a:latin typeface="Arial" pitchFamily="-112" charset="0"/>
                        </a:rPr>
                        <a:t>Flight Software Test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C49500"/>
                          </a:solidFill>
                          <a:effectLst/>
                          <a:latin typeface="Arial" pitchFamily="-112" charset="0"/>
                        </a:rPr>
                        <a:t>Due by CDR </a:t>
                      </a:r>
                      <a:endParaRPr kumimoji="0" lang="en-US" sz="2000" b="0" i="0" u="none" strike="noStrike" cap="none" normalizeH="0" baseline="0" dirty="0">
                        <a:ln>
                          <a:noFill/>
                        </a:ln>
                        <a:solidFill>
                          <a:srgbClr val="C495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a:ln>
                            <a:noFill/>
                          </a:ln>
                          <a:solidFill>
                            <a:srgbClr val="C49500"/>
                          </a:solidFill>
                          <a:effectLst/>
                          <a:latin typeface="Arial" pitchFamily="-112" charset="0"/>
                        </a:rPr>
                        <a:t>Test verification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C49500"/>
                          </a:solidFill>
                          <a:effectLst/>
                          <a:latin typeface="Arial" pitchFamily="-112" charset="0"/>
                        </a:rPr>
                        <a:t>Due by CDR</a:t>
                      </a:r>
                      <a:endParaRPr kumimoji="0" lang="en-US" sz="2000" b="0" i="0" u="none" strike="noStrike" cap="none" normalizeH="0" baseline="0" dirty="0">
                        <a:ln>
                          <a:noFill/>
                        </a:ln>
                        <a:solidFill>
                          <a:srgbClr val="C495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C49500"/>
                          </a:solidFill>
                          <a:effectLst/>
                          <a:latin typeface="Arial" pitchFamily="-112" charset="0"/>
                        </a:rPr>
                        <a:t>Instrument Telemetry Data Format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C49500"/>
                          </a:solidFill>
                          <a:effectLst/>
                          <a:latin typeface="Arial" pitchFamily="-112" charset="0"/>
                        </a:rPr>
                        <a:t>Due by CDR</a:t>
                      </a:r>
                      <a:endParaRPr kumimoji="0" lang="en-US" sz="2000" b="0" i="0" u="none" strike="noStrike" cap="none" normalizeH="0" baseline="0" dirty="0">
                        <a:ln>
                          <a:noFill/>
                        </a:ln>
                        <a:solidFill>
                          <a:srgbClr val="C495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a:ln>
                            <a:noFill/>
                          </a:ln>
                          <a:solidFill>
                            <a:srgbClr val="00B050"/>
                          </a:solidFill>
                          <a:effectLst/>
                          <a:latin typeface="Arial" pitchFamily="-112" charset="0"/>
                        </a:rPr>
                        <a:t>P24 MISC Processor Manual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PHASIC User Manual</a:t>
                      </a:r>
                      <a:endParaRPr kumimoji="0" lang="en-US" sz="2000" b="0" i="0" u="none" strike="noStrike" cap="none" normalizeH="0" baseline="0" dirty="0">
                        <a:ln>
                          <a:noFill/>
                        </a:ln>
                        <a:solidFill>
                          <a:srgbClr val="00B050"/>
                        </a:solidFill>
                        <a:effectLst/>
                        <a:latin typeface="Arial"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785160" y="6111632"/>
            <a:ext cx="7678320" cy="369332"/>
          </a:xfrm>
          <a:prstGeom prst="rect">
            <a:avLst/>
          </a:prstGeom>
          <a:noFill/>
        </p:spPr>
        <p:txBody>
          <a:bodyPr wrap="none" rtlCol="0">
            <a:spAutoFit/>
          </a:bodyPr>
          <a:lstStyle/>
          <a:p>
            <a:pPr algn="l"/>
            <a:r>
              <a:rPr lang="en-US" dirty="0" smtClean="0"/>
              <a:t>These docs are responsive to the GI ICD, the SI ICD, the PAIP, L4 reqs…</a:t>
            </a:r>
            <a:endParaRPr lang="en-US" dirty="0"/>
          </a:p>
        </p:txBody>
      </p:sp>
    </p:spTree>
    <p:extLst>
      <p:ext uri="{BB962C8B-B14F-4D97-AF65-F5344CB8AC3E}">
        <p14:creationId xmlns:p14="http://schemas.microsoft.com/office/powerpoint/2010/main" xmlns="" val="290781814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80618"/>
            <a:ext cx="8458201" cy="668468"/>
          </a:xfrm>
        </p:spPr>
        <p:txBody>
          <a:bodyPr/>
          <a:lstStyle/>
          <a:p>
            <a:r>
              <a:rPr lang="en-US" dirty="0" smtClean="0"/>
              <a:t>Processor and Software Architecture (1/2)</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Actel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a:t>Kwords SRAM, Forth operating system, can boot from </a:t>
            </a:r>
            <a:r>
              <a:rPr lang="en-US" sz="2000" dirty="0" smtClean="0"/>
              <a:t>MRAM </a:t>
            </a:r>
            <a:r>
              <a:rPr lang="en-US" sz="2000" dirty="0"/>
              <a:t>or serial </a:t>
            </a:r>
            <a:r>
              <a:rPr lang="en-US" sz="2000" dirty="0" smtClean="0"/>
              <a:t>interface</a:t>
            </a:r>
          </a:p>
          <a:p>
            <a:r>
              <a:rPr lang="en-US" sz="2000" dirty="0"/>
              <a:t>MISC design and </a:t>
            </a:r>
            <a:r>
              <a:rPr lang="en-US" sz="2000" dirty="0" smtClean="0"/>
              <a:t>Forth </a:t>
            </a:r>
            <a:r>
              <a:rPr lang="en-US" sz="2000" dirty="0"/>
              <a:t>operating system stable since 2002</a:t>
            </a:r>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“satellite” </a:t>
            </a:r>
            <a:r>
              <a:rPr lang="en-US" sz="2000" dirty="0"/>
              <a:t>MISCs </a:t>
            </a:r>
            <a:r>
              <a:rPr lang="en-US" sz="2000" dirty="0" smtClean="0"/>
              <a:t>communicate </a:t>
            </a:r>
            <a:r>
              <a:rPr lang="en-US" sz="2000" dirty="0"/>
              <a:t>with </a:t>
            </a:r>
            <a:r>
              <a:rPr lang="en-US" sz="2000" dirty="0" smtClean="0"/>
              <a:t>DPU </a:t>
            </a:r>
            <a:r>
              <a:rPr lang="en-US" sz="2000" dirty="0"/>
              <a:t>MISC via RS-422 serial links, </a:t>
            </a:r>
            <a:r>
              <a:rPr lang="en-US" sz="2000" dirty="0" smtClean="0"/>
              <a:t>460.8 kbps</a:t>
            </a:r>
            <a:endParaRPr lang="en-US" sz="2000" dirty="0"/>
          </a:p>
          <a:p>
            <a:r>
              <a:rPr lang="en-US" sz="2000" dirty="0" smtClean="0"/>
              <a:t>Satellite </a:t>
            </a:r>
            <a:r>
              <a:rPr lang="en-US" sz="2000" dirty="0"/>
              <a:t>MISCs booted via serial link by </a:t>
            </a:r>
            <a:r>
              <a:rPr lang="en-US" sz="2000" dirty="0" smtClean="0"/>
              <a:t>DPU </a:t>
            </a:r>
            <a:r>
              <a:rPr lang="en-US" sz="2000" dirty="0"/>
              <a:t>MISC</a:t>
            </a:r>
          </a:p>
          <a:p>
            <a:r>
              <a:rPr lang="en-US" sz="2000" dirty="0" smtClean="0"/>
              <a:t>Satellite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xmlns="" val="219629267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80618"/>
            <a:ext cx="8458201" cy="668468"/>
          </a:xfrm>
        </p:spPr>
        <p:txBody>
          <a:bodyPr/>
          <a:lstStyle/>
          <a:p>
            <a:r>
              <a:rPr lang="en-US" dirty="0" smtClean="0"/>
              <a:t>Processor and Software Architecture (2/2)</a:t>
            </a:r>
            <a:endParaRPr lang="en-US" dirty="0"/>
          </a:p>
        </p:txBody>
      </p:sp>
      <p:pic>
        <p:nvPicPr>
          <p:cNvPr id="4" name="Content Placeholder 3" descr="epi-hi_block_diagram_5-5-13_n.pdf"/>
          <p:cNvPicPr>
            <a:picLocks noGrp="1" noChangeAspect="1"/>
          </p:cNvPicPr>
          <p:nvPr>
            <p:ph idx="1"/>
          </p:nvPr>
        </p:nvPicPr>
        <p:blipFill>
          <a:blip r:embed="rId3" cstate="print"/>
          <a:srcRect l="-12939" r="-12939"/>
          <a:stretch>
            <a:fillRect/>
          </a:stretch>
        </p:blipFill>
        <p:spPr>
          <a:xfrm>
            <a:off x="358775" y="1132114"/>
            <a:ext cx="8426450" cy="5238524"/>
          </a:xfrm>
        </p:spPr>
      </p:pic>
    </p:spTree>
    <p:extLst>
      <p:ext uri="{BB962C8B-B14F-4D97-AF65-F5344CB8AC3E}">
        <p14:creationId xmlns:p14="http://schemas.microsoft.com/office/powerpoint/2010/main" xmlns="" val="21642564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 (2/2)</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stable, and in everyday lab use, where MISCs are used to acquire test data and control test runs</a:t>
            </a:r>
          </a:p>
          <a:p>
            <a:r>
              <a:rPr lang="en-US" sz="2000" kern="0" dirty="0" smtClean="0">
                <a:latin typeface="Arial" pitchFamily="-112" charset="0"/>
              </a:rPr>
              <a:t>The same central MISC / multiple-satellite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sp>
        <p:nvSpPr>
          <p:cNvPr id="7" name="Text Box 7"/>
          <p:cNvSpPr txBox="1">
            <a:spLocks noChangeArrowheads="1"/>
          </p:cNvSpPr>
          <p:nvPr/>
        </p:nvSpPr>
        <p:spPr bwMode="auto">
          <a:xfrm>
            <a:off x="755854" y="5093225"/>
            <a:ext cx="2223686" cy="677108"/>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Interface to MISC</a:t>
            </a:r>
          </a:p>
          <a:p>
            <a:pPr defTabSz="914400" fontAlgn="base">
              <a:spcBef>
                <a:spcPct val="0"/>
              </a:spcBef>
              <a:spcAft>
                <a:spcPct val="0"/>
              </a:spcAft>
            </a:pPr>
            <a:r>
              <a:rPr lang="en-US" i="1" dirty="0" smtClean="0">
                <a:solidFill>
                  <a:srgbClr val="003399"/>
                </a:solidFill>
                <a:latin typeface="Arial" pitchFamily="-112" charset="0"/>
              </a:rPr>
              <a:t>Development Board</a:t>
            </a:r>
            <a:endParaRPr lang="en-US" sz="2000" i="1" dirty="0">
              <a:solidFill>
                <a:srgbClr val="003399"/>
              </a:solidFill>
              <a:latin typeface="Arial" pitchFamily="-112" charset="0"/>
            </a:endParaRPr>
          </a:p>
        </p:txBody>
      </p:sp>
      <p:pic>
        <p:nvPicPr>
          <p:cNvPr id="8" name="Picture 2" descr="EGSEtestbed.JPG"/>
          <p:cNvPicPr>
            <a:picLocks noChangeAspect="1"/>
          </p:cNvPicPr>
          <p:nvPr/>
        </p:nvPicPr>
        <p:blipFill rotWithShape="1">
          <a:blip r:embed="rId3" cstate="print"/>
          <a:srcRect l="19185" r="14929"/>
          <a:stretch/>
        </p:blipFill>
        <p:spPr bwMode="auto">
          <a:xfrm>
            <a:off x="457437" y="1898297"/>
            <a:ext cx="2802080" cy="2835275"/>
          </a:xfrm>
          <a:prstGeom prst="rect">
            <a:avLst/>
          </a:prstGeom>
          <a:noFill/>
          <a:ln w="9525">
            <a:noFill/>
            <a:miter lim="800000"/>
            <a:headEnd/>
            <a:tailEnd/>
          </a:ln>
        </p:spPr>
      </p:pic>
      <p:sp>
        <p:nvSpPr>
          <p:cNvPr id="9" name="Text Box 19"/>
          <p:cNvSpPr txBox="1">
            <a:spLocks noChangeArrowheads="1"/>
          </p:cNvSpPr>
          <p:nvPr/>
        </p:nvSpPr>
        <p:spPr bwMode="auto">
          <a:xfrm>
            <a:off x="380886" y="2352850"/>
            <a:ext cx="974725" cy="517525"/>
          </a:xfrm>
          <a:prstGeom prst="rect">
            <a:avLst/>
          </a:prstGeom>
          <a:noFill/>
          <a:ln w="9525">
            <a:noFill/>
            <a:miter lim="800000"/>
            <a:headEnd/>
            <a:tailEnd/>
          </a:ln>
          <a:effectLst/>
        </p:spPr>
        <p:txBody>
          <a:bodyPr wrap="none">
            <a:spAutoFit/>
          </a:bodyPr>
          <a:lstStyle/>
          <a:p>
            <a:r>
              <a:rPr lang="en-US" sz="1400" i="1" dirty="0">
                <a:solidFill>
                  <a:srgbClr val="FFFF33"/>
                </a:solidFill>
              </a:rPr>
              <a:t>RS422 to </a:t>
            </a:r>
          </a:p>
          <a:p>
            <a:r>
              <a:rPr lang="en-US" sz="1400" i="1" dirty="0">
                <a:solidFill>
                  <a:srgbClr val="FFFF33"/>
                </a:solidFill>
              </a:rPr>
              <a:t>ethernet</a:t>
            </a:r>
            <a:endParaRPr lang="en-US" dirty="0"/>
          </a:p>
        </p:txBody>
      </p:sp>
      <p:sp>
        <p:nvSpPr>
          <p:cNvPr id="10" name="Text Box 20"/>
          <p:cNvSpPr txBox="1">
            <a:spLocks noChangeArrowheads="1"/>
          </p:cNvSpPr>
          <p:nvPr/>
        </p:nvSpPr>
        <p:spPr bwMode="auto">
          <a:xfrm>
            <a:off x="1574157" y="2027764"/>
            <a:ext cx="1484312" cy="517525"/>
          </a:xfrm>
          <a:prstGeom prst="rect">
            <a:avLst/>
          </a:prstGeom>
          <a:noFill/>
          <a:ln w="9525">
            <a:noFill/>
            <a:miter lim="800000"/>
            <a:headEnd/>
            <a:tailEnd/>
          </a:ln>
          <a:effectLst/>
        </p:spPr>
        <p:txBody>
          <a:bodyPr>
            <a:spAutoFit/>
          </a:bodyPr>
          <a:lstStyle/>
          <a:p>
            <a:r>
              <a:rPr lang="en-US" sz="1400" i="1" dirty="0">
                <a:solidFill>
                  <a:srgbClr val="FFFF33"/>
                </a:solidFill>
              </a:rPr>
              <a:t>Ethernet microhub</a:t>
            </a:r>
            <a:endParaRPr lang="en-US" dirty="0"/>
          </a:p>
        </p:txBody>
      </p:sp>
      <p:sp>
        <p:nvSpPr>
          <p:cNvPr id="11" name="Text Box 21"/>
          <p:cNvSpPr txBox="1">
            <a:spLocks noChangeArrowheads="1"/>
          </p:cNvSpPr>
          <p:nvPr/>
        </p:nvSpPr>
        <p:spPr bwMode="auto">
          <a:xfrm>
            <a:off x="1968779" y="3395310"/>
            <a:ext cx="1271503" cy="307777"/>
          </a:xfrm>
          <a:prstGeom prst="rect">
            <a:avLst/>
          </a:prstGeom>
          <a:noFill/>
          <a:ln w="9525">
            <a:noFill/>
            <a:miter lim="800000"/>
            <a:headEnd/>
            <a:tailEnd/>
          </a:ln>
          <a:effectLst/>
        </p:spPr>
        <p:txBody>
          <a:bodyPr wrap="none">
            <a:spAutoFit/>
          </a:bodyPr>
          <a:lstStyle/>
          <a:p>
            <a:r>
              <a:rPr lang="en-US" sz="1400" i="1" dirty="0">
                <a:solidFill>
                  <a:srgbClr val="FFFF33"/>
                </a:solidFill>
              </a:rPr>
              <a:t>MISC D</a:t>
            </a:r>
            <a:r>
              <a:rPr lang="en-US" sz="1400" i="1" dirty="0" smtClean="0">
                <a:solidFill>
                  <a:srgbClr val="FFFF33"/>
                </a:solidFill>
              </a:rPr>
              <a:t>ev Bd</a:t>
            </a:r>
            <a:endParaRPr lang="en-US" dirty="0"/>
          </a:p>
        </p:txBody>
      </p:sp>
      <p:sp>
        <p:nvSpPr>
          <p:cNvPr id="12" name="Text Box 22"/>
          <p:cNvSpPr txBox="1">
            <a:spLocks noChangeArrowheads="1"/>
          </p:cNvSpPr>
          <p:nvPr/>
        </p:nvSpPr>
        <p:spPr bwMode="auto">
          <a:xfrm>
            <a:off x="457437" y="3920772"/>
            <a:ext cx="1781175" cy="523220"/>
          </a:xfrm>
          <a:prstGeom prst="rect">
            <a:avLst/>
          </a:prstGeom>
          <a:noFill/>
          <a:ln w="9525">
            <a:noFill/>
            <a:miter lim="800000"/>
            <a:headEnd/>
            <a:tailEnd/>
          </a:ln>
          <a:effectLst/>
        </p:spPr>
        <p:txBody>
          <a:bodyPr>
            <a:spAutoFit/>
          </a:bodyPr>
          <a:lstStyle/>
          <a:p>
            <a:r>
              <a:rPr lang="en-US" sz="1400" i="1" dirty="0">
                <a:solidFill>
                  <a:srgbClr val="FFFF33"/>
                </a:solidFill>
              </a:rPr>
              <a:t>Command and </a:t>
            </a:r>
            <a:r>
              <a:rPr lang="en-US" sz="1400" i="1" dirty="0" smtClean="0">
                <a:solidFill>
                  <a:srgbClr val="FFFF33"/>
                </a:solidFill>
              </a:rPr>
              <a:t>data </a:t>
            </a:r>
            <a:r>
              <a:rPr lang="en-US" sz="1400" i="1" dirty="0">
                <a:solidFill>
                  <a:srgbClr val="FFFF33"/>
                </a:solidFill>
              </a:rPr>
              <a:t>interfaces</a:t>
            </a:r>
          </a:p>
        </p:txBody>
      </p:sp>
    </p:spTree>
    <p:extLst>
      <p:ext uri="{BB962C8B-B14F-4D97-AF65-F5344CB8AC3E}">
        <p14:creationId xmlns:p14="http://schemas.microsoft.com/office/powerpoint/2010/main" xmlns="" val="400771150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 (2/2)</a:t>
            </a:r>
            <a:endParaRPr lang="en-US" dirty="0"/>
          </a:p>
        </p:txBody>
      </p:sp>
      <p:sp>
        <p:nvSpPr>
          <p:cNvPr id="4" name="Rectangle 3"/>
          <p:cNvSpPr txBox="1">
            <a:spLocks noChangeArrowheads="1"/>
          </p:cNvSpPr>
          <p:nvPr/>
        </p:nvSpPr>
        <p:spPr bwMode="auto">
          <a:xfrm>
            <a:off x="3595606" y="1384300"/>
            <a:ext cx="5243593"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pic>
        <p:nvPicPr>
          <p:cNvPr id="6" name="Picture 6" descr="IMG_3659"/>
          <p:cNvPicPr>
            <a:picLocks noChangeAspect="1" noChangeArrowheads="1"/>
          </p:cNvPicPr>
          <p:nvPr/>
        </p:nvPicPr>
        <p:blipFill>
          <a:blip r:embed="rId3" cstate="print"/>
          <a:srcRect l="2937" t="15958" r="53287" b="9203"/>
          <a:stretch>
            <a:fillRect/>
          </a:stretch>
        </p:blipFill>
        <p:spPr bwMode="auto">
          <a:xfrm>
            <a:off x="457200" y="1651000"/>
            <a:ext cx="2933700" cy="3762375"/>
          </a:xfrm>
          <a:prstGeom prst="rect">
            <a:avLst/>
          </a:prstGeom>
          <a:noFill/>
        </p:spPr>
      </p:pic>
      <p:sp>
        <p:nvSpPr>
          <p:cNvPr id="7" name="Text Box 7"/>
          <p:cNvSpPr txBox="1">
            <a:spLocks noChangeArrowheads="1"/>
          </p:cNvSpPr>
          <p:nvPr/>
        </p:nvSpPr>
        <p:spPr bwMode="auto">
          <a:xfrm>
            <a:off x="475870" y="5567363"/>
            <a:ext cx="2783647" cy="40011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NuSTAR </a:t>
            </a:r>
            <a:r>
              <a:rPr lang="en-US" i="1" dirty="0">
                <a:solidFill>
                  <a:srgbClr val="003399"/>
                </a:solidFill>
                <a:latin typeface="Arial" pitchFamily="-112" charset="0"/>
              </a:rPr>
              <a:t>MISC EM board</a:t>
            </a:r>
            <a:endParaRPr lang="en-US" sz="2000" i="1" dirty="0">
              <a:solidFill>
                <a:srgbClr val="003399"/>
              </a:solidFill>
              <a:latin typeface="Arial" pitchFamily="-112" charset="0"/>
            </a:endParaRPr>
          </a:p>
        </p:txBody>
      </p:sp>
    </p:spTree>
    <p:extLst>
      <p:ext uri="{BB962C8B-B14F-4D97-AF65-F5344CB8AC3E}">
        <p14:creationId xmlns:p14="http://schemas.microsoft.com/office/powerpoint/2010/main" xmlns="" val="39498145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753" y="1000124"/>
            <a:ext cx="7383097" cy="5356159"/>
          </a:xfrm>
          <a:prstGeom prst="rect">
            <a:avLst/>
          </a:prstGeom>
        </p:spPr>
      </p:pic>
    </p:spTree>
    <p:extLst>
      <p:ext uri="{BB962C8B-B14F-4D97-AF65-F5344CB8AC3E}">
        <p14:creationId xmlns:p14="http://schemas.microsoft.com/office/powerpoint/2010/main" xmlns="" val="2328910475"/>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2349</TotalTime>
  <Words>2754</Words>
  <Application>Microsoft Office PowerPoint</Application>
  <PresentationFormat>On-screen Show (4:3)</PresentationFormat>
  <Paragraphs>233</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Mid Phase B Status - ISIS - DRAFT 1</vt:lpstr>
      <vt:lpstr>EPI-Hi Software</vt:lpstr>
      <vt:lpstr>Outline</vt:lpstr>
      <vt:lpstr>Software Requirements</vt:lpstr>
      <vt:lpstr>Documentation Status</vt:lpstr>
      <vt:lpstr>Processor and Software Architecture (1/2)</vt:lpstr>
      <vt:lpstr>Processor and Software Architecture (2/2)</vt:lpstr>
      <vt:lpstr>Development Environment (2/2)</vt:lpstr>
      <vt:lpstr>Development Environment (2/2)</vt:lpstr>
      <vt:lpstr>Instrument Data Flow</vt:lpstr>
      <vt:lpstr>DPU Software Tasks</vt:lpstr>
      <vt:lpstr>Software Flow – DPU MISC</vt:lpstr>
      <vt:lpstr>Satellite MISC Software Tasks</vt:lpstr>
      <vt:lpstr>Software Flow – Detector Module MISC</vt:lpstr>
      <vt:lpstr>Integration, Testing and Verification</vt:lpstr>
      <vt:lpstr>Software Maintenance,  Configuration Management</vt:lpstr>
      <vt:lpstr>Software Heritage</vt:lpstr>
      <vt:lpstr>Software Heritage – What’s Different? (1/2) </vt:lpstr>
      <vt:lpstr>Software Heritage – What’s Different? (2/2)</vt:lpstr>
      <vt:lpstr>Onboard Particle ID – He Isotope Separation</vt:lpstr>
      <vt:lpstr>Predicted Memory, CPU Margins</vt:lpstr>
      <vt:lpstr>Pre-PDR Peer Review Summary</vt:lpstr>
      <vt:lpstr>Backup</vt:lpstr>
      <vt:lpstr>Boot Logic</vt:lpstr>
      <vt:lpstr>FPGA Resident Boot Program</vt:lpstr>
      <vt:lpstr>Second Boot Program</vt:lpstr>
      <vt:lpstr>Main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wmills</cp:lastModifiedBy>
  <cp:revision>134</cp:revision>
  <cp:lastPrinted>2013-10-09T00:16:59Z</cp:lastPrinted>
  <dcterms:created xsi:type="dcterms:W3CDTF">2013-01-28T12:52:32Z</dcterms:created>
  <dcterms:modified xsi:type="dcterms:W3CDTF">2013-10-29T22:06:00Z</dcterms:modified>
</cp:coreProperties>
</file>