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413" r:id="rId2"/>
    <p:sldId id="463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49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81" r:id="rId3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 xmlns:mv="urn:schemas-microsoft-com:mac:vml" xmlns:mc="http://schemas.openxmlformats.org/markup-compatibility/2006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81E48"/>
    <a:srgbClr val="FFDC6D"/>
    <a:srgbClr val="0000FF"/>
    <a:srgbClr val="1C1050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98" d="100"/>
          <a:sy n="98" d="100"/>
        </p:scale>
        <p:origin x="-9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1085" y="2579973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3052" y="15368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14 – </a:t>
            </a:r>
            <a:r>
              <a:rPr lang="en-US" sz="1000" baseline="0" dirty="0" smtClean="0"/>
              <a:t> EPI-Hi Electronics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 bwMode="black">
          <a:xfrm>
            <a:off x="2700380" y="5065158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85000"/>
              </a:lnSpc>
              <a:defRPr/>
            </a:pPr>
            <a:r>
              <a:rPr lang="en-US" sz="2800" kern="0" dirty="0" smtClean="0">
                <a:solidFill>
                  <a:schemeClr val="bg1"/>
                </a:solidFill>
              </a:rPr>
              <a:t>Rick Cook /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Branislav Kecman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EPI-Hi Electronics SE and Lead 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(Caltech)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Mods near Peak Detector (1/2)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2267" y="4989576"/>
            <a:ext cx="7964325" cy="1386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STEREO Peak detector contained two differential amplifier stages at input. For Solar Probe Plus reduced to one stage but with higher current resulting in lower noise.</a:t>
            </a:r>
          </a:p>
          <a:p>
            <a:r>
              <a:rPr lang="en-US" dirty="0" smtClean="0"/>
              <a:t>Size of FETs in current mirror at output increased to improve matching and threshold uniformity.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37488" y="1072896"/>
            <a:ext cx="7053071" cy="3724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9208" y="1063020"/>
            <a:ext cx="139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Detector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04288" y="1694688"/>
            <a:ext cx="560832" cy="195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3936" y="1050828"/>
            <a:ext cx="144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Mirror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91584" y="1487424"/>
            <a:ext cx="1609344" cy="548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Mods near Peak Detector (2/2)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936" y="4829475"/>
            <a:ext cx="80010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16-bit shift register added to capture time history of discriminator output to aid in cross-talk identification.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31047" y="1371600"/>
            <a:ext cx="6276975" cy="33147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983736" y="4267200"/>
            <a:ext cx="1676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PHASIC Noise/Threshold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71600" y="1447800"/>
            <a:ext cx="4688894" cy="243363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934134761"/>
              </p:ext>
            </p:extLst>
          </p:nvPr>
        </p:nvGraphicFramePr>
        <p:xfrm>
          <a:off x="346513" y="4012935"/>
          <a:ext cx="8556858" cy="191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5106"/>
                <a:gridCol w="636809"/>
                <a:gridCol w="664143"/>
                <a:gridCol w="529390"/>
                <a:gridCol w="365760"/>
                <a:gridCol w="1058779"/>
                <a:gridCol w="798897"/>
                <a:gridCol w="1001027"/>
                <a:gridCol w="1463040"/>
                <a:gridCol w="1183907"/>
              </a:tblGrid>
              <a:tr h="668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Det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Cdet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(pF)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Rdet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(ohm)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(pF)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Threshold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(MeV)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Full Scale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(MeV)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Zn @ 45 </a:t>
                      </a:r>
                      <a:r>
                        <a:rPr lang="en-US" sz="1400" dirty="0" smtClean="0">
                          <a:effectLst/>
                        </a:rPr>
                        <a:t>degrees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New York"/>
                          <a:ea typeface="Times New Roman"/>
                          <a:cs typeface="Times New Roman"/>
                        </a:rPr>
                        <a:t>(MeV)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Gain</a:t>
                      </a:r>
                      <a:r>
                        <a:rPr lang="en-US" sz="1400" baseline="0" dirty="0" smtClean="0">
                          <a:effectLst/>
                        </a:rPr>
                        <a:t> Crossover Freq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(MHz)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Phase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Margin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(deg)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81E48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208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0.09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268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83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12.3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L1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0.05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268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251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13.3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65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L2(H1)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10000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0.12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2802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2660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13.4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L3(H2)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7500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0.19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4337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4092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10.8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H3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15000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0.28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6155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6203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10.5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1734681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 = Nf * 5pF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91200" y="2013466"/>
            <a:ext cx="3810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Radiation Tolerance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191000" y="1524000"/>
            <a:ext cx="4481464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Total dose tolerance improved by adding proven Aeroflex processing steps to commercial ON-Semi C5N CMOS process.</a:t>
            </a:r>
          </a:p>
          <a:p>
            <a:r>
              <a:rPr lang="en-US" dirty="0" smtClean="0"/>
              <a:t>Layout modified to comply with slight Aeroflex design rule differences.</a:t>
            </a:r>
          </a:p>
          <a:p>
            <a:r>
              <a:rPr lang="en-US" dirty="0" smtClean="0"/>
              <a:t>12 krad improves to &gt;100 krad.</a:t>
            </a:r>
          </a:p>
          <a:p>
            <a:r>
              <a:rPr lang="en-US" dirty="0" smtClean="0"/>
              <a:t>Latch-up threshold should still be &gt;80 MeV/(mg-cm</a:t>
            </a:r>
            <a:r>
              <a:rPr lang="en-US" baseline="30000" dirty="0" smtClean="0"/>
              <a:t>2</a:t>
            </a:r>
            <a:r>
              <a:rPr lang="en-US" dirty="0" smtClean="0"/>
              <a:t>) due to use of guard rings.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99744" y="1371600"/>
            <a:ext cx="3295398" cy="4267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Engineering run though ON-Semi C5N commercial process was completed, yielding EM wafers and dice.</a:t>
            </a:r>
          </a:p>
          <a:p>
            <a:pPr lvl="0"/>
            <a:r>
              <a:rPr lang="en-US" dirty="0" smtClean="0"/>
              <a:t>EM dice installed in STEREO hybrids and tested.</a:t>
            </a:r>
          </a:p>
          <a:p>
            <a:pPr lvl="0"/>
            <a:r>
              <a:rPr lang="en-US" dirty="0" smtClean="0"/>
              <a:t>Systematic noise was issue in  STEREO test fixture due to socket. (For SPP some channels need to operate at higher gain than for STEREO.)</a:t>
            </a:r>
          </a:p>
          <a:p>
            <a:pPr lvl="0"/>
            <a:r>
              <a:rPr lang="en-US" dirty="0" smtClean="0"/>
              <a:t>Completed new test fixture without socket. Residual noise was eliminated, allowing full performance testing to proceed.</a:t>
            </a:r>
          </a:p>
          <a:p>
            <a:pPr lvl="0"/>
            <a:r>
              <a:rPr lang="en-US" dirty="0" smtClean="0"/>
              <a:t>Initial test results indicate noise and dynamic range goals achieved and new 16-bit SRs are functional.</a:t>
            </a:r>
          </a:p>
          <a:p>
            <a:pPr lvl="0"/>
            <a:r>
              <a:rPr lang="en-US" dirty="0" smtClean="0"/>
              <a:t>Linearity and threshold testing </a:t>
            </a:r>
            <a:r>
              <a:rPr lang="en-US" dirty="0" smtClean="0"/>
              <a:t>in progress (should be done by PDR)</a:t>
            </a:r>
            <a:r>
              <a:rPr lang="en-US" dirty="0" smtClean="0"/>
              <a:t>.</a:t>
            </a:r>
            <a:endParaRPr lang="en-US" dirty="0" smtClean="0"/>
          </a:p>
          <a:p>
            <a:pPr lvl="0"/>
            <a:r>
              <a:rPr lang="en-US" dirty="0" smtClean="0"/>
              <a:t>PHASIC Manual has been updated to account for SPP mods.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PHASIC Status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3"/>
            <a:ext cx="8426450" cy="5445121"/>
          </a:xfrm>
        </p:spPr>
        <p:txBody>
          <a:bodyPr/>
          <a:lstStyle/>
          <a:p>
            <a:r>
              <a:rPr lang="en-US" sz="2000" dirty="0" smtClean="0"/>
              <a:t>MISC stands for “Minimal Instruction Set Computer”.</a:t>
            </a:r>
          </a:p>
          <a:p>
            <a:r>
              <a:rPr lang="en-US" sz="2000" dirty="0" smtClean="0"/>
              <a:t>Public domain design concept by Charles Moore, inventor of FORTH.</a:t>
            </a:r>
          </a:p>
          <a:p>
            <a:r>
              <a:rPr lang="en-US" sz="2000" dirty="0" smtClean="0"/>
              <a:t>Our implementation defined in 2002 for STEREO, with Dr. C.H. Ting.</a:t>
            </a:r>
          </a:p>
          <a:p>
            <a:r>
              <a:rPr lang="en-US" sz="2000" dirty="0" smtClean="0"/>
              <a:t>24-bit word width; Four 6-bit instructions per word.</a:t>
            </a:r>
          </a:p>
          <a:p>
            <a:r>
              <a:rPr lang="en-US" sz="2000" dirty="0" smtClean="0"/>
              <a:t>All instructions execute in single clock cycle.</a:t>
            </a:r>
          </a:p>
          <a:p>
            <a:r>
              <a:rPr lang="en-US" sz="2000" dirty="0" smtClean="0"/>
              <a:t>Dedicated I/O bus and instructions.</a:t>
            </a:r>
          </a:p>
          <a:p>
            <a:r>
              <a:rPr lang="en-US" sz="2000" dirty="0" smtClean="0"/>
              <a:t>11 prioritized interrupts.</a:t>
            </a:r>
          </a:p>
          <a:p>
            <a:r>
              <a:rPr lang="en-US" sz="2000" dirty="0" smtClean="0"/>
              <a:t>Both MISC design and FORTH operating system stable since 2002.</a:t>
            </a:r>
          </a:p>
          <a:p>
            <a:r>
              <a:rPr lang="en-US" sz="2000" dirty="0" smtClean="0"/>
              <a:t>Compact design fits nicely in RTAX250.</a:t>
            </a:r>
          </a:p>
          <a:p>
            <a:r>
              <a:rPr lang="en-US" sz="2000" dirty="0" smtClean="0"/>
              <a:t>Data and Return stacks implemented using “block ram” in RTAX250, with EDAC becomes SEU tolerant.</a:t>
            </a:r>
          </a:p>
          <a:p>
            <a:r>
              <a:rPr lang="en-US" sz="2000" dirty="0" smtClean="0"/>
              <a:t>RTAX250 implementation (flown on NuSTAR) runs @ 15 MHz.</a:t>
            </a:r>
            <a:endParaRPr lang="en-US" dirty="0" smtClean="0"/>
          </a:p>
          <a:p>
            <a:r>
              <a:rPr lang="en-US" sz="2000" dirty="0" smtClean="0"/>
              <a:t>MISC uses 36% of RTAX250 “R cells” (flip-flops) and 63% of “C cells” (logic gates), leaving 1050 R cells and 900 C cells for application specific logic.</a:t>
            </a:r>
          </a:p>
          <a:p>
            <a:r>
              <a:rPr lang="en-US" sz="2000" dirty="0" smtClean="0"/>
              <a:t>Estimated app specific logic for telescope board: 500 Rcell, 300 Ccell based on similar STEREO design, i.e. &lt; 50% of available resources.</a:t>
            </a:r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MISC?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064739"/>
            <a:ext cx="8426450" cy="5464076"/>
          </a:xfrm>
        </p:spPr>
        <p:txBody>
          <a:bodyPr/>
          <a:lstStyle/>
          <a:p>
            <a:r>
              <a:rPr lang="en-US" dirty="0" smtClean="0"/>
              <a:t>Housekeeping Chip is a new ASIC design for use in EPI-Hi.</a:t>
            </a:r>
          </a:p>
          <a:p>
            <a:r>
              <a:rPr lang="en-US" dirty="0" smtClean="0"/>
              <a:t>Includes most auxiliary functions needed for a small instrument in a 68-pin hermetic ceramic package.</a:t>
            </a:r>
          </a:p>
          <a:p>
            <a:r>
              <a:rPr lang="en-US" dirty="0" smtClean="0"/>
              <a:t>Delta sigma modulator, for making DC voltage (0-5V) measurements to monitor power supply voltages, currents, and instrument temperatures.</a:t>
            </a:r>
          </a:p>
          <a:p>
            <a:r>
              <a:rPr lang="en-US" dirty="0" smtClean="0"/>
              <a:t>35-input analog multiplexor.</a:t>
            </a:r>
          </a:p>
          <a:p>
            <a:r>
              <a:rPr lang="en-US" dirty="0" smtClean="0"/>
              <a:t>12 10-bit DACs with option of rail to rail buffered output.</a:t>
            </a:r>
          </a:p>
          <a:p>
            <a:r>
              <a:rPr lang="en-US" dirty="0" smtClean="0"/>
              <a:t>12 digital outputs designed to drive opto-isolated power switches for heater control.</a:t>
            </a:r>
          </a:p>
          <a:p>
            <a:r>
              <a:rPr lang="en-US" dirty="0" smtClean="0"/>
              <a:t>DACs may be ganged for greater voltage setting resolution.</a:t>
            </a:r>
          </a:p>
          <a:p>
            <a:r>
              <a:rPr lang="en-US" dirty="0" smtClean="0"/>
              <a:t>DAC outputs may be internally routed to modulator for precision measurement =&gt; low precision DACs can be used to generate high precision voltages and improved in-flight PHASIC calibration.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 Packaging</a:t>
            </a:r>
            <a:endParaRPr lang="en-US" dirty="0"/>
          </a:p>
        </p:txBody>
      </p:sp>
      <p:pic>
        <p:nvPicPr>
          <p:cNvPr id="5" name="Picture 4" descr="HK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023" y="902208"/>
            <a:ext cx="3320225" cy="4418784"/>
          </a:xfrm>
          <a:prstGeom prst="rect">
            <a:avLst/>
          </a:prstGeom>
        </p:spPr>
      </p:pic>
      <p:pic>
        <p:nvPicPr>
          <p:cNvPr id="4" name="Picture 3" descr="HKpack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256" y="1316736"/>
            <a:ext cx="3908619" cy="360883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3718560" y="1670304"/>
            <a:ext cx="2670048" cy="117043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194304" y="5401056"/>
            <a:ext cx="2511552" cy="231648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3803904" y="1524000"/>
            <a:ext cx="2621280" cy="135331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791712" y="3291840"/>
            <a:ext cx="2633472" cy="141427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212775" y="5205984"/>
            <a:ext cx="69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>
              <a:buFont typeface="Wingdings" pitchFamily="2" charset="2"/>
              <a:buChar char="§"/>
            </a:pPr>
            <a:r>
              <a:rPr lang="en-US" sz="2000" dirty="0" smtClean="0"/>
              <a:t>HK Chip packaged in hermetic 68-pin ceramic package.</a:t>
            </a:r>
          </a:p>
          <a:p>
            <a:pPr marL="231775" indent="-231775" algn="l">
              <a:buFont typeface="Wingdings" pitchFamily="2" charset="2"/>
              <a:buChar char="§"/>
            </a:pPr>
            <a:r>
              <a:rPr lang="en-US" sz="2000" dirty="0" smtClean="0"/>
              <a:t>HK Chip to be qualified and screened to level Q, with PIND test included.</a:t>
            </a: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HK Chip was laid out using Aeroflex design rules.</a:t>
            </a:r>
          </a:p>
          <a:p>
            <a:r>
              <a:rPr lang="en-US" dirty="0" smtClean="0"/>
              <a:t>Fabrication of EM parts was done first with ON-Semi C5N process through MOSIS. The 2</a:t>
            </a:r>
            <a:r>
              <a:rPr lang="en-US" baseline="30000" dirty="0" smtClean="0"/>
              <a:t>nd</a:t>
            </a:r>
            <a:r>
              <a:rPr lang="en-US" dirty="0" smtClean="0"/>
              <a:t> run was on shared wafers with EM PHASIC fab directly through ON-Semi.</a:t>
            </a:r>
          </a:p>
          <a:p>
            <a:r>
              <a:rPr lang="en-US" dirty="0" smtClean="0"/>
              <a:t>Test results: DAC linearity limited to 8 bits; Delta sigma modulator can provide up to 18-bit performance. Buffer amps, digital outputs and power on reset circuit all perform properly.</a:t>
            </a:r>
          </a:p>
          <a:p>
            <a:r>
              <a:rPr lang="en-US" dirty="0" smtClean="0"/>
              <a:t>Design judged adequate for flight re-spin with Aeroflex radiation hardening.</a:t>
            </a:r>
          </a:p>
          <a:p>
            <a:r>
              <a:rPr lang="en-US" dirty="0" smtClean="0"/>
              <a:t>Flight re-spin will occur simultaneously with PHASIC flight fab on same wafers.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 Status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01700" y="2197100"/>
            <a:ext cx="760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kern="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Implementation and Status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r>
              <a:rPr lang="en-US" dirty="0" smtClean="0"/>
              <a:t>Constraints </a:t>
            </a:r>
          </a:p>
          <a:p>
            <a:r>
              <a:rPr lang="en-US" dirty="0" smtClean="0"/>
              <a:t>Block Diagram</a:t>
            </a:r>
          </a:p>
          <a:p>
            <a:r>
              <a:rPr lang="en-US" dirty="0" smtClean="0"/>
              <a:t>Instrument  -  S/C Interfaces</a:t>
            </a:r>
          </a:p>
          <a:p>
            <a:r>
              <a:rPr lang="en-US" dirty="0" smtClean="0"/>
              <a:t>Pulse Height Analysis System Integrated Circuit</a:t>
            </a:r>
          </a:p>
          <a:p>
            <a:r>
              <a:rPr lang="en-US" dirty="0" smtClean="0"/>
              <a:t>Minimal Instruction Set Computer</a:t>
            </a:r>
          </a:p>
          <a:p>
            <a:r>
              <a:rPr lang="en-US" dirty="0" smtClean="0"/>
              <a:t>Housekeeping Chip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Design/Assembly/Test Flow</a:t>
            </a:r>
          </a:p>
          <a:p>
            <a:r>
              <a:rPr lang="en-US" dirty="0" smtClean="0"/>
              <a:t>Board Status</a:t>
            </a:r>
          </a:p>
          <a:p>
            <a:r>
              <a:rPr lang="en-US" dirty="0" smtClean="0"/>
              <a:t>EEE Parts Program and Status</a:t>
            </a:r>
          </a:p>
          <a:p>
            <a:r>
              <a:rPr lang="en-US" dirty="0" smtClean="0"/>
              <a:t>Resources</a:t>
            </a:r>
            <a:endParaRPr lang="en-US" sz="1000" dirty="0" smtClean="0"/>
          </a:p>
          <a:p>
            <a:r>
              <a:rPr lang="en-US" dirty="0" smtClean="0"/>
              <a:t>Harness Diagram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Design/Assembly/Test 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78516" y="25401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4731" y="42555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389374" y="4113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972734" y="2150533"/>
            <a:ext cx="1447800" cy="759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Detailed </a:t>
            </a:r>
            <a:r>
              <a:rPr lang="en-US" sz="1200" b="1" dirty="0" smtClean="0"/>
              <a:t>design</a:t>
            </a:r>
          </a:p>
          <a:p>
            <a:pPr algn="ctr"/>
            <a:r>
              <a:rPr lang="en-US" sz="1200" b="1" dirty="0" smtClean="0"/>
              <a:t>and schematic</a:t>
            </a:r>
            <a:r>
              <a:rPr lang="en-US" sz="1200" dirty="0" smtClean="0"/>
              <a:t> </a:t>
            </a:r>
            <a:endParaRPr lang="en-US" sz="1200" dirty="0"/>
          </a:p>
          <a:p>
            <a:pPr algn="ctr"/>
            <a:r>
              <a:rPr lang="en-US" sz="1200" dirty="0"/>
              <a:t>J. Burnham</a:t>
            </a:r>
            <a:endParaRPr lang="en-US" sz="1200" dirty="0" smtClean="0"/>
          </a:p>
          <a:p>
            <a:pPr algn="ctr"/>
            <a:r>
              <a:rPr lang="en-US" sz="1200" dirty="0" smtClean="0"/>
              <a:t>B. Kecman</a:t>
            </a:r>
            <a:endParaRPr lang="en-US" sz="1200" dirty="0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939771" y="2141008"/>
            <a:ext cx="1020762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EM layout</a:t>
            </a:r>
            <a:endParaRPr lang="en-US" sz="1200" b="1" dirty="0"/>
          </a:p>
          <a:p>
            <a:pPr algn="ctr"/>
            <a:r>
              <a:rPr lang="en-US" sz="1200" dirty="0"/>
              <a:t>J. Burnham</a:t>
            </a:r>
            <a:endParaRPr lang="en-US" sz="1200" dirty="0" smtClean="0"/>
          </a:p>
          <a:p>
            <a:r>
              <a:rPr lang="en-US" sz="1200" dirty="0" smtClean="0"/>
              <a:t>B. Kecman</a:t>
            </a:r>
            <a:endParaRPr lang="en-US" sz="1200" dirty="0"/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134534" y="3403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Parts </a:t>
            </a:r>
            <a:r>
              <a:rPr lang="en-US" sz="1200" b="1" dirty="0" smtClean="0"/>
              <a:t>identification, </a:t>
            </a:r>
            <a:r>
              <a:rPr lang="en-US" sz="1200" b="1" dirty="0"/>
              <a:t>EM and flight </a:t>
            </a:r>
          </a:p>
          <a:p>
            <a:pPr algn="ctr"/>
            <a:r>
              <a:rPr lang="en-US" sz="1200" dirty="0"/>
              <a:t>B. </a:t>
            </a:r>
            <a:r>
              <a:rPr lang="en-US" sz="1200" dirty="0" smtClean="0"/>
              <a:t>Kecman, J. Burnham</a:t>
            </a:r>
          </a:p>
          <a:p>
            <a:pPr algn="ctr"/>
            <a:r>
              <a:rPr lang="en-US" sz="1200" dirty="0" smtClean="0"/>
              <a:t>J. Tumlinson SwRI</a:t>
            </a:r>
            <a:endParaRPr lang="en-US" sz="1200" dirty="0"/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4152224" y="34036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Parts stress</a:t>
            </a:r>
          </a:p>
          <a:p>
            <a:pPr algn="ctr"/>
            <a:r>
              <a:rPr lang="en-US" sz="1200" b="1" dirty="0" smtClean="0"/>
              <a:t>analysis</a:t>
            </a:r>
            <a:endParaRPr lang="en-US" sz="1200" b="1" dirty="0"/>
          </a:p>
          <a:p>
            <a:pPr algn="ctr"/>
            <a:r>
              <a:rPr lang="en-US" sz="1200" dirty="0"/>
              <a:t>J. Burnham</a:t>
            </a:r>
            <a:endParaRPr lang="en-US" sz="1400" dirty="0"/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7518400" y="2150533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EM</a:t>
            </a:r>
            <a:r>
              <a:rPr lang="en-US" sz="1200" b="1" dirty="0" smtClean="0"/>
              <a:t> assembly</a:t>
            </a:r>
            <a:endParaRPr lang="en-US" sz="1200" dirty="0" smtClean="0"/>
          </a:p>
          <a:p>
            <a:r>
              <a:rPr lang="en-US" sz="1200" dirty="0" smtClean="0"/>
              <a:t>J. Burnham</a:t>
            </a:r>
          </a:p>
          <a:p>
            <a:r>
              <a:rPr lang="en-US" sz="1200" dirty="0" smtClean="0"/>
              <a:t>B. Kecman</a:t>
            </a:r>
            <a:endParaRPr lang="en-US" sz="1200" dirty="0"/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1488017" y="4262966"/>
            <a:ext cx="6445249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Parts</a:t>
            </a:r>
            <a:r>
              <a:rPr lang="en-US" sz="1200" b="1" dirty="0" smtClean="0"/>
              <a:t> procurement</a:t>
            </a:r>
            <a:r>
              <a:rPr lang="en-US" sz="1200" b="1" dirty="0"/>
              <a:t>, EM and</a:t>
            </a:r>
            <a:r>
              <a:rPr lang="en-US" sz="1200" b="1" dirty="0" smtClean="0"/>
              <a:t> flight</a:t>
            </a:r>
            <a:endParaRPr lang="en-US" sz="1200" dirty="0"/>
          </a:p>
          <a:p>
            <a:r>
              <a:rPr lang="en-US" sz="1200" dirty="0"/>
              <a:t>B. Kecman,</a:t>
            </a:r>
            <a:r>
              <a:rPr lang="en-US" sz="1200" dirty="0" smtClean="0"/>
              <a:t> M. Windhausen GSFC</a:t>
            </a: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7440084" y="3141133"/>
            <a:ext cx="1371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Test/rework/test</a:t>
            </a:r>
          </a:p>
          <a:p>
            <a:pPr algn="ctr"/>
            <a:r>
              <a:rPr lang="en-US" sz="1200" dirty="0"/>
              <a:t>R. Cook</a:t>
            </a:r>
          </a:p>
          <a:p>
            <a:pPr algn="ctr"/>
            <a:r>
              <a:rPr lang="en-US" sz="1200" dirty="0"/>
              <a:t>B. Kecman</a:t>
            </a:r>
          </a:p>
          <a:p>
            <a:pPr algn="ctr"/>
            <a:r>
              <a:rPr lang="en-US" sz="1200" dirty="0"/>
              <a:t>J. </a:t>
            </a:r>
            <a:r>
              <a:rPr lang="en-US" sz="1200" dirty="0" smtClean="0"/>
              <a:t>Burnham</a:t>
            </a: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3699934" y="5311246"/>
            <a:ext cx="1752600" cy="838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Flight</a:t>
            </a:r>
            <a:r>
              <a:rPr lang="en-US" sz="1200" b="1" dirty="0" smtClean="0"/>
              <a:t> board </a:t>
            </a:r>
          </a:p>
          <a:p>
            <a:pPr algn="ctr"/>
            <a:r>
              <a:rPr lang="en-US" sz="1200" b="1" dirty="0" smtClean="0"/>
              <a:t>assembly &amp; inspection</a:t>
            </a:r>
          </a:p>
          <a:p>
            <a:pPr algn="ctr"/>
            <a:r>
              <a:rPr lang="en-US" sz="1200" dirty="0" smtClean="0"/>
              <a:t>JPL</a:t>
            </a:r>
            <a:endParaRPr lang="en-US" sz="1200" dirty="0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6146800" y="2150533"/>
            <a:ext cx="1143000" cy="762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EM layout</a:t>
            </a:r>
          </a:p>
          <a:p>
            <a:pPr algn="ctr"/>
            <a:r>
              <a:rPr lang="en-US" sz="1200" b="1" dirty="0" smtClean="0"/>
              <a:t>review</a:t>
            </a:r>
          </a:p>
          <a:p>
            <a:pPr algn="ctr"/>
            <a:r>
              <a:rPr lang="en-US" sz="1200" dirty="0" smtClean="0"/>
              <a:t>SwRI</a:t>
            </a: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5702300" y="5306483"/>
            <a:ext cx="1553634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Flight</a:t>
            </a:r>
            <a:r>
              <a:rPr lang="en-US" sz="1200" b="1" dirty="0" smtClean="0"/>
              <a:t> board test</a:t>
            </a:r>
            <a:endParaRPr lang="en-US" sz="1200" b="1" dirty="0"/>
          </a:p>
          <a:p>
            <a:pPr algn="ctr"/>
            <a:r>
              <a:rPr lang="en-US" sz="1200" dirty="0"/>
              <a:t>R. </a:t>
            </a:r>
            <a:r>
              <a:rPr lang="en-US" sz="1200" dirty="0" smtClean="0"/>
              <a:t>Cook</a:t>
            </a:r>
          </a:p>
          <a:p>
            <a:pPr algn="ctr"/>
            <a:r>
              <a:rPr lang="en-US" sz="1200" dirty="0" smtClean="0"/>
              <a:t>B</a:t>
            </a:r>
            <a:r>
              <a:rPr lang="en-US" sz="1200" dirty="0"/>
              <a:t>. </a:t>
            </a:r>
            <a:r>
              <a:rPr lang="en-US" sz="1200" dirty="0" smtClean="0"/>
              <a:t>Kecman</a:t>
            </a:r>
          </a:p>
          <a:p>
            <a:pPr algn="ctr"/>
            <a:r>
              <a:rPr lang="en-US" sz="1200" dirty="0" smtClean="0"/>
              <a:t>J</a:t>
            </a:r>
            <a:r>
              <a:rPr lang="en-US" sz="1200" dirty="0"/>
              <a:t>. </a:t>
            </a:r>
            <a:r>
              <a:rPr lang="en-US" sz="1200" dirty="0" smtClean="0"/>
              <a:t>Burnham</a:t>
            </a:r>
            <a:endParaRPr lang="en-US" sz="1200" dirty="0"/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7492999" y="5306674"/>
            <a:ext cx="1220681" cy="8474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Staking, </a:t>
            </a:r>
            <a:endParaRPr lang="en-US" sz="1200" b="1" dirty="0" smtClean="0"/>
          </a:p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onformal </a:t>
            </a:r>
          </a:p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oating</a:t>
            </a:r>
            <a:endParaRPr lang="en-US" sz="1200" b="1" dirty="0"/>
          </a:p>
          <a:p>
            <a:pPr algn="ctr"/>
            <a:r>
              <a:rPr lang="en-US" sz="1200" dirty="0"/>
              <a:t>JPL</a:t>
            </a:r>
          </a:p>
        </p:txBody>
      </p:sp>
      <p:cxnSp>
        <p:nvCxnSpPr>
          <p:cNvPr id="53" name="AutoShape 21"/>
          <p:cNvCxnSpPr>
            <a:cxnSpLocks noChangeShapeType="1"/>
            <a:stCxn id="47" idx="3"/>
            <a:endCxn id="43" idx="1"/>
          </p:cNvCxnSpPr>
          <p:nvPr/>
        </p:nvCxnSpPr>
        <p:spPr bwMode="auto">
          <a:xfrm>
            <a:off x="7289800" y="2531533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" name="AutoShape 23"/>
          <p:cNvCxnSpPr>
            <a:cxnSpLocks noChangeShapeType="1"/>
            <a:endCxn id="41" idx="1"/>
          </p:cNvCxnSpPr>
          <p:nvPr/>
        </p:nvCxnSpPr>
        <p:spPr bwMode="auto">
          <a:xfrm rot="16200000" flipH="1">
            <a:off x="621461" y="3195326"/>
            <a:ext cx="798605" cy="22754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/>
            <a:tailEnd type="triangle" w="med" len="med"/>
          </a:ln>
          <a:effectLst/>
        </p:spPr>
      </p:cxnSp>
      <p:cxnSp>
        <p:nvCxnSpPr>
          <p:cNvPr id="56" name="AutoShape 25"/>
          <p:cNvCxnSpPr>
            <a:cxnSpLocks noChangeShapeType="1"/>
            <a:stCxn id="41" idx="3"/>
            <a:endCxn id="42" idx="1"/>
          </p:cNvCxnSpPr>
          <p:nvPr/>
        </p:nvCxnSpPr>
        <p:spPr bwMode="auto">
          <a:xfrm>
            <a:off x="3649134" y="3708400"/>
            <a:ext cx="50309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" name="AutoShape 35"/>
          <p:cNvCxnSpPr>
            <a:cxnSpLocks noChangeShapeType="1"/>
            <a:stCxn id="44" idx="3"/>
            <a:endCxn id="142" idx="1"/>
          </p:cNvCxnSpPr>
          <p:nvPr/>
        </p:nvCxnSpPr>
        <p:spPr bwMode="auto">
          <a:xfrm flipH="1">
            <a:off x="524933" y="4491566"/>
            <a:ext cx="7408333" cy="1234017"/>
          </a:xfrm>
          <a:prstGeom prst="bentConnector5">
            <a:avLst>
              <a:gd name="adj1" fmla="val -3086"/>
              <a:gd name="adj2" fmla="val 42281"/>
              <a:gd name="adj3" fmla="val 10308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2" name="AutoShape 36"/>
          <p:cNvCxnSpPr>
            <a:cxnSpLocks noChangeShapeType="1"/>
            <a:endCxn id="141" idx="1"/>
          </p:cNvCxnSpPr>
          <p:nvPr/>
        </p:nvCxnSpPr>
        <p:spPr bwMode="auto">
          <a:xfrm flipV="1">
            <a:off x="2025650" y="5725583"/>
            <a:ext cx="241300" cy="2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972734" y="1117600"/>
            <a:ext cx="1447800" cy="759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Mechanical design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smtClean="0"/>
              <a:t>S. Shuman</a:t>
            </a:r>
          </a:p>
          <a:p>
            <a:pPr algn="ctr"/>
            <a:r>
              <a:rPr lang="en-US" sz="1200" dirty="0" smtClean="0"/>
              <a:t>GSFC</a:t>
            </a:r>
            <a:endParaRPr lang="en-US" sz="1200" dirty="0"/>
          </a:p>
        </p:txBody>
      </p:sp>
      <p:cxnSp>
        <p:nvCxnSpPr>
          <p:cNvPr id="50" name="Straight Arrow Connector 49"/>
          <p:cNvCxnSpPr>
            <a:stCxn id="34" idx="2"/>
            <a:endCxn id="39" idx="0"/>
          </p:cNvCxnSpPr>
          <p:nvPr/>
        </p:nvCxnSpPr>
        <p:spPr bwMode="auto">
          <a:xfrm rot="5400000">
            <a:off x="2559799" y="2013697"/>
            <a:ext cx="273671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rgbClr val="1C1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0" name="Rectangle 14"/>
          <p:cNvSpPr>
            <a:spLocks noChangeArrowheads="1"/>
          </p:cNvSpPr>
          <p:nvPr/>
        </p:nvSpPr>
        <p:spPr bwMode="auto">
          <a:xfrm>
            <a:off x="3606800" y="2142067"/>
            <a:ext cx="1143000" cy="762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Peer review</a:t>
            </a:r>
          </a:p>
          <a:p>
            <a:pPr algn="ctr"/>
            <a:r>
              <a:rPr lang="en-US" sz="1200" dirty="0" smtClean="0"/>
              <a:t>SwRI, JPL</a:t>
            </a:r>
          </a:p>
        </p:txBody>
      </p:sp>
      <p:cxnSp>
        <p:nvCxnSpPr>
          <p:cNvPr id="96" name="Straight Arrow Connector 95"/>
          <p:cNvCxnSpPr/>
          <p:nvPr/>
        </p:nvCxnSpPr>
        <p:spPr bwMode="auto">
          <a:xfrm>
            <a:off x="1727200" y="2514600"/>
            <a:ext cx="914400" cy="91440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0" name="Rectangle 6"/>
          <p:cNvSpPr>
            <a:spLocks noChangeArrowheads="1"/>
          </p:cNvSpPr>
          <p:nvPr/>
        </p:nvSpPr>
        <p:spPr bwMode="auto">
          <a:xfrm>
            <a:off x="232834" y="2150533"/>
            <a:ext cx="1551516" cy="759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b="1" dirty="0" smtClean="0"/>
              <a:t>Preliminary design </a:t>
            </a:r>
          </a:p>
          <a:p>
            <a:r>
              <a:rPr lang="en-US" sz="1200" b="1" dirty="0" smtClean="0"/>
              <a:t>and schematic</a:t>
            </a:r>
            <a:endParaRPr lang="en-US" sz="1200" dirty="0" smtClean="0"/>
          </a:p>
          <a:p>
            <a:r>
              <a:rPr lang="en-US" sz="1200" dirty="0" smtClean="0"/>
              <a:t>R. Cook</a:t>
            </a:r>
          </a:p>
          <a:p>
            <a:r>
              <a:rPr lang="en-US" sz="1200" dirty="0" smtClean="0"/>
              <a:t>J. Burnham</a:t>
            </a:r>
          </a:p>
        </p:txBody>
      </p:sp>
      <p:cxnSp>
        <p:nvCxnSpPr>
          <p:cNvPr id="108" name="Straight Arrow Connector 107"/>
          <p:cNvCxnSpPr>
            <a:stCxn id="100" idx="3"/>
            <a:endCxn id="39" idx="1"/>
          </p:cNvCxnSpPr>
          <p:nvPr/>
        </p:nvCxnSpPr>
        <p:spPr bwMode="auto">
          <a:xfrm>
            <a:off x="1784350" y="2530164"/>
            <a:ext cx="188384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3416300" y="2530164"/>
            <a:ext cx="188384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4756150" y="2523814"/>
            <a:ext cx="188384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5956300" y="2523814"/>
            <a:ext cx="188384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5" name="Straight Arrow Connector 134"/>
          <p:cNvCxnSpPr>
            <a:stCxn id="42" idx="2"/>
          </p:cNvCxnSpPr>
          <p:nvPr/>
        </p:nvCxnSpPr>
        <p:spPr bwMode="auto">
          <a:xfrm rot="5400000">
            <a:off x="4859791" y="4143717"/>
            <a:ext cx="261151" cy="117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rot="5400000">
            <a:off x="8035923" y="3032133"/>
            <a:ext cx="222255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1" name="Rectangle 15"/>
          <p:cNvSpPr>
            <a:spLocks noChangeArrowheads="1"/>
          </p:cNvSpPr>
          <p:nvPr/>
        </p:nvSpPr>
        <p:spPr bwMode="auto">
          <a:xfrm>
            <a:off x="2266950" y="5306483"/>
            <a:ext cx="1191684" cy="838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b="1" dirty="0" smtClean="0"/>
              <a:t>Flight layout</a:t>
            </a:r>
          </a:p>
          <a:p>
            <a:r>
              <a:rPr lang="en-US" sz="1200" b="1" dirty="0" smtClean="0"/>
              <a:t>review</a:t>
            </a:r>
          </a:p>
          <a:p>
            <a:r>
              <a:rPr lang="en-US" sz="1200" dirty="0" smtClean="0"/>
              <a:t>SwRI</a:t>
            </a:r>
          </a:p>
        </p:txBody>
      </p:sp>
      <p:sp>
        <p:nvSpPr>
          <p:cNvPr id="142" name="Rectangle 15"/>
          <p:cNvSpPr>
            <a:spLocks noChangeArrowheads="1"/>
          </p:cNvSpPr>
          <p:nvPr/>
        </p:nvSpPr>
        <p:spPr bwMode="auto">
          <a:xfrm>
            <a:off x="524933" y="5306483"/>
            <a:ext cx="1504951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Flight layout mods</a:t>
            </a:r>
          </a:p>
          <a:p>
            <a:r>
              <a:rPr lang="en-US" sz="1200" dirty="0" smtClean="0"/>
              <a:t>J. Burnham</a:t>
            </a:r>
          </a:p>
          <a:p>
            <a:pPr algn="ctr"/>
            <a:r>
              <a:rPr lang="en-US" sz="1200" dirty="0" smtClean="0"/>
              <a:t>B</a:t>
            </a:r>
            <a:r>
              <a:rPr lang="en-US" sz="1200" dirty="0"/>
              <a:t>. </a:t>
            </a:r>
            <a:r>
              <a:rPr lang="en-US" sz="1200" dirty="0" smtClean="0"/>
              <a:t>Kecman</a:t>
            </a:r>
          </a:p>
        </p:txBody>
      </p:sp>
      <p:cxnSp>
        <p:nvCxnSpPr>
          <p:cNvPr id="156" name="AutoShape 36"/>
          <p:cNvCxnSpPr>
            <a:cxnSpLocks noChangeShapeType="1"/>
          </p:cNvCxnSpPr>
          <p:nvPr/>
        </p:nvCxnSpPr>
        <p:spPr bwMode="auto">
          <a:xfrm flipV="1">
            <a:off x="3460750" y="5725583"/>
            <a:ext cx="241300" cy="2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7" name="AutoShape 36"/>
          <p:cNvCxnSpPr>
            <a:cxnSpLocks noChangeShapeType="1"/>
          </p:cNvCxnSpPr>
          <p:nvPr/>
        </p:nvCxnSpPr>
        <p:spPr bwMode="auto">
          <a:xfrm flipV="1">
            <a:off x="5454650" y="5725583"/>
            <a:ext cx="241300" cy="2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8" name="AutoShape 36"/>
          <p:cNvCxnSpPr>
            <a:cxnSpLocks noChangeShapeType="1"/>
          </p:cNvCxnSpPr>
          <p:nvPr/>
        </p:nvCxnSpPr>
        <p:spPr bwMode="auto">
          <a:xfrm flipV="1">
            <a:off x="7264400" y="5725583"/>
            <a:ext cx="241300" cy="2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rot="5400000">
            <a:off x="2435708" y="3158814"/>
            <a:ext cx="501481" cy="5030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rgbClr val="1C105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4" name="Straight Arrow Connector 53"/>
          <p:cNvCxnSpPr>
            <a:stCxn id="41" idx="2"/>
          </p:cNvCxnSpPr>
          <p:nvPr/>
        </p:nvCxnSpPr>
        <p:spPr bwMode="auto">
          <a:xfrm rot="5400000">
            <a:off x="2262717" y="4138083"/>
            <a:ext cx="254000" cy="423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16200000" flipH="1">
            <a:off x="7926654" y="4269057"/>
            <a:ext cx="447936" cy="555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hape 58"/>
          <p:cNvCxnSpPr>
            <a:stCxn id="34" idx="3"/>
            <a:endCxn id="40" idx="0"/>
          </p:cNvCxnSpPr>
          <p:nvPr/>
        </p:nvCxnSpPr>
        <p:spPr bwMode="auto">
          <a:xfrm>
            <a:off x="3420534" y="1497231"/>
            <a:ext cx="2029618" cy="643777"/>
          </a:xfrm>
          <a:prstGeom prst="bentConnector2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Status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3330" y="1667934"/>
          <a:ext cx="8322736" cy="239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403"/>
                <a:gridCol w="770467"/>
                <a:gridCol w="948267"/>
                <a:gridCol w="897466"/>
                <a:gridCol w="905934"/>
                <a:gridCol w="931333"/>
                <a:gridCol w="1193800"/>
                <a:gridCol w="112606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Board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Schem</a:t>
                      </a:r>
                      <a:endParaRPr lang="en-US" dirty="0"/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Peer review</a:t>
                      </a:r>
                      <a:endParaRPr lang="en-US" dirty="0"/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 layout</a:t>
                      </a:r>
                      <a:endParaRPr lang="en-US" dirty="0"/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 fab began</a:t>
                      </a:r>
                      <a:endParaRPr lang="en-US" dirty="0"/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 parts procured</a:t>
                      </a:r>
                      <a:endParaRPr lang="en-US" dirty="0"/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 test starts at Caltech</a:t>
                      </a:r>
                      <a:endParaRPr lang="en-US" dirty="0"/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Telescope x3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Jan-Jun ‘14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DPU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2/28/14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LVPS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1/27/14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Bias Supply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4/7/14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4866" y="4902200"/>
          <a:ext cx="8322736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6334"/>
                <a:gridCol w="753536"/>
                <a:gridCol w="1041397"/>
                <a:gridCol w="736600"/>
                <a:gridCol w="973670"/>
                <a:gridCol w="931333"/>
                <a:gridCol w="1193800"/>
                <a:gridCol w="112606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Breadboard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Schem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Peer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Layout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Fab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Parts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Bias Supply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progress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DPU Board Layout</a:t>
            </a:r>
            <a:endParaRPr lang="en-US" dirty="0"/>
          </a:p>
        </p:txBody>
      </p:sp>
      <p:pic>
        <p:nvPicPr>
          <p:cNvPr id="4" name="Picture 3" descr="PCB_SPP_DPU_20131023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4224867" y="6112933"/>
            <a:ext cx="4521200" cy="1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517498" y="5698066"/>
            <a:ext cx="196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13.50 cm, square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5560" y="1634067"/>
            <a:ext cx="3400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View from sunward direction</a:t>
            </a: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Supply Board Layout</a:t>
            </a:r>
            <a:endParaRPr lang="en-US" dirty="0"/>
          </a:p>
        </p:txBody>
      </p:sp>
      <p:pic>
        <p:nvPicPr>
          <p:cNvPr id="7" name="Picture 6" descr="701002_A_HVPS_Board_View_10_18_13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5501" y="0"/>
            <a:ext cx="443752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27" y="2159000"/>
            <a:ext cx="3400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View from sunward direction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229100" y="4025900"/>
            <a:ext cx="2698750" cy="635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317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182607" y="3771900"/>
            <a:ext cx="817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17.50 cm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>
            <a:off x="6019800" y="2667000"/>
            <a:ext cx="2247900" cy="1588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317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 rot="16200000">
            <a:off x="6741655" y="252730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 cm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838700" y="1377950"/>
            <a:ext cx="2089150" cy="1588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317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506457" y="1098550"/>
            <a:ext cx="817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13.50 cm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All parts required to meet EEE-INST-002, Level 2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PCB approval required for all parts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PCB review in process for all parts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Existing Caltech custom databases used to track inventory and kit history for all parts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Procurement in process now for prototype/EM parts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Where possible, flight parts will come from Caltech, GSFC, SwRI and JPL inventory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Parts more than 5 years old will have additional testing performed as required by the PCB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EEE Parts Program and Status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Significant Parts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133" y="421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6400" y="1295400"/>
          <a:ext cx="8432799" cy="474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2936"/>
                <a:gridCol w="1844956"/>
                <a:gridCol w="1529964"/>
                <a:gridCol w="24149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Part Number</a:t>
                      </a:r>
                    </a:p>
                    <a:p>
                      <a:pPr algn="ctr"/>
                      <a:r>
                        <a:rPr lang="en-US" sz="1800" dirty="0" smtClean="0"/>
                        <a:t>Part Type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Manufacturer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Heritage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Notes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</a:tr>
              <a:tr h="6671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RTAX250SL-CQ208B</a:t>
                      </a:r>
                    </a:p>
                    <a:p>
                      <a:pPr algn="l"/>
                      <a:r>
                        <a:rPr lang="en-US" sz="1600" dirty="0" smtClean="0"/>
                        <a:t>FPGA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Microsemi SoC (Actel)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NuSTAR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Existing</a:t>
                      </a:r>
                      <a:r>
                        <a:rPr lang="en-US" sz="1600" baseline="0" dirty="0" smtClean="0"/>
                        <a:t> stock at Caltech</a:t>
                      </a:r>
                      <a:endParaRPr lang="en-US" sz="1600" dirty="0"/>
                    </a:p>
                  </a:txBody>
                  <a:tcPr/>
                </a:tc>
              </a:tr>
              <a:tr h="67733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5962R0323601QXC</a:t>
                      </a:r>
                    </a:p>
                    <a:p>
                      <a:pPr algn="l"/>
                      <a:r>
                        <a:rPr lang="en-US" sz="1600" dirty="0" smtClean="0"/>
                        <a:t>SRAM, 4Mb (128k x 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Aeroflex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NuSTAR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Existing</a:t>
                      </a:r>
                      <a:r>
                        <a:rPr lang="en-US" sz="1600" baseline="0" dirty="0" smtClean="0"/>
                        <a:t> stock at Caltech</a:t>
                      </a:r>
                      <a:endParaRPr lang="en-US" sz="1600" dirty="0" smtClean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/>
                        <a:t>5962R0422701QXC</a:t>
                      </a:r>
                    </a:p>
                    <a:p>
                      <a:pPr algn="l"/>
                      <a:r>
                        <a:rPr lang="en-US" sz="1600" baseline="0" dirty="0" smtClean="0"/>
                        <a:t>SRAM, 16Mb (512k x 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/>
                        <a:t>Aeroflex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/>
                        <a:t>5962R1222201VXC</a:t>
                      </a:r>
                    </a:p>
                    <a:p>
                      <a:pPr algn="l"/>
                      <a:r>
                        <a:rPr lang="en-US" sz="1600" baseline="0" dirty="0" smtClean="0"/>
                        <a:t>MRAM, 16Mb (2M x 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Aeroflex</a:t>
                      </a:r>
                    </a:p>
                    <a:p>
                      <a:pPr algn="l"/>
                      <a:endParaRPr lang="en-U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Common</a:t>
                      </a:r>
                      <a:r>
                        <a:rPr lang="en-US" sz="1600" baseline="0" dirty="0" smtClean="0"/>
                        <a:t> buy with S/C</a:t>
                      </a:r>
                      <a:endParaRPr lang="en-US" sz="1600" dirty="0" smtClean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10229545</a:t>
                      </a:r>
                    </a:p>
                    <a:p>
                      <a:pPr algn="l"/>
                      <a:r>
                        <a:rPr lang="en-US" sz="1600" dirty="0" smtClean="0"/>
                        <a:t>PHASIC,</a:t>
                      </a:r>
                      <a:r>
                        <a:rPr lang="en-US" sz="1600" baseline="0" dirty="0" smtClean="0"/>
                        <a:t> Hybrid ASIC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JPL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STEREO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Existing</a:t>
                      </a:r>
                      <a:r>
                        <a:rPr lang="en-US" sz="1600" baseline="0" dirty="0" smtClean="0"/>
                        <a:t> stock at Caltech</a:t>
                      </a:r>
                      <a:endParaRPr lang="en-US" sz="1600" dirty="0" smtClean="0"/>
                    </a:p>
                    <a:p>
                      <a:pPr algn="l"/>
                      <a:r>
                        <a:rPr lang="en-US" sz="1600" dirty="0" smtClean="0"/>
                        <a:t>Modification</a:t>
                      </a:r>
                      <a:r>
                        <a:rPr lang="en-US" sz="1600" baseline="0" dirty="0" smtClean="0"/>
                        <a:t> required</a:t>
                      </a:r>
                      <a:endParaRPr lang="en-US" sz="1600" dirty="0" smtClean="0"/>
                    </a:p>
                  </a:txBody>
                  <a:tcPr/>
                </a:tc>
              </a:tr>
              <a:tr h="70273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TBD</a:t>
                      </a:r>
                    </a:p>
                    <a:p>
                      <a:pPr algn="l"/>
                      <a:r>
                        <a:rPr lang="en-US" sz="1600" dirty="0" smtClean="0"/>
                        <a:t>HKchip, ASIC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JPL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Will follow similar</a:t>
                      </a:r>
                      <a:r>
                        <a:rPr lang="en-US" sz="1600" baseline="0" dirty="0" smtClean="0"/>
                        <a:t> process as PHASIC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ASICs: PHASIC and HKchip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98710"/>
            <a:ext cx="4137025" cy="382567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PHASIC: Hybrid ASIC developed for STEREO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Using existing stock with modifications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New rad-hard wafers will be produced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TID and SEL testing planned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Heritage die will be removed and replaced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Packaging will be performed by JPL Hybrid Lab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Assembled part will undergo full screening and qualification performed by JPL and Caltech</a:t>
            </a:r>
          </a:p>
          <a:p>
            <a:pPr lvl="2">
              <a:lnSpc>
                <a:spcPct val="110000"/>
              </a:lnSpc>
            </a:pPr>
            <a:endParaRPr lang="en-US" dirty="0"/>
          </a:p>
        </p:txBody>
      </p:sp>
      <p:pic>
        <p:nvPicPr>
          <p:cNvPr id="4" name="Picture 3" descr="IMG_03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3600" y="1492956"/>
            <a:ext cx="4189959" cy="3033889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364067" y="5180526"/>
            <a:ext cx="5164666" cy="120102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HKchip: New part, monolithic ASIC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Will follow the same wafer procurement, packaging and test plan as the PHASIC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Resources - 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133" y="421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1320799" y="4693919"/>
          <a:ext cx="6443133" cy="159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105"/>
                <a:gridCol w="22670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End Of Life</a:t>
                      </a:r>
                      <a:endParaRPr lang="en-US" sz="2000" baseline="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>
                    <a:solidFill>
                      <a:srgbClr val="181E4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Bias Supply @ End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LVPS @ EOL (70% efficiency)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1.74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@ EOL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37735" y="1253067"/>
          <a:ext cx="64262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4066"/>
                <a:gridCol w="225213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Subsystem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Power [ W ]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LET1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LET2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HET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DPU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Bias Supply @ Beginning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LVPS @ BOL (70% efficiency)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@ BOL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Resources - Mass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133" y="421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1270000" y="1253067"/>
          <a:ext cx="6443133" cy="487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105"/>
                <a:gridCol w="226702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Subsystem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Mass [ g ]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LET1 telescope</a:t>
                      </a:r>
                    </a:p>
                    <a:p>
                      <a:r>
                        <a:rPr lang="en-US" sz="1800" dirty="0" smtClean="0"/>
                        <a:t>LET1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225</a:t>
                      </a:r>
                    </a:p>
                    <a:p>
                      <a:pPr algn="ctr"/>
                      <a:r>
                        <a:rPr lang="en-US" sz="1800" dirty="0" smtClean="0"/>
                        <a:t>258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LET2 telescope</a:t>
                      </a:r>
                    </a:p>
                    <a:p>
                      <a:r>
                        <a:rPr lang="en-US" sz="1800" dirty="0" smtClean="0"/>
                        <a:t>LET2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145</a:t>
                      </a:r>
                    </a:p>
                    <a:p>
                      <a:pPr algn="ctr"/>
                      <a:r>
                        <a:rPr lang="en-US" sz="1800" dirty="0" smtClean="0"/>
                        <a:t>233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HET telescope</a:t>
                      </a:r>
                    </a:p>
                    <a:p>
                      <a:r>
                        <a:rPr lang="en-US" sz="1800" dirty="0" smtClean="0"/>
                        <a:t>HET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120</a:t>
                      </a:r>
                    </a:p>
                    <a:p>
                      <a:pPr algn="ctr"/>
                      <a:r>
                        <a:rPr lang="en-US" sz="1800" dirty="0" smtClean="0"/>
                        <a:t>250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DPU board</a:t>
                      </a:r>
                    </a:p>
                    <a:p>
                      <a:r>
                        <a:rPr lang="en-US" sz="1800" baseline="0" dirty="0" smtClean="0"/>
                        <a:t>Bias Supply &amp; RF shields</a:t>
                      </a:r>
                    </a:p>
                    <a:p>
                      <a:r>
                        <a:rPr lang="en-US" sz="1800" baseline="0" dirty="0" smtClean="0"/>
                        <a:t>LVPS &amp; RF shields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197</a:t>
                      </a:r>
                    </a:p>
                    <a:p>
                      <a:pPr algn="ctr"/>
                      <a:r>
                        <a:rPr lang="en-US" sz="1800" dirty="0" smtClean="0"/>
                        <a:t>225 + 130</a:t>
                      </a:r>
                    </a:p>
                    <a:p>
                      <a:pPr algn="ctr"/>
                      <a:r>
                        <a:rPr lang="en-US" sz="1800" dirty="0" smtClean="0"/>
                        <a:t>160 + 100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Elec. box, hardware &amp; shielding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Telescope brackets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Thermal hardware</a:t>
                      </a:r>
                    </a:p>
                    <a:p>
                      <a:r>
                        <a:rPr lang="en-US" sz="1800" dirty="0" smtClean="0"/>
                        <a:t>MLI blankets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925 + 250 +100</a:t>
                      </a: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160</a:t>
                      </a:r>
                    </a:p>
                    <a:p>
                      <a:pPr algn="ctr"/>
                      <a:r>
                        <a:rPr lang="en-US" sz="1800" dirty="0" smtClean="0"/>
                        <a:t>50</a:t>
                      </a:r>
                    </a:p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3,628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Harness Diagram</a:t>
            </a:r>
            <a:endParaRPr lang="en-US" dirty="0"/>
          </a:p>
        </p:txBody>
      </p:sp>
      <p:pic>
        <p:nvPicPr>
          <p:cNvPr id="11" name="Picture 10" descr="epi-hi_harness_10-20-13_n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48267"/>
            <a:ext cx="8475133" cy="55964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775" y="1132113"/>
            <a:ext cx="8621596" cy="5461192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/>
              <a:t>Support 3 independent charged particle telescopes: LET1, LET2 and HET.</a:t>
            </a:r>
          </a:p>
          <a:p>
            <a:pPr lvl="1">
              <a:lnSpc>
                <a:spcPct val="85000"/>
              </a:lnSpc>
              <a:buFont typeface="Arial" pitchFamily="34" charset="0"/>
              <a:buChar char="•"/>
            </a:pPr>
            <a:r>
              <a:rPr lang="en-US" sz="1800" dirty="0" smtClean="0"/>
              <a:t>For each telescope provide for detection of coincident signals from various Si detector elements to define “events” caused by the incidence of individual nuclei, electrons and neutral particles/photons.</a:t>
            </a:r>
          </a:p>
          <a:p>
            <a:pPr lvl="1">
              <a:lnSpc>
                <a:spcPct val="85000"/>
              </a:lnSpc>
              <a:buFont typeface="Arial" pitchFamily="34" charset="0"/>
              <a:buChar char="•"/>
            </a:pPr>
            <a:r>
              <a:rPr lang="en-US" sz="1800" dirty="0" smtClean="0"/>
              <a:t>For each event, provide pulse height analysis of the signal amplitudes in the various stimulated detector elements. Large dynamic range is needed for measurement of electrons through Zn nuclei.</a:t>
            </a:r>
          </a:p>
          <a:p>
            <a:pPr lvl="1">
              <a:lnSpc>
                <a:spcPct val="85000"/>
              </a:lnSpc>
              <a:buFont typeface="Arial" pitchFamily="34" charset="0"/>
              <a:buChar char="•"/>
            </a:pPr>
            <a:r>
              <a:rPr lang="en-US" sz="1800" dirty="0" smtClean="0"/>
              <a:t>Sort and count the events according to particle type and energy.</a:t>
            </a:r>
          </a:p>
          <a:p>
            <a:pPr lvl="1">
              <a:lnSpc>
                <a:spcPct val="85000"/>
              </a:lnSpc>
              <a:buFont typeface="Arial" pitchFamily="34" charset="0"/>
              <a:buChar char="•"/>
            </a:pPr>
            <a:r>
              <a:rPr lang="en-US" sz="1800" dirty="0" smtClean="0"/>
              <a:t>Integrate the counts for the various particle/energy categories over time periods ranging from seconds to hours.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/>
              <a:t>Format the count rate data into packets and transmit them to the S/C.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/>
              <a:t>Include in data packets the raw pulse height data for a sample of events to aid in-flight calibration.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/>
              <a:t>Monitor instrument health by measurement of detector leakage currents, instrument temperatures, power supply voltages and total instrument current draw, and include this “housekeeping” data in telemetry packets.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/>
              <a:t>Respond to commands for altering threshold voltages, bias voltages, etc. and performing instrument self-tests and auxiliary functions.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/>
              <a:t>Control instrument operational heaters.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Requirements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Thermal Harness Diagram</a:t>
            </a:r>
            <a:endParaRPr lang="en-US" dirty="0"/>
          </a:p>
        </p:txBody>
      </p:sp>
      <p:pic>
        <p:nvPicPr>
          <p:cNvPr id="11" name="Picture 10" descr="epi-hi_thermal_harness_10-20-13_pdr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32743"/>
            <a:ext cx="8813800" cy="45037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Peer Reviews conducted on designs</a:t>
            </a:r>
          </a:p>
          <a:p>
            <a:pPr lvl="1"/>
            <a:r>
              <a:rPr lang="en-US" sz="2000" dirty="0" smtClean="0"/>
              <a:t>PHASIC – Dec 2012 – all Action Items closed</a:t>
            </a:r>
          </a:p>
          <a:p>
            <a:pPr lvl="1"/>
            <a:r>
              <a:rPr lang="en-US" sz="2000" dirty="0" smtClean="0"/>
              <a:t>DPU and Telescope Boards – Sep 2013 – all Action Items closed</a:t>
            </a:r>
          </a:p>
          <a:p>
            <a:pPr lvl="1">
              <a:buNone/>
            </a:pPr>
            <a:r>
              <a:rPr lang="en-US" sz="2000" dirty="0" smtClean="0"/>
              <a:t>	Schematics updated and layouts in process</a:t>
            </a:r>
          </a:p>
          <a:p>
            <a:pPr lvl="1"/>
            <a:r>
              <a:rPr lang="en-US" sz="2000" dirty="0" smtClean="0"/>
              <a:t>Bias Supply Board – Sep 2013 – all Action Items closed</a:t>
            </a:r>
          </a:p>
          <a:p>
            <a:pPr lvl="1">
              <a:buNone/>
            </a:pPr>
            <a:r>
              <a:rPr lang="en-US" sz="2000" dirty="0" smtClean="0"/>
              <a:t>	Schematic updated and layout in process</a:t>
            </a:r>
          </a:p>
          <a:p>
            <a:r>
              <a:rPr lang="en-US" dirty="0" smtClean="0"/>
              <a:t>Testing of ASICs has shown good performance that will meet our requirements</a:t>
            </a:r>
          </a:p>
          <a:p>
            <a:r>
              <a:rPr lang="en-US" dirty="0" smtClean="0"/>
              <a:t>No issues with Parts List</a:t>
            </a:r>
          </a:p>
          <a:p>
            <a:r>
              <a:rPr lang="en-US" dirty="0" smtClean="0"/>
              <a:t>When all layouts completed and reviewed, fabrication and testing of EM begins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Constraints and their Implications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6299" y="1414124"/>
            <a:ext cx="8827701" cy="194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Both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power and mass are very tightly constrained.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lang="en-US" sz="2200" kern="0" baseline="0" dirty="0" smtClean="0">
                <a:latin typeface="+mn-lt"/>
                <a:ea typeface="ＭＳ Ｐゴシック" pitchFamily="-65" charset="-128"/>
              </a:rPr>
              <a:t>Design</a:t>
            </a:r>
            <a:r>
              <a:rPr lang="en-US" sz="2200" kern="0" dirty="0" smtClean="0">
                <a:latin typeface="+mn-lt"/>
                <a:ea typeface="ＭＳ Ｐゴシック" pitchFamily="-65" charset="-128"/>
              </a:rPr>
              <a:t> should be single string, yet reliable.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Primary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data collection occurs when S/C </a:t>
            </a:r>
            <a:r>
              <a:rPr lang="en-US" sz="2200" kern="0" dirty="0" smtClean="0">
                <a:latin typeface="+mn-lt"/>
                <a:ea typeface="ＭＳ Ｐゴシック" pitchFamily="-65" charset="-128"/>
              </a:rPr>
              <a:t>cannot communicate with Earth.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Radiation environment is more severe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than </a:t>
            </a:r>
            <a:r>
              <a:rPr lang="en-US" sz="2200" kern="0" dirty="0" smtClean="0">
                <a:latin typeface="+mn-lt"/>
                <a:ea typeface="ＭＳ Ｐゴシック" pitchFamily="-65" charset="-128"/>
              </a:rPr>
              <a:t>heritage missions.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731" y="946225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Constraints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77856" y="3298800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Implications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29000" y="3792939"/>
            <a:ext cx="8275988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sz="2200" kern="0" dirty="0" smtClean="0">
                <a:ea typeface="ＭＳ Ｐゴシック" pitchFamily="-65" charset="-128"/>
              </a:rPr>
              <a:t>Reliability through minimization of parts count and use of “natural” redundancy.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sz="2200" kern="0" dirty="0" smtClean="0">
                <a:ea typeface="ＭＳ Ｐゴシック" pitchFamily="-65" charset="-128"/>
              </a:rPr>
              <a:t>Use of custom rad-hard VLSI: PHASIC and HKCHIP.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sz="2200" kern="0" dirty="0" smtClean="0">
                <a:ea typeface="ＭＳ Ｐゴシック" pitchFamily="-65" charset="-128"/>
              </a:rPr>
              <a:t>Design should be “bullet-proof” with regard to radiation affects: no latch-up, no processor crash due to SEU, total dose tolerant &gt; 100 krad.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sz="2200" kern="0" dirty="0" smtClean="0">
                <a:ea typeface="ＭＳ Ｐゴシック" pitchFamily="-65" charset="-128"/>
              </a:rPr>
              <a:t>Design should be capable of autonomous operation during primary data collection period (&lt;0.25 AU from Sun).</a:t>
            </a:r>
            <a:endParaRPr lang="en-US" sz="2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Block Diagram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83159" y="1363762"/>
            <a:ext cx="3371977" cy="5073614"/>
          </a:xfrm>
        </p:spPr>
        <p:txBody>
          <a:bodyPr/>
          <a:lstStyle/>
          <a:p>
            <a:r>
              <a:rPr lang="en-US" sz="1800" dirty="0" smtClean="0"/>
              <a:t>6 boards</a:t>
            </a:r>
          </a:p>
          <a:p>
            <a:r>
              <a:rPr lang="en-US" sz="1800" dirty="0" smtClean="0"/>
              <a:t>All telescope boards same.</a:t>
            </a:r>
          </a:p>
          <a:p>
            <a:r>
              <a:rPr lang="en-US" sz="1800" dirty="0" smtClean="0"/>
              <a:t>DPU formats data and provides a single point interface with S/C.</a:t>
            </a:r>
          </a:p>
          <a:p>
            <a:r>
              <a:rPr lang="en-US" sz="1800" dirty="0" smtClean="0"/>
              <a:t>Low Voltage Power Supply (LVPS) and Bias Supply board are shared.</a:t>
            </a:r>
          </a:p>
          <a:p>
            <a:r>
              <a:rPr lang="en-US" sz="1800" dirty="0" smtClean="0"/>
              <a:t>Bias Supply board contains a separate supply for each telescope “end”, 5 total.</a:t>
            </a:r>
          </a:p>
          <a:p>
            <a:r>
              <a:rPr lang="en-US" sz="1800" dirty="0" smtClean="0"/>
              <a:t>Logic and MISCs are implemented in RTAX 250 FPGAs, 4 total.</a:t>
            </a:r>
          </a:p>
          <a:p>
            <a:r>
              <a:rPr lang="en-US" sz="1800" dirty="0" smtClean="0"/>
              <a:t>Heritage from earlier projects: STEREO and NuSTAR.</a:t>
            </a:r>
          </a:p>
        </p:txBody>
      </p:sp>
      <p:pic>
        <p:nvPicPr>
          <p:cNvPr id="8" name="Picture 7" descr="epi-hi-b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9529" y="1264729"/>
            <a:ext cx="5076645" cy="46240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dirty="0" smtClean="0"/>
              <a:t>Interfaces with S/C specified by ICD under APL control.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Command and data interfaces are 115.2 kbaud LVDS using rad-hard drivers/receivers specified by APL.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Redundant A and B sides.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Reset and Timing signals removed from interface by APL for simplicity. Functions included in command signal protocol.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MISC boot method has been modified to accommodate lack of Reset signal.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S/C supplies separate 28V power services for survival and operational heaters.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S/C monitors instrument temp via S/C supplied </a:t>
            </a:r>
            <a:r>
              <a:rPr lang="en-US" dirty="0" err="1" smtClean="0"/>
              <a:t>thermistors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 smtClean="0"/>
              <a:t>Instrument to S/C Electrical Interfaces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Overview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6953" y="1145404"/>
            <a:ext cx="3518183" cy="526181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PHASIC stands for “Pulse Height Analysis System Integrated Circuit”.</a:t>
            </a:r>
          </a:p>
          <a:p>
            <a:r>
              <a:rPr lang="en-US" dirty="0" smtClean="0"/>
              <a:t>Originally developed and used in NASA’s STEREO mission.</a:t>
            </a:r>
          </a:p>
          <a:p>
            <a:r>
              <a:rPr lang="en-US" dirty="0" smtClean="0"/>
              <a:t>Each PHASIC contains 16 complete dual-gain pulse height analysis (PHA) chains.</a:t>
            </a:r>
          </a:p>
          <a:p>
            <a:r>
              <a:rPr lang="en-US" dirty="0" smtClean="0"/>
              <a:t>STEREO PHASICs still operational in space.</a:t>
            </a:r>
          </a:p>
          <a:p>
            <a:r>
              <a:rPr lang="en-US" dirty="0" smtClean="0"/>
              <a:t>Mods for SPP include widening dynamic range, and improving total dose tolerance to &gt;100 krad.</a:t>
            </a:r>
            <a:endParaRPr lang="en-US" dirty="0"/>
          </a:p>
        </p:txBody>
      </p:sp>
      <p:pic>
        <p:nvPicPr>
          <p:cNvPr id="5" name="Picture 2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751" y="1694688"/>
            <a:ext cx="5284039" cy="409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PHASIC Packaging</a:t>
            </a:r>
            <a:endParaRPr lang="en-US" dirty="0"/>
          </a:p>
        </p:txBody>
      </p:sp>
      <p:pic>
        <p:nvPicPr>
          <p:cNvPr id="4" name="Content Placeholder 3" descr="PHASIC hybri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78781" y="1052879"/>
            <a:ext cx="4137025" cy="3113676"/>
          </a:xfrm>
        </p:spPr>
      </p:pic>
      <p:sp>
        <p:nvSpPr>
          <p:cNvPr id="8" name="Content Placeholder 7"/>
          <p:cNvSpPr>
            <a:spLocks noGrp="1"/>
          </p:cNvSpPr>
          <p:nvPr>
            <p:ph sz="half" idx="12"/>
          </p:nvPr>
        </p:nvSpPr>
        <p:spPr>
          <a:xfrm>
            <a:off x="269508" y="4350616"/>
            <a:ext cx="8450102" cy="23678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PHASIC die is installed in an 80-pin hermetic Kovar package along with a few passive components to form a “hybrid” circuit.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Hybrid substrate design and passives same as for STEREO.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PHASIC hybrid to be qualified and screened to class H (as on STEREO).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Passive components include a precision resistor for each PHA chain that sets the rundown current. Allows PHA channel gain to have low &lt;50 ppm/degC temperature coefficient.</a:t>
            </a: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Mods near Preamp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080" y="1039528"/>
            <a:ext cx="3352800" cy="54671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Preamp output stage changed from “follower” to “open drain” to increase output swing.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Preamp compensation method changed for lower noise.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Buffer added in high gain signal chain.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High/Low gain ratio increased from 20 to 68, with programmable option of 40.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High/Low gain boundary falls between alphas and carbon for most detectors.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4152" y="1851089"/>
            <a:ext cx="4544027" cy="35194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2675</TotalTime>
  <Words>2270</Words>
  <Application>Microsoft Office PowerPoint</Application>
  <PresentationFormat>On-screen Show (4:3)</PresentationFormat>
  <Paragraphs>441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Mid Phase B Status - ISIS - DRAFT 1</vt:lpstr>
      <vt:lpstr>EPI-Hi Electronics</vt:lpstr>
      <vt:lpstr>Outline</vt:lpstr>
      <vt:lpstr>Key Requirements</vt:lpstr>
      <vt:lpstr>Constraints and their Implications</vt:lpstr>
      <vt:lpstr>EPI-Hi Block Diagram</vt:lpstr>
      <vt:lpstr>Instrument to S/C Electrical Interfaces</vt:lpstr>
      <vt:lpstr>PHASIC Overview</vt:lpstr>
      <vt:lpstr>PHASIC Packaging</vt:lpstr>
      <vt:lpstr>PHASIC Mods near Preamp</vt:lpstr>
      <vt:lpstr>PHASIC Mods near Peak Detector (1/2)</vt:lpstr>
      <vt:lpstr>PHASIC Mods near Peak Detector (2/2)</vt:lpstr>
      <vt:lpstr>Predicted PHASIC Noise/Threshold</vt:lpstr>
      <vt:lpstr>PHASIC Radiation Tolerance</vt:lpstr>
      <vt:lpstr>PHASIC Status</vt:lpstr>
      <vt:lpstr>What is a MISC?</vt:lpstr>
      <vt:lpstr>HK Chip</vt:lpstr>
      <vt:lpstr>HK Chip Packaging</vt:lpstr>
      <vt:lpstr>HK Chip Status</vt:lpstr>
      <vt:lpstr>EPI-Hi Electronics</vt:lpstr>
      <vt:lpstr>Design/Assembly/Test Flow</vt:lpstr>
      <vt:lpstr>Board Status</vt:lpstr>
      <vt:lpstr>DPU Board Layout</vt:lpstr>
      <vt:lpstr>Bias Supply Board Layout</vt:lpstr>
      <vt:lpstr>EEE Parts Program and Status</vt:lpstr>
      <vt:lpstr>Significant Parts</vt:lpstr>
      <vt:lpstr>ASICs: PHASIC and HKchip </vt:lpstr>
      <vt:lpstr>Resources - Power</vt:lpstr>
      <vt:lpstr>Resources - Mass</vt:lpstr>
      <vt:lpstr>Harness Diagram</vt:lpstr>
      <vt:lpstr>Thermal Harness Diagram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166</cp:revision>
  <cp:lastPrinted>2012-05-09T16:55:26Z</cp:lastPrinted>
  <dcterms:created xsi:type="dcterms:W3CDTF">2013-10-28T08:08:33Z</dcterms:created>
  <dcterms:modified xsi:type="dcterms:W3CDTF">2013-10-29T21:33:53Z</dcterms:modified>
</cp:coreProperties>
</file>