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413" r:id="rId2"/>
    <p:sldId id="415" r:id="rId3"/>
    <p:sldId id="416" r:id="rId4"/>
    <p:sldId id="417" r:id="rId5"/>
    <p:sldId id="418" r:id="rId6"/>
    <p:sldId id="419" r:id="rId7"/>
    <p:sldId id="421" r:id="rId8"/>
    <p:sldId id="420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FF"/>
    <a:srgbClr val="FAC090"/>
    <a:srgbClr val="FFDC6D"/>
    <a:srgbClr val="1C1050"/>
    <a:srgbClr val="181E48"/>
    <a:srgbClr val="1F2C6F"/>
    <a:srgbClr val="26216D"/>
    <a:srgbClr val="151A79"/>
    <a:srgbClr val="1D1D71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96" d="100"/>
          <a:sy n="96" d="100"/>
        </p:scale>
        <p:origin x="-50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3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7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5368" y="7684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13 – </a:t>
            </a:r>
            <a:r>
              <a:rPr lang="en-US" sz="1000" baseline="0" dirty="0" smtClean="0"/>
              <a:t> EPI-Hi Technology Development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EPI-Hi Technology Development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black">
          <a:xfrm>
            <a:off x="2700380" y="5296158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 Wiedenbeck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EPI-Hi Lead Co-I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19973" y="1085619"/>
            <a:ext cx="3965251" cy="54779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Measurements of leakage current versus applied bias (IV curves) are used to determine the highest allowed bias voltage before onset of electrical breakdown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breakdown voltages are found to be &gt;25V for both the L0 and L1 detectors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Measurements of detector capacitance versus applied bias (CV curves) are used to determine the minimum bias required to totally deplete the detector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Depletion voltages are found to be ~2V for L0 detectors and ~3V for L1 detectors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Capacitances at full depletion exceed those obtained from a simple parallel plate capacitor calculation (C</a:t>
            </a:r>
            <a:r>
              <a:rPr lang="en-US" baseline="-25000" dirty="0" smtClean="0"/>
              <a:t>0</a:t>
            </a:r>
            <a:r>
              <a:rPr lang="en-US" dirty="0" smtClean="0"/>
              <a:t>) due to dead layers and to the capacitance of traces connecting active elements to wirebond pads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CV measurements have not yet been made for the LBNL detectors, but particle data indicate that depletion voltages are similar to those obtained for the Micron detectors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Characteristics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4190" y="1286277"/>
            <a:ext cx="4317272" cy="4941570"/>
            <a:chOff x="457200" y="976317"/>
            <a:chExt cx="4317272" cy="4941570"/>
          </a:xfrm>
        </p:grpSpPr>
        <p:pic>
          <p:nvPicPr>
            <p:cNvPr id="7" name="Picture 6" descr="iv_cv001_00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976317"/>
              <a:ext cx="4251960" cy="494157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99848" y="1199532"/>
              <a:ext cx="16499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Micron L1 </a:t>
              </a:r>
              <a:b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(25 μm) detector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4949" y="4508448"/>
              <a:ext cx="16865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Micron L1 (25 μm) detector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899" y="2262252"/>
              <a:ext cx="1648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LBNL L1 (25 μm) detector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6782" y="1705472"/>
              <a:ext cx="17276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Micron L0 </a:t>
              </a:r>
              <a:br>
                <a:rPr lang="en-US" sz="14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(12 μm) detector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7900" y="3828484"/>
              <a:ext cx="1648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Micron L0 </a:t>
              </a:r>
              <a:br>
                <a:rPr lang="en-US" sz="14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(12 μm) detector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37475" y="1296062"/>
            <a:ext cx="3244132" cy="5287617"/>
          </a:xfrm>
        </p:spPr>
        <p:txBody>
          <a:bodyPr>
            <a:normAutofit fontScale="77500" lnSpcReduction="20000"/>
          </a:bodyPr>
          <a:lstStyle/>
          <a:p>
            <a:pPr marL="228600" indent="-2286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The detector has performed stably (no indication of leakage current growth problems) for a month, including 16+ days at the maximum operating temperature of 40°C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Test at GSFC continued through the October government shutdown, but with heating turned off as a safety precaution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Typical practice on previous missions has been to test candidate flight detectors for about 3 weeks at 40°C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Thermal-Vacuum Stability Test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817301" y="1204359"/>
            <a:ext cx="6240096" cy="5075224"/>
            <a:chOff x="50578" y="1144152"/>
            <a:chExt cx="6240096" cy="5075224"/>
          </a:xfrm>
        </p:grpSpPr>
        <p:pic>
          <p:nvPicPr>
            <p:cNvPr id="21" name="Picture 20" descr="l0_iv_curve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6053" y="1446634"/>
              <a:ext cx="5078095" cy="4470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96415" y="5911599"/>
              <a:ext cx="241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Time, Day of October 2013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578" y="3314576"/>
              <a:ext cx="1930490" cy="307777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Leakage Current, </a:t>
              </a:r>
              <a:r>
                <a:rPr lang="en-US" sz="1400" dirty="0" err="1" smtClean="0"/>
                <a:t>nA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75002" y="1971361"/>
              <a:ext cx="592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40°C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40799" y="3358414"/>
              <a:ext cx="592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30°C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18440" y="1971361"/>
              <a:ext cx="592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40°C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54995" y="3912748"/>
              <a:ext cx="592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22°C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42601" y="3912748"/>
              <a:ext cx="592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 smtClean="0"/>
                <a:t>22°C</a:t>
              </a:r>
              <a:endParaRPr lang="en-US" sz="1400" kern="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3336" y="4886818"/>
              <a:ext cx="27855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brief interruptions to measure response with detector disconnected</a:t>
              </a:r>
              <a:endParaRPr lang="en-US" sz="1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012944" y="5054600"/>
              <a:ext cx="948263" cy="3080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012944" y="5054600"/>
              <a:ext cx="465922" cy="3080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01672" y="4270461"/>
              <a:ext cx="1092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government shutdown</a:t>
              </a:r>
              <a:endParaRPr lang="en-US" sz="1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551536" y="4338197"/>
              <a:ext cx="541867" cy="1269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535795" y="1144152"/>
              <a:ext cx="4754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Thermal-Vacuum Life Test of 12 </a:t>
              </a:r>
              <a:r>
                <a:rPr lang="en-US" sz="1400" dirty="0" err="1" smtClean="0"/>
                <a:t>μm</a:t>
              </a:r>
              <a:r>
                <a:rPr lang="en-US" sz="1400" dirty="0" smtClean="0"/>
                <a:t> L0 Detector L0-01/M 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4042601" y="5177271"/>
              <a:ext cx="1257532" cy="1854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Accelerator Test Using Heavy-Ion Beams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69094" y="1647789"/>
            <a:ext cx="2212173" cy="2666537"/>
            <a:chOff x="6934197" y="1761073"/>
            <a:chExt cx="2212173" cy="2666537"/>
          </a:xfrm>
        </p:grpSpPr>
        <p:sp>
          <p:nvSpPr>
            <p:cNvPr id="5" name="Rectangle 4"/>
            <p:cNvSpPr/>
            <p:nvPr/>
          </p:nvSpPr>
          <p:spPr>
            <a:xfrm>
              <a:off x="7095058" y="3229566"/>
              <a:ext cx="719667" cy="93137"/>
            </a:xfrm>
            <a:prstGeom prst="rect">
              <a:avLst/>
            </a:prstGeom>
            <a:solidFill>
              <a:srgbClr val="FAC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95058" y="3462402"/>
              <a:ext cx="719667" cy="142677"/>
            </a:xfrm>
            <a:prstGeom prst="rect">
              <a:avLst/>
            </a:prstGeom>
            <a:solidFill>
              <a:srgbClr val="FAC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03525" y="3775556"/>
              <a:ext cx="719667" cy="652054"/>
            </a:xfrm>
            <a:prstGeom prst="rect">
              <a:avLst/>
            </a:prstGeom>
            <a:solidFill>
              <a:srgbClr val="FAC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6674585" y="2976026"/>
              <a:ext cx="1145750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6833231" y="3162925"/>
              <a:ext cx="1517959" cy="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814724" y="3369065"/>
              <a:ext cx="13161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ΔE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 (25μm)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89323" y="3080508"/>
              <a:ext cx="1357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ΔE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 (12μm)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0126" y="3852105"/>
              <a:ext cx="116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E’ (thick)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197" y="1761073"/>
              <a:ext cx="10652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incident ion beam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86591" y="2735757"/>
              <a:ext cx="694266" cy="18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72390" y="2477057"/>
              <a:ext cx="1168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energy spreader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179" y="1053413"/>
            <a:ext cx="6935794" cy="5195557"/>
            <a:chOff x="170179" y="1053413"/>
            <a:chExt cx="6935794" cy="5195557"/>
          </a:xfrm>
        </p:grpSpPr>
        <p:pic>
          <p:nvPicPr>
            <p:cNvPr id="17" name="Picture 16" descr="survey005_tel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179" y="1719515"/>
              <a:ext cx="6365240" cy="452945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09343" y="4041344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8348" y="5260548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He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0216" y="3852105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04074" y="3655881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22612" y="3425790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07272" y="3229566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Mg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6541" y="3014926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Si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83485" y="2877971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42749" y="2715616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Ar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2754" y="2587128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69739" y="2382438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Fe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03622" y="2245483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Cu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5957" y="1998458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Kr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12353" y="3548901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38887" y="2561727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Cr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95419" y="2919503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74348" y="2106243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Kr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42095" y="2354751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Cu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4089" y="3619727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Mg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78019" y="4713195"/>
              <a:ext cx="1246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α particles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79226" y="4213649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61347" y="5414216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58627" y="5354947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FF0000"/>
                  </a:solidFill>
                </a:rPr>
                <a:t>C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29073" y="5192591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05276" y="4790201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81479" y="4427610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Mg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40738" y="4107597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Si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91540" y="3808287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16941" y="3571211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Ar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50809" y="3362752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2413" y="2938043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Fe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70895" y="2673281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Cu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91947" y="2304752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Kr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4141" y="2821793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98222" y="2403945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Cr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74616" y="2429346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Cu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98413" y="1893085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Kr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0481" y="1358650"/>
              <a:ext cx="6935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LBNL 88-inch Cyclotron, 16 MeV/nuc Cocktail Beam, 3 Oct 2013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2475" y="1053413"/>
              <a:ext cx="6796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red curves: calculated response;   </a:t>
              </a:r>
              <a:r>
                <a:rPr lang="en-US" dirty="0" smtClean="0"/>
                <a:t>black points: measured events</a:t>
              </a:r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653957" y="4503813"/>
            <a:ext cx="229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Obtained similar performance using two 12 μm detectors from Micron and two 25 μm detectors from both Micron and LBNL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208347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Tests with a Radioactive Source </a:t>
            </a:r>
            <a:br>
              <a:rPr lang="en-US" dirty="0" smtClean="0"/>
            </a:br>
            <a:r>
              <a:rPr lang="en-US" dirty="0" smtClean="0"/>
              <a:t>of Alpha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8969"/>
            <a:ext cx="8551190" cy="1056293"/>
          </a:xfrm>
        </p:spPr>
        <p:txBody>
          <a:bodyPr>
            <a:normAutofit fontScale="70000" lnSpcReduction="20000"/>
          </a:bodyPr>
          <a:lstStyle/>
          <a:p>
            <a:pPr marL="228600" indent="-228600">
              <a:lnSpc>
                <a:spcPct val="105000"/>
              </a:lnSpc>
              <a:buFont typeface="Arial"/>
              <a:buChar char="•"/>
            </a:pPr>
            <a:r>
              <a:rPr lang="en-US" dirty="0" smtClean="0"/>
              <a:t>He track obtained using a 12 μm L0 detector to measure ΔE and a 25 μm L1 detector to measure E’</a:t>
            </a:r>
          </a:p>
          <a:p>
            <a:pPr marL="228600" indent="-228600">
              <a:lnSpc>
                <a:spcPct val="105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Compare with calculated He isotope response tracks</a:t>
            </a:r>
          </a:p>
          <a:p>
            <a:pPr marL="228600" indent="-228600">
              <a:lnSpc>
                <a:spcPct val="105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Adjusted ΔE thickness to 11.8 μm and dead layer to 0.1 μm to improve agreement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>
          <a:xfrm>
            <a:off x="4582584" y="2322272"/>
            <a:ext cx="4137025" cy="1660793"/>
          </a:xfrm>
        </p:spPr>
        <p:txBody>
          <a:bodyPr>
            <a:norm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700" dirty="0" smtClean="0"/>
              <a:t>Derived mass resolution demonstrates that detector has the required thickness uniformity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1700" dirty="0" smtClean="0"/>
              <a:t>Thickness variation measured by SOI manufacturer &lt;0.8 μm (wafer to wafer and across individual wafers)</a:t>
            </a:r>
          </a:p>
          <a:p>
            <a:endParaRPr lang="en-US" sz="1700" dirty="0"/>
          </a:p>
        </p:txBody>
      </p:sp>
      <p:grpSp>
        <p:nvGrpSpPr>
          <p:cNvPr id="5" name="Group 4"/>
          <p:cNvGrpSpPr/>
          <p:nvPr/>
        </p:nvGrpSpPr>
        <p:grpSpPr>
          <a:xfrm>
            <a:off x="6938354" y="4146571"/>
            <a:ext cx="2143654" cy="1837193"/>
            <a:chOff x="7258366" y="2566542"/>
            <a:chExt cx="2143654" cy="1837193"/>
          </a:xfrm>
        </p:grpSpPr>
        <p:sp>
          <p:nvSpPr>
            <p:cNvPr id="6" name="Rectangle 5"/>
            <p:cNvSpPr/>
            <p:nvPr/>
          </p:nvSpPr>
          <p:spPr>
            <a:xfrm>
              <a:off x="7385359" y="3933431"/>
              <a:ext cx="719667" cy="93137"/>
            </a:xfrm>
            <a:prstGeom prst="rect">
              <a:avLst/>
            </a:prstGeom>
            <a:solidFill>
              <a:srgbClr val="FAC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385359" y="4166267"/>
              <a:ext cx="719667" cy="142677"/>
            </a:xfrm>
            <a:prstGeom prst="rect">
              <a:avLst/>
            </a:prstGeom>
            <a:solidFill>
              <a:srgbClr val="FAC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7176561" y="3679891"/>
              <a:ext cx="1145750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043034" y="4065181"/>
              <a:ext cx="13589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ΔE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 (25μm)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79625" y="3784373"/>
              <a:ext cx="1268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ΔE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 (12μm)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58366" y="2566542"/>
              <a:ext cx="9821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incident α beam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76892" y="3439622"/>
              <a:ext cx="694266" cy="18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62691" y="3180922"/>
              <a:ext cx="1168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energy spreader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7215" y="2358181"/>
            <a:ext cx="6748875" cy="4169437"/>
            <a:chOff x="458689" y="1972736"/>
            <a:chExt cx="6748875" cy="4169437"/>
          </a:xfrm>
        </p:grpSpPr>
        <p:grpSp>
          <p:nvGrpSpPr>
            <p:cNvPr id="15" name="Group 85"/>
            <p:cNvGrpSpPr/>
            <p:nvPr/>
          </p:nvGrpSpPr>
          <p:grpSpPr>
            <a:xfrm>
              <a:off x="458689" y="1972736"/>
              <a:ext cx="4248150" cy="4069080"/>
              <a:chOff x="695765" y="1896533"/>
              <a:chExt cx="4248150" cy="4069080"/>
            </a:xfrm>
          </p:grpSpPr>
          <p:pic>
            <p:nvPicPr>
              <p:cNvPr id="23" name="Picture 22" descr="survey008_alpha00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95765" y="1896533"/>
                <a:ext cx="4248150" cy="406908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903142" y="4523369"/>
                <a:ext cx="6688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He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03142" y="3595185"/>
                <a:ext cx="6688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He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45267" y="3183467"/>
                <a:ext cx="1447800" cy="120226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4984429" y="3671388"/>
              <a:ext cx="2223135" cy="2470785"/>
              <a:chOff x="5060632" y="2052584"/>
              <a:chExt cx="2223135" cy="2470785"/>
            </a:xfrm>
          </p:grpSpPr>
          <p:pic>
            <p:nvPicPr>
              <p:cNvPr id="18" name="Picture 17" descr="survey007_alpha001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60632" y="2052584"/>
                <a:ext cx="2223135" cy="2470785"/>
              </a:xfrm>
              <a:prstGeom prst="rect">
                <a:avLst/>
              </a:prstGeom>
            </p:spPr>
          </p:pic>
          <p:cxnSp>
            <p:nvCxnSpPr>
              <p:cNvPr id="19" name="Straight Arrow Connector 18"/>
              <p:cNvCxnSpPr/>
              <p:nvPr/>
            </p:nvCxnSpPr>
            <p:spPr>
              <a:xfrm>
                <a:off x="6045201" y="3259670"/>
                <a:ext cx="457197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0800000">
                <a:off x="6781798" y="3262846"/>
                <a:ext cx="296333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579529" y="2540001"/>
                <a:ext cx="9398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</a:rPr>
                  <a:t>FWHM = 0.50 amu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5400000">
                <a:off x="5955177" y="3161712"/>
                <a:ext cx="201213" cy="423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Curved Connector 16"/>
            <p:cNvCxnSpPr/>
            <p:nvPr/>
          </p:nvCxnSpPr>
          <p:spPr>
            <a:xfrm>
              <a:off x="3564458" y="4308944"/>
              <a:ext cx="1403037" cy="80492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5725887"/>
          </a:xfrm>
        </p:spPr>
        <p:txBody>
          <a:bodyPr>
            <a:normAutofit fontScale="70000" lnSpcReduction="20000"/>
          </a:bodyPr>
          <a:lstStyle/>
          <a:p>
            <a:pPr marL="228600" indent="-2286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Thin detectors will receive high radiation dose because, of necessity, there is very little shielding in front of them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Using the 95% confidence worst-case mission fluences from the EDTRD we have estimated total doses to the L0 and L1 detectors over the SPP mission of about 10 Mrad and 2 Mrad, respectively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One L1 detector from each manufacturer has been subjected to a total dose test at the JPL high-dose-rate facility (</a:t>
            </a:r>
            <a:r>
              <a:rPr lang="en-US" baseline="30000" dirty="0" smtClean="0"/>
              <a:t>60</a:t>
            </a:r>
            <a:r>
              <a:rPr lang="en-US" dirty="0" smtClean="0"/>
              <a:t>Co source)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Detectors irradiated in the dark with bias applied to simulate conditions in flight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Irradiations done in a series of increasing steps with measurements of characteristics after each step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 step 1 (16 Oct 2013): 100 </a:t>
            </a:r>
            <a:r>
              <a:rPr lang="en-US" dirty="0" err="1" smtClean="0"/>
              <a:t>krad</a:t>
            </a:r>
            <a:endParaRPr lang="en-US" dirty="0" smtClean="0"/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 step 2 (17-18 Oct 2013): 1 Mrad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 one or two additional dose increments are planned</a:t>
            </a:r>
          </a:p>
          <a:p>
            <a:pPr marL="228600" indent="-2286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Detector leakage currents increased as a result of the irradiations but are still at acceptable levels (&lt;10 nA at a nominal 10 volt bias)</a:t>
            </a:r>
          </a:p>
          <a:p>
            <a:pPr marL="228600" indent="-2286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Alpha particle tests of the detectors showed no degradation of charge collection efficiency or energy resolution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Tolerance Testing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274" y="1101117"/>
            <a:ext cx="4437950" cy="22232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Silicon membrane of the diameter planned for the L0 detector was  fabricated from an SOI wafer with 10 μm device layer and subjected to an Atlas V acoustic </a:t>
            </a:r>
            <a:r>
              <a:rPr lang="en-US" dirty="0" smtClean="0"/>
              <a:t>spectrum </a:t>
            </a:r>
            <a:r>
              <a:rPr lang="en-US" dirty="0" smtClean="0"/>
              <a:t>at a level significantly exceeding the SPP specification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sample survived without any problems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Robustness</a:t>
            </a:r>
            <a:endParaRPr lang="en-US" dirty="0"/>
          </a:p>
        </p:txBody>
      </p:sp>
      <p:pic>
        <p:nvPicPr>
          <p:cNvPr id="6" name="Picture 5" descr="121_2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137" y="952141"/>
            <a:ext cx="3950208" cy="29626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89257" y="3975489"/>
            <a:ext cx="4405050" cy="2553818"/>
            <a:chOff x="4640059" y="3743019"/>
            <a:chExt cx="4405050" cy="2553818"/>
          </a:xfrm>
        </p:grpSpPr>
        <p:pic>
          <p:nvPicPr>
            <p:cNvPr id="8" name="Picture 7" descr="121_212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0063" y="3743019"/>
              <a:ext cx="2835046" cy="25538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40059" y="4574394"/>
              <a:ext cx="164106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silicon membrane</a:t>
              </a:r>
            </a:p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10 μm thick</a:t>
              </a:r>
            </a:p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~3.4 cm diameter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004564" y="4898880"/>
              <a:ext cx="1442823" cy="31104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0" y="3234332"/>
            <a:ext cx="4757980" cy="3069024"/>
            <a:chOff x="-164159" y="2861741"/>
            <a:chExt cx="4757980" cy="3836280"/>
          </a:xfrm>
        </p:grpSpPr>
        <p:pic>
          <p:nvPicPr>
            <p:cNvPr id="12" name="Picture 11" descr="Caltech-016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741" y="2861741"/>
              <a:ext cx="4233672" cy="343509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-164159" y="6236356"/>
              <a:ext cx="4757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highest test level: 145 dB = SPP spec + 8 dB</a:t>
              </a:r>
              <a:endParaRPr lang="en-US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selected prototype tests to cover additional detectors that have been fabricated in phase B—determine whether there are any detector-to-detector differences that might affect</a:t>
            </a:r>
          </a:p>
          <a:p>
            <a:pPr lvl="2"/>
            <a:r>
              <a:rPr lang="en-US" sz="2000" dirty="0" smtClean="0"/>
              <a:t>Yield</a:t>
            </a:r>
          </a:p>
          <a:p>
            <a:pPr lvl="2"/>
            <a:r>
              <a:rPr lang="en-US" sz="2000" dirty="0" smtClean="0"/>
              <a:t>Selection of manufacturer for flight detectors</a:t>
            </a:r>
          </a:p>
          <a:p>
            <a:pPr lvl="2"/>
            <a:r>
              <a:rPr lang="en-US" sz="2000" dirty="0" smtClean="0"/>
              <a:t>Test program needed for flight devices</a:t>
            </a:r>
          </a:p>
          <a:p>
            <a:r>
              <a:rPr lang="en-US" dirty="0" smtClean="0"/>
              <a:t>Select manufacturer for flight detectors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Flight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132113"/>
            <a:ext cx="8475259" cy="54391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technology for fabricating silicon solid-state detectors at least as thin as 10 μm has been developed based on the use of silicon-on-insulator (SOI) wafers as the raw material</a:t>
            </a:r>
          </a:p>
          <a:p>
            <a:r>
              <a:rPr lang="en-US" dirty="0" smtClean="0"/>
              <a:t>Detectors have been successfully produced by two manufacturers:</a:t>
            </a:r>
          </a:p>
          <a:p>
            <a:pPr lvl="1"/>
            <a:r>
              <a:rPr lang="en-US" dirty="0" smtClean="0"/>
              <a:t> Micron Semiconductor Ltd., Lancing, Sussex, England</a:t>
            </a:r>
          </a:p>
          <a:p>
            <a:pPr lvl="1"/>
            <a:r>
              <a:rPr lang="en-US" dirty="0" smtClean="0"/>
              <a:t> Lawrence Berkeley National Laboratory in collaboration with Caltech</a:t>
            </a:r>
          </a:p>
          <a:p>
            <a:r>
              <a:rPr lang="en-US" dirty="0" smtClean="0"/>
              <a:t>Prototypes from both sources have been subjected to all of the tests required for achieving TRL6 without problems</a:t>
            </a:r>
          </a:p>
          <a:p>
            <a:r>
              <a:rPr lang="en-US" dirty="0" smtClean="0"/>
              <a:t>Extension of a few tests is still in progress:</a:t>
            </a:r>
          </a:p>
          <a:p>
            <a:pPr lvl="1"/>
            <a:r>
              <a:rPr lang="en-US" dirty="0" smtClean="0"/>
              <a:t>Additional time for the thermal-vacuum life test</a:t>
            </a:r>
          </a:p>
          <a:p>
            <a:pPr lvl="1"/>
            <a:r>
              <a:rPr lang="en-US" dirty="0" smtClean="0"/>
              <a:t>Exposure to additional radiation doses</a:t>
            </a:r>
          </a:p>
          <a:p>
            <a:pPr lvl="1"/>
            <a:r>
              <a:rPr lang="en-US" dirty="0" smtClean="0"/>
              <a:t>To date, the LBNL/Caltech fabrication has produced L1 detectors but L0 detectors remain to be completed.  The LBNL/Caltech process has previously yielded good detectors as thin as 10 μm in sizes comparable to L1.  Fabrication of L0 detectors has already passed the critical thinning step.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53539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Objective</a:t>
            </a:r>
          </a:p>
          <a:p>
            <a:r>
              <a:rPr lang="en-US" dirty="0" smtClean="0"/>
              <a:t>Thin Silicon Detector Fabrication Process Summary</a:t>
            </a:r>
          </a:p>
          <a:p>
            <a:r>
              <a:rPr lang="en-US" dirty="0" smtClean="0"/>
              <a:t>Development Strategy and Status</a:t>
            </a:r>
          </a:p>
          <a:p>
            <a:r>
              <a:rPr lang="en-US" dirty="0" smtClean="0"/>
              <a:t>Prototype Thin </a:t>
            </a:r>
            <a:r>
              <a:rPr lang="en-US" dirty="0" smtClean="0"/>
              <a:t>Detectors</a:t>
            </a:r>
          </a:p>
          <a:p>
            <a:r>
              <a:rPr lang="en-US" dirty="0" smtClean="0"/>
              <a:t>Fidelity of the Test Article</a:t>
            </a:r>
          </a:p>
          <a:p>
            <a:r>
              <a:rPr lang="en-US" dirty="0" smtClean="0"/>
              <a:t>Tests </a:t>
            </a:r>
            <a:r>
              <a:rPr lang="en-US" dirty="0" smtClean="0"/>
              <a:t>Required to Achieve TRL6</a:t>
            </a:r>
          </a:p>
          <a:p>
            <a:r>
              <a:rPr lang="en-US" dirty="0" smtClean="0"/>
              <a:t>Tests </a:t>
            </a:r>
            <a:r>
              <a:rPr lang="en-US" dirty="0" smtClean="0"/>
              <a:t>Performed</a:t>
            </a:r>
          </a:p>
          <a:p>
            <a:r>
              <a:rPr lang="en-US" dirty="0" smtClean="0"/>
              <a:t>Electrical Characteristics</a:t>
            </a:r>
          </a:p>
          <a:p>
            <a:r>
              <a:rPr lang="en-US" dirty="0" smtClean="0"/>
              <a:t>Thermal-Vacuum Stability Test</a:t>
            </a:r>
          </a:p>
          <a:p>
            <a:r>
              <a:rPr lang="en-US" dirty="0" smtClean="0"/>
              <a:t>Accelerator Test Using Heavy-Ion Beams</a:t>
            </a:r>
          </a:p>
          <a:p>
            <a:r>
              <a:rPr lang="en-US" dirty="0" smtClean="0"/>
              <a:t>Tests with a Radioactive Source of Alpha Particles</a:t>
            </a:r>
          </a:p>
          <a:p>
            <a:r>
              <a:rPr lang="en-US" dirty="0" smtClean="0"/>
              <a:t>Radiation Tolerance Testing</a:t>
            </a:r>
          </a:p>
          <a:p>
            <a:r>
              <a:rPr lang="en-US" dirty="0" smtClean="0"/>
              <a:t>Mechanical Robustness</a:t>
            </a:r>
          </a:p>
          <a:p>
            <a:r>
              <a:rPr lang="en-US" dirty="0" smtClean="0"/>
              <a:t>Transition to Flight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Develop a new approach to fabricating multi-element ion-implanted silicon solid-state detectors thinner than ~30 μm with the following features:</a:t>
            </a:r>
          </a:p>
          <a:p>
            <a:r>
              <a:rPr lang="en-US" dirty="0" smtClean="0"/>
              <a:t>Thicknesses in the range ~10 to 30 μm</a:t>
            </a:r>
          </a:p>
          <a:p>
            <a:r>
              <a:rPr lang="en-US" dirty="0" smtClean="0"/>
              <a:t>Good control of absolute thickness and detector-to-detector variation (±1 μm)</a:t>
            </a:r>
          </a:p>
          <a:p>
            <a:r>
              <a:rPr lang="en-US" dirty="0" smtClean="0"/>
              <a:t>Good thickness uniformity (~0.2% or better rms variation) to allow good species resolution (e.g., He isotope separation)</a:t>
            </a:r>
          </a:p>
          <a:p>
            <a:r>
              <a:rPr lang="en-US" dirty="0" smtClean="0"/>
              <a:t>Mechanical robustness to provide good manufacturing yield and to survive launch environment without breaking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216096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Thin Silicon Detector Fabrication Process Summary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28" y="879374"/>
            <a:ext cx="8983127" cy="5676448"/>
            <a:chOff x="-355600" y="592661"/>
            <a:chExt cx="8983127" cy="5676448"/>
          </a:xfrm>
        </p:grpSpPr>
        <p:pic>
          <p:nvPicPr>
            <p:cNvPr id="5" name="Picture 4" descr="soi_process_steps001.tif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3792" y="872067"/>
              <a:ext cx="2164080" cy="5394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41320" y="740131"/>
              <a:ext cx="3361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silicon-on-insulator (SOI) wafer is a commercial product with excellent device layer uniformity and control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49788" y="1803400"/>
              <a:ext cx="3352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ion implant to produce diode pn junctions on device layer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1320" y="2569456"/>
              <a:ext cx="38777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wet etch to remove handle layer under active area—oxide acts as etch stop and preserves the thickness uniformity of the device layer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9788" y="376240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etch away oxide from underneath the active area using HF, which has negligible effect on the silicon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9787" y="4744535"/>
              <a:ext cx="3352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ion implant from back to produce detector’s ohmic contact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49786" y="5684333"/>
              <a:ext cx="387774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dice wafer into individual thin detectors with thick supporting frames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355600" y="592661"/>
              <a:ext cx="215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thin device wafer</a:t>
              </a:r>
            </a:p>
            <a:p>
              <a:pPr algn="r"/>
              <a:r>
                <a:rPr lang="en-US" sz="1600" dirty="0" smtClean="0"/>
                <a:t>buried oxide</a:t>
              </a:r>
            </a:p>
            <a:p>
              <a:pPr algn="r"/>
              <a:r>
                <a:rPr lang="en-US" sz="1600" dirty="0" smtClean="0"/>
                <a:t>thick  handle wafer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794932" y="1048266"/>
              <a:ext cx="787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794926" y="1236133"/>
              <a:ext cx="787406" cy="1084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777992" y="819677"/>
              <a:ext cx="787406" cy="1523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-16940" y="1661069"/>
              <a:ext cx="1837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photoresist mask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777992" y="1888070"/>
              <a:ext cx="78740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2602" y="3108065"/>
              <a:ext cx="13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nitride mask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803423" y="3329004"/>
              <a:ext cx="78740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Prototyping studies carried out by a collaboration between LBNL (diode fabrication) and Caltech/JPL since 2003</a:t>
            </a:r>
          </a:p>
          <a:p>
            <a:pPr lvl="1"/>
            <a:r>
              <a:rPr lang="en-US" dirty="0" smtClean="0"/>
              <a:t>Prior Caltech/JPL collaboration with Micron Semiconductor (Lancing, Sussex, England) allowed them to develop the capability for making thin, supported detectors from conventional silicon wafers;  thickness control and uniformity did not meet specifications</a:t>
            </a:r>
          </a:p>
          <a:p>
            <a:pPr lvl="0"/>
            <a:r>
              <a:rPr lang="en-US" dirty="0" smtClean="0"/>
              <a:t>Phase B Activity</a:t>
            </a:r>
          </a:p>
          <a:p>
            <a:pPr lvl="1"/>
            <a:r>
              <a:rPr lang="en-US" dirty="0" smtClean="0"/>
              <a:t>Efforts to prototype EPI-Hi thin detectors from SOI wafers have been funded during phase B both at Micron and LBNL</a:t>
            </a:r>
          </a:p>
          <a:p>
            <a:pPr lvl="1"/>
            <a:r>
              <a:rPr lang="en-US" dirty="0" smtClean="0"/>
              <a:t>Testing and evaluation being carried out by the manufacturers and by Caltech/JPL and GSFC</a:t>
            </a:r>
          </a:p>
          <a:p>
            <a:pPr lvl="0"/>
            <a:r>
              <a:rPr lang="en-US" dirty="0" smtClean="0"/>
              <a:t>Flight Detectors</a:t>
            </a:r>
          </a:p>
          <a:p>
            <a:pPr lvl="1"/>
            <a:r>
              <a:rPr lang="en-US" dirty="0" smtClean="0"/>
              <a:t>Plan to down-select to a single source for flight detectors based on test results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Strategy and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Thin Detectors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38068" y="1490125"/>
            <a:ext cx="2557219" cy="3444154"/>
            <a:chOff x="2047068" y="2358599"/>
            <a:chExt cx="2557219" cy="3444154"/>
          </a:xfrm>
        </p:grpSpPr>
        <p:pic>
          <p:nvPicPr>
            <p:cNvPr id="5" name="Picture 4" descr="DSC_016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1354" y="2727931"/>
              <a:ext cx="2199437" cy="307482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47068" y="2358599"/>
              <a:ext cx="2557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L1 Detector from LBNL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4226" y="1491654"/>
            <a:ext cx="5418016" cy="4203871"/>
            <a:chOff x="354226" y="1491654"/>
            <a:chExt cx="5418016" cy="4203871"/>
          </a:xfrm>
        </p:grpSpPr>
        <p:sp>
          <p:nvSpPr>
            <p:cNvPr id="8" name="TextBox 7"/>
            <p:cNvSpPr txBox="1"/>
            <p:nvPr/>
          </p:nvSpPr>
          <p:spPr>
            <a:xfrm>
              <a:off x="476158" y="1491654"/>
              <a:ext cx="5135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L0 Detector from Micron Semiconductor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8" descr="L0-03M_front_phot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158" y="1860986"/>
              <a:ext cx="2496312" cy="2789682"/>
            </a:xfrm>
            <a:prstGeom prst="rect">
              <a:avLst/>
            </a:prstGeom>
          </p:spPr>
        </p:pic>
        <p:pic>
          <p:nvPicPr>
            <p:cNvPr id="10" name="Picture 9" descr="L0-03M_back_phot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2199" y="1883084"/>
              <a:ext cx="2499360" cy="276758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59818" y="4620593"/>
              <a:ext cx="695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front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1114" y="4616800"/>
              <a:ext cx="695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back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12199" y="4964524"/>
              <a:ext cx="1286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12 μm membrane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03842" y="5049194"/>
              <a:ext cx="116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thick frame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2942415" y="3845825"/>
              <a:ext cx="1865724" cy="3716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rot="5400000" flipH="1" flipV="1">
              <a:off x="4132411" y="3900431"/>
              <a:ext cx="2204394" cy="931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54226" y="4989925"/>
              <a:ext cx="13724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active area (1 cm</a:t>
              </a:r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rot="5400000" flipH="1" flipV="1">
              <a:off x="251142" y="3634091"/>
              <a:ext cx="2145125" cy="5665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021092" y="5095501"/>
            <a:ext cx="289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Note: thick frames on L1 detectors extend inward nearly to the edge of the active area.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Flight detectors are expected to be identical to the prototypes</a:t>
            </a:r>
          </a:p>
          <a:p>
            <a:pPr lvl="1"/>
            <a:r>
              <a:rPr lang="en-US" dirty="0" smtClean="0"/>
              <a:t>The same photolithography masks will be used</a:t>
            </a:r>
          </a:p>
          <a:p>
            <a:pPr lvl="1"/>
            <a:r>
              <a:rPr lang="en-US" dirty="0" smtClean="0"/>
              <a:t>No changes are anticipated in process parameters (ion implantation energy, annealing temperature and time, etc.)</a:t>
            </a:r>
          </a:p>
          <a:p>
            <a:pPr lvl="1"/>
            <a:r>
              <a:rPr lang="en-US" dirty="0" smtClean="0"/>
              <a:t>It presently appears that a sufficient supply of SOI wafers may be left over from the phase B work to allow fabrication of all of the flight detectors and spares</a:t>
            </a:r>
          </a:p>
          <a:p>
            <a:pPr lvl="1"/>
            <a:r>
              <a:rPr lang="en-US" dirty="0" smtClean="0"/>
              <a:t>No changes are anticipated in the detector mounts (provided by GSFC to both LBNL and Micron)</a:t>
            </a:r>
          </a:p>
          <a:p>
            <a:r>
              <a:rPr lang="en-US" dirty="0" smtClean="0"/>
              <a:t>Possible exceptions</a:t>
            </a:r>
          </a:p>
          <a:p>
            <a:pPr lvl="1"/>
            <a:r>
              <a:rPr lang="en-US" dirty="0" smtClean="0"/>
              <a:t>If LBNL is selected to make flight detectors, adhesive used for gluing detectors into mounts may be changed to that conventionally used by Micron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Fidelity of the Test Article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542366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Determining that this technology for fabricating thin silicon detectors has achieved TRL6 (prototype demonstration in a relevant environment) requires demonstration that: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detectors yield the expected charge signals proportional to deposited energy that is characteristic of conventional silicon solid-state detectors when exposed to energetic 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 detector telescope using the detectors for measuring dE/dx can resolve elements and He isotopes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detectors have depletion and breakdown voltages acceptable for use in a solid-state detector telescope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detector characteristics are stable over an extended period (weeks) in vacuum at a nominal maximum temperature of 40°C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detectors can survive high radiation doses without degradation beyond that expected from displacement damage in conventional silicon detectors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detectors are mechanically robust enough to survive the acoustic loads expected at launch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Required to Achieve TRL6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 characteristics</a:t>
            </a:r>
          </a:p>
          <a:p>
            <a:pPr lvl="2"/>
            <a:r>
              <a:rPr lang="en-US" dirty="0" smtClean="0"/>
              <a:t>Leakage current versus bias (IV) </a:t>
            </a:r>
            <a:r>
              <a:rPr lang="en-US" dirty="0" smtClean="0">
                <a:latin typeface="Arial"/>
                <a:cs typeface="Arial"/>
              </a:rPr>
              <a:t>↔</a:t>
            </a:r>
            <a:r>
              <a:rPr lang="en-US" dirty="0" smtClean="0"/>
              <a:t> </a:t>
            </a:r>
            <a:r>
              <a:rPr lang="en-US" dirty="0" smtClean="0"/>
              <a:t>maximum operating voltage</a:t>
            </a:r>
          </a:p>
          <a:p>
            <a:pPr lvl="2"/>
            <a:r>
              <a:rPr lang="en-US" dirty="0" smtClean="0"/>
              <a:t>Capacitance versus bias (CV) </a:t>
            </a:r>
            <a:r>
              <a:rPr lang="en-US" dirty="0" smtClean="0"/>
              <a:t>↔ </a:t>
            </a:r>
            <a:r>
              <a:rPr lang="en-US" dirty="0" smtClean="0"/>
              <a:t>bias </a:t>
            </a:r>
            <a:r>
              <a:rPr lang="en-US" dirty="0" smtClean="0"/>
              <a:t>required for full depletion</a:t>
            </a:r>
          </a:p>
          <a:p>
            <a:r>
              <a:rPr lang="en-US" dirty="0" smtClean="0"/>
              <a:t>Particle response</a:t>
            </a:r>
          </a:p>
          <a:p>
            <a:pPr lvl="2"/>
            <a:r>
              <a:rPr lang="en-US" dirty="0" smtClean="0"/>
              <a:t>Alpha particles from </a:t>
            </a:r>
            <a:r>
              <a:rPr lang="en-US" baseline="30000" dirty="0" smtClean="0"/>
              <a:t>244</a:t>
            </a:r>
            <a:r>
              <a:rPr lang="en-US" dirty="0" smtClean="0"/>
              <a:t>Cm source (5.8 </a:t>
            </a:r>
            <a:r>
              <a:rPr lang="en-US" dirty="0" err="1" smtClean="0"/>
              <a:t>MeV</a:t>
            </a:r>
            <a:r>
              <a:rPr lang="en-US" dirty="0" smtClean="0"/>
              <a:t> </a:t>
            </a:r>
            <a:r>
              <a:rPr lang="en-US" dirty="0" smtClean="0">
                <a:latin typeface="Arial"/>
                <a:cs typeface="Arial"/>
              </a:rPr>
              <a:t>↔</a:t>
            </a:r>
            <a:r>
              <a:rPr lang="en-US" dirty="0" smtClean="0"/>
              <a:t> </a:t>
            </a:r>
            <a:r>
              <a:rPr lang="en-US" dirty="0" smtClean="0"/>
              <a:t>1.45 MeV/nuc)</a:t>
            </a:r>
          </a:p>
          <a:p>
            <a:pPr lvl="2"/>
            <a:r>
              <a:rPr lang="en-US" dirty="0" smtClean="0"/>
              <a:t>Accelerator beams of heavy ions</a:t>
            </a:r>
          </a:p>
          <a:p>
            <a:pPr lvl="2"/>
            <a:r>
              <a:rPr lang="en-US" dirty="0" smtClean="0"/>
              <a:t>Thickness characteristics inferred from particle data</a:t>
            </a:r>
          </a:p>
          <a:p>
            <a:r>
              <a:rPr lang="en-US" dirty="0" smtClean="0"/>
              <a:t>Stability in expected environment</a:t>
            </a:r>
          </a:p>
          <a:p>
            <a:pPr lvl="2"/>
            <a:r>
              <a:rPr lang="en-US" dirty="0" smtClean="0"/>
              <a:t>Thermal-vacuum life test at GSFC—our standard test for flight qualification of all silicon detectors</a:t>
            </a:r>
          </a:p>
          <a:p>
            <a:pPr lvl="2"/>
            <a:r>
              <a:rPr lang="en-US" dirty="0" smtClean="0"/>
              <a:t>Total dose testing using </a:t>
            </a:r>
            <a:r>
              <a:rPr lang="en-US" baseline="30000" dirty="0" smtClean="0"/>
              <a:t>60</a:t>
            </a:r>
            <a:r>
              <a:rPr lang="en-US" dirty="0" smtClean="0"/>
              <a:t>Co gamma-ray source at JPL</a:t>
            </a:r>
          </a:p>
          <a:p>
            <a:r>
              <a:rPr lang="en-US" dirty="0" smtClean="0"/>
              <a:t>Mechanical robustness</a:t>
            </a:r>
          </a:p>
          <a:p>
            <a:pPr lvl="2"/>
            <a:r>
              <a:rPr lang="en-US" dirty="0" smtClean="0"/>
              <a:t>Acoustic test of mechanical model made from thinned SOI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Performed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1545</TotalTime>
  <Words>1750</Words>
  <Application>Microsoft Office PowerPoint</Application>
  <PresentationFormat>On-screen Show (4:3)</PresentationFormat>
  <Paragraphs>206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Mid Phase B Status - ISIS - DRAFT 1</vt:lpstr>
      <vt:lpstr>EPI-Hi Technology Development</vt:lpstr>
      <vt:lpstr>Outline</vt:lpstr>
      <vt:lpstr>Objective</vt:lpstr>
      <vt:lpstr>Thin Silicon Detector Fabrication Process Summary</vt:lpstr>
      <vt:lpstr>Development Strategy and Status</vt:lpstr>
      <vt:lpstr>Prototype Thin Detectors</vt:lpstr>
      <vt:lpstr>Fidelity of the Test Article</vt:lpstr>
      <vt:lpstr>Tests Required to Achieve TRL6</vt:lpstr>
      <vt:lpstr>Tests Performed</vt:lpstr>
      <vt:lpstr>Electrical Characteristics</vt:lpstr>
      <vt:lpstr>Thermal-Vacuum Stability Test</vt:lpstr>
      <vt:lpstr>Accelerator Test Using Heavy-Ion Beams</vt:lpstr>
      <vt:lpstr>Tests with a Radioactive Source  of Alpha Particles</vt:lpstr>
      <vt:lpstr>Radiation Tolerance Testing</vt:lpstr>
      <vt:lpstr>Mechanical Robustness</vt:lpstr>
      <vt:lpstr>Transition to Flight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97</cp:revision>
  <cp:lastPrinted>2012-05-09T16:55:26Z</cp:lastPrinted>
  <dcterms:created xsi:type="dcterms:W3CDTF">2013-01-28T12:52:32Z</dcterms:created>
  <dcterms:modified xsi:type="dcterms:W3CDTF">2013-10-29T23:33:43Z</dcterms:modified>
</cp:coreProperties>
</file>