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3"/>
  </p:notesMasterIdLst>
  <p:handoutMasterIdLst>
    <p:handoutMasterId r:id="rId24"/>
  </p:handoutMasterIdLst>
  <p:sldIdLst>
    <p:sldId id="413"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Default Section" id="{BA8F754F-D314-A544-B58E-3A9AFD86BEAA}">
          <p14:sldIdLst>
            <p14:sldId id="413"/>
            <p14:sldId id="44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FF"/>
    <a:srgbClr val="FFDC6D"/>
    <a:srgbClr val="1C1050"/>
    <a:srgbClr val="181E48"/>
    <a:srgbClr val="1F2C6F"/>
    <a:srgbClr val="26216D"/>
    <a:srgbClr val="151A79"/>
    <a:srgbClr val="1D1D71"/>
    <a:srgbClr val="FFFF66"/>
    <a:srgbClr val="CC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81540" autoAdjust="0"/>
  </p:normalViewPr>
  <p:slideViewPr>
    <p:cSldViewPr snapToGrid="0">
      <p:cViewPr varScale="1">
        <p:scale>
          <a:sx n="98" d="100"/>
          <a:sy n="98" d="100"/>
        </p:scale>
        <p:origin x="-94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B82D2B-4194-414A-8944-2697E22A9174}" type="datetimeFigureOut">
              <a:rPr lang="en-US" smtClean="0"/>
              <a:pPr/>
              <a:t>10/29/2013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xmlns=""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670">
              <a:defRPr sz="1200" smtClean="0"/>
            </a:lvl1pPr>
          </a:lstStyle>
          <a:p>
            <a:pPr>
              <a:defRPr/>
            </a:pPr>
            <a:endParaRPr lang="en-US" dirty="0"/>
          </a:p>
        </p:txBody>
      </p:sp>
      <p:sp>
        <p:nvSpPr>
          <p:cNvPr id="10243"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670">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xmlns=""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xmlns="" val="3987536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pic>
        <p:nvPicPr>
          <p:cNvPr id="12" name="Picture 11" descr="ISISlogo-002-C.png"/>
          <p:cNvPicPr>
            <a:picLocks noChangeAspect="1"/>
          </p:cNvPicPr>
          <p:nvPr userDrawn="1"/>
        </p:nvPicPr>
        <p:blipFill>
          <a:blip r:embed="rId3" cstate="print"/>
          <a:stretch>
            <a:fillRect/>
          </a:stretch>
        </p:blipFill>
        <p:spPr>
          <a:xfrm>
            <a:off x="423400" y="2579973"/>
            <a:ext cx="2159048" cy="4160520"/>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6" cstate="print"/>
          <a:srcRect t="39458" b="50794"/>
          <a:stretch>
            <a:fillRect/>
          </a:stretch>
        </p:blipFill>
        <p:spPr>
          <a:xfrm>
            <a:off x="0" y="130628"/>
            <a:ext cx="9144000" cy="791456"/>
          </a:xfrm>
          <a:prstGeom prst="rect">
            <a:avLst/>
          </a:prstGeom>
        </p:spPr>
      </p:pic>
      <p:pic>
        <p:nvPicPr>
          <p:cNvPr id="22" name="Picture 21" descr="ISISlogo-002-C.png"/>
          <p:cNvPicPr>
            <a:picLocks noChangeAspect="1"/>
          </p:cNvPicPr>
          <p:nvPr userDrawn="1"/>
        </p:nvPicPr>
        <p:blipFill>
          <a:blip r:embed="rId7" cstate="print"/>
          <a:srcRect l="10039" t="1937" r="9771" b="2194"/>
          <a:stretch>
            <a:fillRect/>
          </a:stretch>
        </p:blipFill>
        <p:spPr>
          <a:xfrm>
            <a:off x="30736" y="15368"/>
            <a:ext cx="545566" cy="1083832"/>
          </a:xfrm>
          <a:prstGeom prst="rect">
            <a:avLst/>
          </a:prstGeom>
        </p:spPr>
      </p:pic>
      <p:pic>
        <p:nvPicPr>
          <p:cNvPr id="13" name="Picture 12" descr="ISISlogo-002-C.png"/>
          <p:cNvPicPr>
            <a:picLocks noChangeAspect="1"/>
          </p:cNvPicPr>
          <p:nvPr userDrawn="1"/>
        </p:nvPicPr>
        <p:blipFill>
          <a:blip r:embed="rId8" cstate="print"/>
          <a:stretch>
            <a:fillRect/>
          </a:stretch>
        </p:blipFill>
        <p:spPr>
          <a:xfrm>
            <a:off x="15368" y="7684"/>
            <a:ext cx="564674" cy="108813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9"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4" name="Picture 23" descr="BlueSolarProbePlusBannerTemplate.jpg"/>
          <p:cNvPicPr>
            <a:picLocks noChangeAspect="1"/>
          </p:cNvPicPr>
          <p:nvPr userDrawn="1"/>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ISIS PDR – 12 – </a:t>
            </a:r>
            <a:r>
              <a:rPr lang="en-US" sz="1000" baseline="0" dirty="0" smtClean="0"/>
              <a:t> EPI-Hi Sensor Design</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EPI-Hi Sensor Design</a:t>
            </a:r>
            <a:endParaRPr lang="en-US" dirty="0"/>
          </a:p>
        </p:txBody>
      </p:sp>
      <p:sp>
        <p:nvSpPr>
          <p:cNvPr id="7" name="Subtitle 3"/>
          <p:cNvSpPr txBox="1">
            <a:spLocks/>
          </p:cNvSpPr>
          <p:nvPr/>
        </p:nvSpPr>
        <p:spPr bwMode="black">
          <a:xfrm>
            <a:off x="2700380" y="5063688"/>
            <a:ext cx="6063578" cy="10837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Mark Wiedenbeck</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endParaRPr kumimoji="0" lang="en-US" sz="2000" b="0" i="1" u="none" strike="noStrike" kern="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r>
              <a:rPr kumimoji="0" lang="en-US" sz="2400" b="0" i="1" u="none" strike="noStrike" kern="0" cap="none" spc="0" normalizeH="0" baseline="0" noProof="0" dirty="0" smtClean="0">
                <a:ln>
                  <a:noFill/>
                </a:ln>
                <a:solidFill>
                  <a:schemeClr val="bg1"/>
                </a:solidFill>
                <a:effectLst/>
                <a:uLnTx/>
                <a:uFillTx/>
                <a:latin typeface="+mn-lt"/>
                <a:ea typeface="+mn-ea"/>
                <a:cs typeface="+mn-cs"/>
              </a:rPr>
              <a:t>EPI-Hi Lead Co-I</a:t>
            </a:r>
            <a:r>
              <a:rPr kumimoji="0" lang="en-US" sz="2400" b="0" i="1" u="none" strike="noStrike" kern="0" cap="none" spc="0" normalizeH="0" noProof="0" dirty="0" smtClean="0">
                <a:ln>
                  <a:noFill/>
                </a:ln>
                <a:solidFill>
                  <a:schemeClr val="bg1"/>
                </a:solidFill>
                <a:effectLst/>
                <a:uLnTx/>
                <a:uFillTx/>
                <a:latin typeface="+mn-lt"/>
                <a:ea typeface="+mn-ea"/>
                <a:cs typeface="+mn-cs"/>
              </a:rPr>
              <a:t> (JPL)</a:t>
            </a:r>
            <a:endParaRPr kumimoji="0" lang="en-US" sz="2400" b="0" i="1" u="none" strike="noStrike" kern="0" cap="none" spc="0" normalizeH="0" baseline="0" noProof="0" dirty="0" smtClean="0">
              <a:ln>
                <a:noFill/>
              </a:ln>
              <a:solidFill>
                <a:schemeClr val="bg1"/>
              </a:solidFill>
              <a:effectLst/>
              <a:uLnTx/>
              <a:uFillTx/>
              <a:latin typeface="+mn-lt"/>
              <a:ea typeface="+mn-ea"/>
              <a:cs typeface="+mn-cs"/>
            </a:endParaRPr>
          </a:p>
        </p:txBody>
      </p:sp>
      <p:sp>
        <p:nvSpPr>
          <p:cNvPr id="4" name="Rectangle 12"/>
          <p:cNvSpPr>
            <a:spLocks noChangeArrowheads="1"/>
          </p:cNvSpPr>
          <p:nvPr/>
        </p:nvSpPr>
        <p:spPr bwMode="auto">
          <a:xfrm>
            <a:off x="2461846" y="6011863"/>
            <a:ext cx="6682155" cy="777875"/>
          </a:xfrm>
          <a:prstGeom prst="rect">
            <a:avLst/>
          </a:prstGeom>
          <a:noFill/>
          <a:ln w="9525">
            <a:noFill/>
            <a:miter lim="800000"/>
            <a:headEnd/>
            <a:tailEnd/>
          </a:ln>
          <a:effectLst/>
        </p:spPr>
        <p:txBody>
          <a:bodyPr anchor="b"/>
          <a:lstStyle/>
          <a:p>
            <a:pPr algn="just"/>
            <a:r>
              <a:rPr kumimoji="1" lang="en-US" sz="900" b="1" i="1" dirty="0">
                <a:solidFill>
                  <a:schemeClr val="bg1"/>
                </a:solidFill>
              </a:rPr>
              <a:t>This document contains technical data that may be controlled by the International Traffic in Arms Regulations (22 CFR 120-130) and may not be provided, disclosed or transferred in any manner to any person, whether in the U.S. or abroad, who is not 1) a citizen of the United States, 2) a lawful permanent resident of the United States, or 3) a protected individual as defined by 8 USC 1324b(a)(3), without the written permission of the United States Department of State.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0420" y="1201119"/>
            <a:ext cx="3484805" cy="5331417"/>
          </a:xfrm>
        </p:spPr>
        <p:txBody>
          <a:bodyPr>
            <a:normAutofit fontScale="85000" lnSpcReduction="20000"/>
          </a:bodyPr>
          <a:lstStyle/>
          <a:p>
            <a:pPr>
              <a:lnSpc>
                <a:spcPct val="110000"/>
              </a:lnSpc>
            </a:pPr>
            <a:r>
              <a:rPr lang="en-US" dirty="0" smtClean="0"/>
              <a:t>Energy loss measurements from the detector in which a particle stops (E’) and the preceding detector (ΔE) organize the data into distinct tracks for the various elements.</a:t>
            </a:r>
          </a:p>
          <a:p>
            <a:pPr>
              <a:lnSpc>
                <a:spcPct val="110000"/>
              </a:lnSpc>
            </a:pPr>
            <a:r>
              <a:rPr lang="en-US" dirty="0" smtClean="0"/>
              <a:t>Sector information is used to obtain mean thickness penetrated in the ΔE detector and make an on-board correction to the measured energies to optimize species resolution.</a:t>
            </a:r>
          </a:p>
          <a:p>
            <a:pPr>
              <a:lnSpc>
                <a:spcPct val="110000"/>
              </a:lnSpc>
            </a:pPr>
            <a:r>
              <a:rPr lang="en-US" dirty="0" smtClean="0"/>
              <a:t>Energy assigned on-board includes energies measured in overlying detectors and calculated energy loss in windows. </a:t>
            </a:r>
            <a:endParaRPr lang="en-US" dirty="0"/>
          </a:p>
        </p:txBody>
      </p:sp>
      <p:sp>
        <p:nvSpPr>
          <p:cNvPr id="2" name="Title 1"/>
          <p:cNvSpPr>
            <a:spLocks noGrp="1"/>
          </p:cNvSpPr>
          <p:nvPr>
            <p:ph type="title"/>
          </p:nvPr>
        </p:nvSpPr>
        <p:spPr/>
        <p:txBody>
          <a:bodyPr/>
          <a:lstStyle/>
          <a:p>
            <a:r>
              <a:rPr lang="en-US" dirty="0" smtClean="0"/>
              <a:t>Element Resolution</a:t>
            </a:r>
            <a:endParaRPr lang="en-US" dirty="0"/>
          </a:p>
        </p:txBody>
      </p:sp>
      <p:grpSp>
        <p:nvGrpSpPr>
          <p:cNvPr id="6" name="Group 5"/>
          <p:cNvGrpSpPr/>
          <p:nvPr/>
        </p:nvGrpSpPr>
        <p:grpSpPr>
          <a:xfrm>
            <a:off x="277967" y="1356201"/>
            <a:ext cx="4867470" cy="4819831"/>
            <a:chOff x="262469" y="1501465"/>
            <a:chExt cx="4867470" cy="4819831"/>
          </a:xfrm>
        </p:grpSpPr>
        <p:pic>
          <p:nvPicPr>
            <p:cNvPr id="7" name="Picture 6" descr="sim001_let053.gif"/>
            <p:cNvPicPr>
              <a:picLocks noChangeAspect="1"/>
            </p:cNvPicPr>
            <p:nvPr/>
          </p:nvPicPr>
          <p:blipFill>
            <a:blip r:embed="rId2" cstate="print"/>
            <a:stretch>
              <a:fillRect/>
            </a:stretch>
          </p:blipFill>
          <p:spPr>
            <a:xfrm>
              <a:off x="262469" y="1760726"/>
              <a:ext cx="4849495" cy="4560570"/>
            </a:xfrm>
            <a:prstGeom prst="rect">
              <a:avLst/>
            </a:prstGeom>
          </p:spPr>
        </p:pic>
        <p:sp>
          <p:nvSpPr>
            <p:cNvPr id="8" name="TextBox 7"/>
            <p:cNvSpPr txBox="1"/>
            <p:nvPr/>
          </p:nvSpPr>
          <p:spPr>
            <a:xfrm>
              <a:off x="542441" y="1501465"/>
              <a:ext cx="4587498" cy="369332"/>
            </a:xfrm>
            <a:prstGeom prst="rect">
              <a:avLst/>
            </a:prstGeom>
            <a:noFill/>
          </p:spPr>
          <p:txBody>
            <a:bodyPr wrap="square" rtlCol="0">
              <a:spAutoFit/>
            </a:bodyPr>
            <a:lstStyle/>
            <a:p>
              <a:pPr algn="ctr"/>
              <a:r>
                <a:rPr lang="en-US" dirty="0" smtClean="0">
                  <a:latin typeface="Arial" pitchFamily="34" charset="0"/>
                  <a:cs typeface="Arial" pitchFamily="34" charset="0"/>
                </a:rPr>
                <a:t>Monte Carlo Simulation of Ion Response</a:t>
              </a:r>
              <a:endParaRPr lang="en-US" dirty="0">
                <a:latin typeface="Arial" pitchFamily="34" charset="0"/>
                <a:cs typeface="Arial" pitchFamily="34" charset="0"/>
              </a:endParaRPr>
            </a:p>
          </p:txBody>
        </p:sp>
        <p:sp>
          <p:nvSpPr>
            <p:cNvPr id="9" name="TextBox 8"/>
            <p:cNvSpPr txBox="1"/>
            <p:nvPr/>
          </p:nvSpPr>
          <p:spPr>
            <a:xfrm>
              <a:off x="3047998" y="4800713"/>
              <a:ext cx="524934" cy="338554"/>
            </a:xfrm>
            <a:prstGeom prst="rect">
              <a:avLst/>
            </a:prstGeom>
            <a:noFill/>
          </p:spPr>
          <p:txBody>
            <a:bodyPr wrap="square" rtlCol="0">
              <a:spAutoFit/>
            </a:bodyPr>
            <a:lstStyle/>
            <a:p>
              <a:r>
                <a:rPr lang="en-US" sz="1600" dirty="0" smtClean="0"/>
                <a:t>He</a:t>
              </a:r>
              <a:endParaRPr lang="en-US" sz="1600" dirty="0"/>
            </a:p>
          </p:txBody>
        </p:sp>
        <p:sp>
          <p:nvSpPr>
            <p:cNvPr id="10" name="TextBox 9"/>
            <p:cNvSpPr txBox="1"/>
            <p:nvPr/>
          </p:nvSpPr>
          <p:spPr>
            <a:xfrm>
              <a:off x="2599267" y="5232514"/>
              <a:ext cx="524934" cy="338554"/>
            </a:xfrm>
            <a:prstGeom prst="rect">
              <a:avLst/>
            </a:prstGeom>
            <a:noFill/>
          </p:spPr>
          <p:txBody>
            <a:bodyPr wrap="square" rtlCol="0">
              <a:spAutoFit/>
            </a:bodyPr>
            <a:lstStyle/>
            <a:p>
              <a:r>
                <a:rPr lang="en-US" sz="1600" dirty="0" smtClean="0"/>
                <a:t>H</a:t>
              </a:r>
              <a:endParaRPr lang="en-US" sz="1600" dirty="0"/>
            </a:p>
          </p:txBody>
        </p:sp>
        <p:sp>
          <p:nvSpPr>
            <p:cNvPr id="11" name="TextBox 10"/>
            <p:cNvSpPr txBox="1"/>
            <p:nvPr/>
          </p:nvSpPr>
          <p:spPr>
            <a:xfrm>
              <a:off x="3513663" y="4275662"/>
              <a:ext cx="313267" cy="338554"/>
            </a:xfrm>
            <a:prstGeom prst="rect">
              <a:avLst/>
            </a:prstGeom>
            <a:noFill/>
          </p:spPr>
          <p:txBody>
            <a:bodyPr wrap="square" rtlCol="0">
              <a:spAutoFit/>
            </a:bodyPr>
            <a:lstStyle/>
            <a:p>
              <a:r>
                <a:rPr lang="en-US" sz="1600" dirty="0" smtClean="0"/>
                <a:t>C</a:t>
              </a:r>
              <a:endParaRPr lang="en-US" sz="1600" dirty="0"/>
            </a:p>
          </p:txBody>
        </p:sp>
        <p:sp>
          <p:nvSpPr>
            <p:cNvPr id="12" name="TextBox 11"/>
            <p:cNvSpPr txBox="1"/>
            <p:nvPr/>
          </p:nvSpPr>
          <p:spPr>
            <a:xfrm>
              <a:off x="3716859" y="4072517"/>
              <a:ext cx="372534" cy="338554"/>
            </a:xfrm>
            <a:prstGeom prst="rect">
              <a:avLst/>
            </a:prstGeom>
            <a:noFill/>
          </p:spPr>
          <p:txBody>
            <a:bodyPr wrap="square" rtlCol="0">
              <a:spAutoFit/>
            </a:bodyPr>
            <a:lstStyle/>
            <a:p>
              <a:r>
                <a:rPr lang="en-US" sz="1600" dirty="0" smtClean="0"/>
                <a:t>O</a:t>
              </a:r>
              <a:endParaRPr lang="en-US" sz="1600" dirty="0"/>
            </a:p>
          </p:txBody>
        </p:sp>
        <p:sp>
          <p:nvSpPr>
            <p:cNvPr id="13" name="TextBox 12"/>
            <p:cNvSpPr txBox="1"/>
            <p:nvPr/>
          </p:nvSpPr>
          <p:spPr>
            <a:xfrm>
              <a:off x="4148662" y="4064113"/>
              <a:ext cx="499534" cy="338554"/>
            </a:xfrm>
            <a:prstGeom prst="rect">
              <a:avLst/>
            </a:prstGeom>
            <a:noFill/>
          </p:spPr>
          <p:txBody>
            <a:bodyPr wrap="square" rtlCol="0">
              <a:spAutoFit/>
            </a:bodyPr>
            <a:lstStyle/>
            <a:p>
              <a:r>
                <a:rPr lang="en-US" sz="1600" dirty="0" smtClean="0"/>
                <a:t>Ne</a:t>
              </a:r>
              <a:endParaRPr lang="en-US" sz="1600" dirty="0"/>
            </a:p>
          </p:txBody>
        </p:sp>
        <p:sp>
          <p:nvSpPr>
            <p:cNvPr id="14" name="TextBox 13"/>
            <p:cNvSpPr txBox="1"/>
            <p:nvPr/>
          </p:nvSpPr>
          <p:spPr>
            <a:xfrm>
              <a:off x="4381492" y="3769419"/>
              <a:ext cx="330200" cy="338554"/>
            </a:xfrm>
            <a:prstGeom prst="rect">
              <a:avLst/>
            </a:prstGeom>
            <a:noFill/>
          </p:spPr>
          <p:txBody>
            <a:bodyPr wrap="square" rtlCol="0">
              <a:spAutoFit/>
            </a:bodyPr>
            <a:lstStyle/>
            <a:p>
              <a:r>
                <a:rPr lang="en-US" sz="1600" dirty="0" smtClean="0"/>
                <a:t>Si</a:t>
              </a:r>
              <a:endParaRPr lang="en-US" sz="1600" dirty="0"/>
            </a:p>
          </p:txBody>
        </p:sp>
        <p:sp>
          <p:nvSpPr>
            <p:cNvPr id="15" name="TextBox 14"/>
            <p:cNvSpPr txBox="1"/>
            <p:nvPr/>
          </p:nvSpPr>
          <p:spPr>
            <a:xfrm>
              <a:off x="4347624" y="3412066"/>
              <a:ext cx="465667" cy="338554"/>
            </a:xfrm>
            <a:prstGeom prst="rect">
              <a:avLst/>
            </a:prstGeom>
            <a:noFill/>
          </p:spPr>
          <p:txBody>
            <a:bodyPr wrap="square" rtlCol="0">
              <a:spAutoFit/>
            </a:bodyPr>
            <a:lstStyle/>
            <a:p>
              <a:r>
                <a:rPr lang="en-US" sz="1600" dirty="0" smtClean="0"/>
                <a:t>Fe</a:t>
              </a:r>
              <a:endParaRPr lang="en-US" sz="1600" dirty="0"/>
            </a:p>
          </p:txBody>
        </p:sp>
        <p:cxnSp>
          <p:nvCxnSpPr>
            <p:cNvPr id="16" name="Straight Connector 15"/>
            <p:cNvCxnSpPr/>
            <p:nvPr/>
          </p:nvCxnSpPr>
          <p:spPr>
            <a:xfrm rot="16200000" flipH="1">
              <a:off x="4059761" y="4076754"/>
              <a:ext cx="110071" cy="2032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57129" y="3954042"/>
              <a:ext cx="25823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10727" y="2006600"/>
              <a:ext cx="3204633" cy="1077218"/>
            </a:xfrm>
            <a:prstGeom prst="rect">
              <a:avLst/>
            </a:prstGeom>
            <a:noFill/>
          </p:spPr>
          <p:txBody>
            <a:bodyPr wrap="square" rtlCol="0">
              <a:spAutoFit/>
            </a:bodyPr>
            <a:lstStyle/>
            <a:p>
              <a:r>
                <a:rPr lang="en-US" sz="1600" u="sng" dirty="0" smtClean="0">
                  <a:latin typeface="Arial" pitchFamily="34" charset="0"/>
                  <a:cs typeface="Arial" pitchFamily="34" charset="0"/>
                </a:rPr>
                <a:t>Example:</a:t>
              </a:r>
            </a:p>
            <a:p>
              <a:r>
                <a:rPr lang="en-US" sz="1600" dirty="0" smtClean="0">
                  <a:latin typeface="Arial" pitchFamily="34" charset="0"/>
                  <a:cs typeface="Arial" pitchFamily="34" charset="0"/>
                </a:rPr>
                <a:t>ΔE measured in L1A (25 μm)</a:t>
              </a:r>
            </a:p>
            <a:p>
              <a:r>
                <a:rPr lang="en-US" sz="1600" dirty="0" smtClean="0">
                  <a:latin typeface="Arial" pitchFamily="34" charset="0"/>
                  <a:cs typeface="Arial" pitchFamily="34" charset="0"/>
                </a:rPr>
                <a:t>E’ measured in L2A (500 μm)</a:t>
              </a:r>
            </a:p>
            <a:p>
              <a:r>
                <a:rPr lang="en-US" sz="1600" dirty="0" smtClean="0">
                  <a:latin typeface="Arial" pitchFamily="34" charset="0"/>
                  <a:cs typeface="Arial" pitchFamily="34" charset="0"/>
                </a:rPr>
                <a:t>all incidence directions included</a:t>
              </a:r>
              <a:endParaRPr lang="en-US" sz="1600" dirty="0">
                <a:latin typeface="Arial" pitchFamily="34" charset="0"/>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991" y="5129939"/>
            <a:ext cx="9051010" cy="1418095"/>
          </a:xfrm>
        </p:spPr>
        <p:txBody>
          <a:bodyPr>
            <a:noAutofit/>
          </a:bodyPr>
          <a:lstStyle/>
          <a:p>
            <a:pPr>
              <a:lnSpc>
                <a:spcPct val="120000"/>
              </a:lnSpc>
            </a:pPr>
            <a:r>
              <a:rPr lang="en-US" sz="1600" dirty="0" smtClean="0"/>
              <a:t>Monte Carlo simulation of He isotope resolution: example based on L1A vs. L2A</a:t>
            </a:r>
          </a:p>
          <a:p>
            <a:pPr>
              <a:lnSpc>
                <a:spcPct val="120000"/>
              </a:lnSpc>
            </a:pPr>
            <a:r>
              <a:rPr lang="en-US" sz="1600" dirty="0" smtClean="0"/>
              <a:t>Resolution dominated by effect of incidence angle uncertainty on ΔE thickness penetrated</a:t>
            </a:r>
          </a:p>
          <a:p>
            <a:pPr>
              <a:lnSpc>
                <a:spcPct val="120000"/>
              </a:lnSpc>
            </a:pPr>
            <a:r>
              <a:rPr lang="en-US" sz="1600" dirty="0" smtClean="0"/>
              <a:t>Restricting analysis to narrow-angle sectors gives higher resolution dataset</a:t>
            </a:r>
          </a:p>
          <a:p>
            <a:pPr>
              <a:lnSpc>
                <a:spcPct val="120000"/>
              </a:lnSpc>
            </a:pPr>
            <a:r>
              <a:rPr lang="en-US" sz="1600" spc="-30" dirty="0" smtClean="0"/>
              <a:t>Other effects (e.g., channeling) limit measurable </a:t>
            </a:r>
            <a:r>
              <a:rPr lang="en-US" sz="1600" spc="-30" baseline="30000" dirty="0" smtClean="0"/>
              <a:t>3</a:t>
            </a:r>
            <a:r>
              <a:rPr lang="en-US" sz="1600" spc="-30" dirty="0" smtClean="0"/>
              <a:t>He/</a:t>
            </a:r>
            <a:r>
              <a:rPr lang="en-US" sz="1600" spc="-30" baseline="30000" dirty="0" smtClean="0"/>
              <a:t>4</a:t>
            </a:r>
            <a:r>
              <a:rPr lang="en-US" sz="1600" spc="-30" dirty="0" smtClean="0"/>
              <a:t>He ratio at energies of a few MeV/nuc to &gt;~5%</a:t>
            </a:r>
            <a:endParaRPr lang="en-US" sz="1600" spc="-30" dirty="0"/>
          </a:p>
        </p:txBody>
      </p:sp>
      <p:sp>
        <p:nvSpPr>
          <p:cNvPr id="3" name="Title 2"/>
          <p:cNvSpPr>
            <a:spLocks noGrp="1"/>
          </p:cNvSpPr>
          <p:nvPr>
            <p:ph type="title"/>
          </p:nvPr>
        </p:nvSpPr>
        <p:spPr/>
        <p:txBody>
          <a:bodyPr/>
          <a:lstStyle/>
          <a:p>
            <a:r>
              <a:rPr lang="en-US" dirty="0" smtClean="0"/>
              <a:t>Helium Isotope Identification</a:t>
            </a:r>
            <a:endParaRPr lang="en-US" dirty="0"/>
          </a:p>
        </p:txBody>
      </p:sp>
      <p:grpSp>
        <p:nvGrpSpPr>
          <p:cNvPr id="6" name="Group 5"/>
          <p:cNvGrpSpPr/>
          <p:nvPr/>
        </p:nvGrpSpPr>
        <p:grpSpPr>
          <a:xfrm>
            <a:off x="779540" y="940440"/>
            <a:ext cx="7645886" cy="4009308"/>
            <a:chOff x="849281" y="1235796"/>
            <a:chExt cx="7645886" cy="4009308"/>
          </a:xfrm>
        </p:grpSpPr>
        <p:sp>
          <p:nvSpPr>
            <p:cNvPr id="7" name="TextBox 6"/>
            <p:cNvSpPr txBox="1"/>
            <p:nvPr/>
          </p:nvSpPr>
          <p:spPr>
            <a:xfrm>
              <a:off x="5777877" y="1235796"/>
              <a:ext cx="2375525" cy="784830"/>
            </a:xfrm>
            <a:prstGeom prst="rect">
              <a:avLst/>
            </a:prstGeom>
            <a:noFill/>
          </p:spPr>
          <p:txBody>
            <a:bodyPr wrap="square" rtlCol="0">
              <a:spAutoFit/>
            </a:bodyPr>
            <a:lstStyle/>
            <a:p>
              <a:r>
                <a:rPr lang="en-US" sz="1500" dirty="0" smtClean="0">
                  <a:latin typeface="Arial" pitchFamily="34" charset="0"/>
                  <a:cs typeface="Arial" pitchFamily="34" charset="0"/>
                </a:rPr>
                <a:t>Geometry Defined by L0</a:t>
              </a:r>
              <a:r>
                <a:rPr lang="en-US" sz="1500" dirty="0" smtClean="0">
                  <a:latin typeface="Arial"/>
                  <a:ea typeface="Wingdings"/>
                  <a:cs typeface="Arial"/>
                </a:rPr>
                <a:t>•</a:t>
              </a:r>
              <a:r>
                <a:rPr lang="en-US" sz="1500" dirty="0" smtClean="0">
                  <a:latin typeface="Arial" pitchFamily="34" charset="0"/>
                  <a:cs typeface="Arial" pitchFamily="34" charset="0"/>
                </a:rPr>
                <a:t>L1</a:t>
              </a:r>
              <a:r>
                <a:rPr lang="en-US" sz="1500" dirty="0" smtClean="0">
                  <a:latin typeface="Arial"/>
                  <a:ea typeface="Wingdings"/>
                  <a:cs typeface="Arial"/>
                </a:rPr>
                <a:t>•</a:t>
              </a:r>
              <a:r>
                <a:rPr lang="en-US" sz="1500" dirty="0" smtClean="0">
                  <a:latin typeface="Arial" pitchFamily="34" charset="0"/>
                  <a:cs typeface="Arial" pitchFamily="34" charset="0"/>
                </a:rPr>
                <a:t>L2 Coincidence (~1/4 of L1</a:t>
              </a:r>
              <a:r>
                <a:rPr lang="en-US" sz="1500" dirty="0" smtClean="0">
                  <a:latin typeface="Arial"/>
                  <a:ea typeface="Wingdings"/>
                  <a:cs typeface="Arial"/>
                </a:rPr>
                <a:t>•</a:t>
              </a:r>
              <a:r>
                <a:rPr lang="en-US" sz="1500" dirty="0" smtClean="0">
                  <a:latin typeface="Arial" pitchFamily="34" charset="0"/>
                  <a:cs typeface="Arial" pitchFamily="34" charset="0"/>
                </a:rPr>
                <a:t>L2 geometry)</a:t>
              </a:r>
              <a:endParaRPr lang="en-US" sz="1500" dirty="0">
                <a:latin typeface="Arial" pitchFamily="34" charset="0"/>
                <a:cs typeface="Arial" pitchFamily="34" charset="0"/>
              </a:endParaRPr>
            </a:p>
          </p:txBody>
        </p:sp>
        <p:pic>
          <p:nvPicPr>
            <p:cNvPr id="8" name="Picture 7" descr="sim001_let035hist.gif"/>
            <p:cNvPicPr>
              <a:picLocks noChangeAspect="1"/>
            </p:cNvPicPr>
            <p:nvPr/>
          </p:nvPicPr>
          <p:blipFill>
            <a:blip r:embed="rId2" cstate="print"/>
            <a:stretch>
              <a:fillRect/>
            </a:stretch>
          </p:blipFill>
          <p:spPr>
            <a:xfrm>
              <a:off x="849281" y="2057404"/>
              <a:ext cx="3460750" cy="3187700"/>
            </a:xfrm>
            <a:prstGeom prst="rect">
              <a:avLst/>
            </a:prstGeom>
          </p:spPr>
        </p:pic>
        <p:pic>
          <p:nvPicPr>
            <p:cNvPr id="9" name="Picture 8" descr="sim001_let034hist.gif"/>
            <p:cNvPicPr>
              <a:picLocks noChangeAspect="1"/>
            </p:cNvPicPr>
            <p:nvPr/>
          </p:nvPicPr>
          <p:blipFill>
            <a:blip r:embed="rId3" cstate="print"/>
            <a:stretch>
              <a:fillRect/>
            </a:stretch>
          </p:blipFill>
          <p:spPr>
            <a:xfrm>
              <a:off x="5101092" y="2044704"/>
              <a:ext cx="3394075" cy="3200400"/>
            </a:xfrm>
            <a:prstGeom prst="rect">
              <a:avLst/>
            </a:prstGeom>
          </p:spPr>
        </p:pic>
        <p:sp>
          <p:nvSpPr>
            <p:cNvPr id="10" name="TextBox 9"/>
            <p:cNvSpPr txBox="1"/>
            <p:nvPr/>
          </p:nvSpPr>
          <p:spPr>
            <a:xfrm>
              <a:off x="1611780" y="1459928"/>
              <a:ext cx="2536888" cy="553998"/>
            </a:xfrm>
            <a:prstGeom prst="rect">
              <a:avLst/>
            </a:prstGeom>
            <a:noFill/>
          </p:spPr>
          <p:txBody>
            <a:bodyPr wrap="square" rtlCol="0">
              <a:spAutoFit/>
            </a:bodyPr>
            <a:lstStyle/>
            <a:p>
              <a:pPr algn="ctr"/>
              <a:r>
                <a:rPr lang="en-US" sz="1500" dirty="0" smtClean="0">
                  <a:latin typeface="Arial" pitchFamily="34" charset="0"/>
                  <a:cs typeface="Arial" pitchFamily="34" charset="0"/>
                </a:rPr>
                <a:t>Full Geometry Defined by L1</a:t>
              </a:r>
              <a:r>
                <a:rPr lang="en-US" sz="1500" dirty="0" smtClean="0">
                  <a:latin typeface="Arial"/>
                  <a:ea typeface="Wingdings"/>
                  <a:cs typeface="Arial"/>
                </a:rPr>
                <a:t>•</a:t>
              </a:r>
              <a:r>
                <a:rPr lang="en-US" sz="1500" dirty="0" smtClean="0">
                  <a:latin typeface="Arial" pitchFamily="34" charset="0"/>
                  <a:cs typeface="Arial" pitchFamily="34" charset="0"/>
                </a:rPr>
                <a:t>L2 Coincidence</a:t>
              </a:r>
              <a:endParaRPr lang="en-US" sz="1500" dirty="0">
                <a:latin typeface="Arial" pitchFamily="34" charset="0"/>
                <a:cs typeface="Arial" pitchFamily="34" charset="0"/>
              </a:endParaRPr>
            </a:p>
          </p:txBody>
        </p:sp>
        <p:sp>
          <p:nvSpPr>
            <p:cNvPr id="11" name="TextBox 10"/>
            <p:cNvSpPr txBox="1"/>
            <p:nvPr/>
          </p:nvSpPr>
          <p:spPr>
            <a:xfrm>
              <a:off x="6933873" y="2209799"/>
              <a:ext cx="1473957" cy="784830"/>
            </a:xfrm>
            <a:prstGeom prst="rect">
              <a:avLst/>
            </a:prstGeom>
            <a:noFill/>
          </p:spPr>
          <p:txBody>
            <a:bodyPr wrap="square" rtlCol="0">
              <a:spAutoFit/>
            </a:bodyPr>
            <a:lstStyle/>
            <a:p>
              <a:r>
                <a:rPr lang="en-US" sz="1500" dirty="0" smtClean="0">
                  <a:latin typeface="Arial" pitchFamily="34" charset="0"/>
                  <a:cs typeface="Arial" pitchFamily="34" charset="0"/>
                </a:rPr>
                <a:t>FWHM:</a:t>
              </a:r>
            </a:p>
            <a:p>
              <a:r>
                <a:rPr lang="en-US" sz="1500" baseline="30000" dirty="0" smtClean="0">
                  <a:latin typeface="Arial" pitchFamily="34" charset="0"/>
                  <a:cs typeface="Arial" pitchFamily="34" charset="0"/>
                </a:rPr>
                <a:t>3</a:t>
              </a:r>
              <a:r>
                <a:rPr lang="en-US" sz="1500" dirty="0" smtClean="0">
                  <a:latin typeface="Arial" pitchFamily="34" charset="0"/>
                  <a:cs typeface="Arial" pitchFamily="34" charset="0"/>
                </a:rPr>
                <a:t>He  0.30 amu</a:t>
              </a:r>
            </a:p>
            <a:p>
              <a:r>
                <a:rPr lang="en-US" sz="1500" baseline="30000" dirty="0" smtClean="0">
                  <a:latin typeface="Arial" pitchFamily="34" charset="0"/>
                  <a:cs typeface="Arial" pitchFamily="34" charset="0"/>
                </a:rPr>
                <a:t>4</a:t>
              </a:r>
              <a:r>
                <a:rPr lang="en-US" sz="1500" dirty="0" smtClean="0">
                  <a:latin typeface="Arial" pitchFamily="34" charset="0"/>
                  <a:cs typeface="Arial" pitchFamily="34" charset="0"/>
                </a:rPr>
                <a:t>He  0.35 amu</a:t>
              </a:r>
              <a:endParaRPr lang="en-US" sz="1500" dirty="0">
                <a:latin typeface="Arial" pitchFamily="34" charset="0"/>
                <a:cs typeface="Arial" pitchFamily="34" charset="0"/>
              </a:endParaRPr>
            </a:p>
          </p:txBody>
        </p:sp>
        <p:sp>
          <p:nvSpPr>
            <p:cNvPr id="12" name="TextBox 11"/>
            <p:cNvSpPr txBox="1"/>
            <p:nvPr/>
          </p:nvSpPr>
          <p:spPr>
            <a:xfrm>
              <a:off x="2822517" y="2209799"/>
              <a:ext cx="1439516" cy="784830"/>
            </a:xfrm>
            <a:prstGeom prst="rect">
              <a:avLst/>
            </a:prstGeom>
            <a:noFill/>
          </p:spPr>
          <p:txBody>
            <a:bodyPr wrap="square" rtlCol="0">
              <a:spAutoFit/>
            </a:bodyPr>
            <a:lstStyle/>
            <a:p>
              <a:r>
                <a:rPr lang="en-US" sz="1500" dirty="0" smtClean="0">
                  <a:latin typeface="Arial" pitchFamily="34" charset="0"/>
                  <a:cs typeface="Arial" pitchFamily="34" charset="0"/>
                </a:rPr>
                <a:t>FWHM:</a:t>
              </a:r>
            </a:p>
            <a:p>
              <a:r>
                <a:rPr lang="en-US" sz="1500" baseline="30000" dirty="0" smtClean="0">
                  <a:latin typeface="Arial" pitchFamily="34" charset="0"/>
                  <a:cs typeface="Arial" pitchFamily="34" charset="0"/>
                </a:rPr>
                <a:t>3</a:t>
              </a:r>
              <a:r>
                <a:rPr lang="en-US" sz="1500" dirty="0" smtClean="0">
                  <a:latin typeface="Arial" pitchFamily="34" charset="0"/>
                  <a:cs typeface="Arial" pitchFamily="34" charset="0"/>
                </a:rPr>
                <a:t>He  0.47 amu</a:t>
              </a:r>
            </a:p>
            <a:p>
              <a:r>
                <a:rPr lang="en-US" sz="1500" baseline="30000" dirty="0" smtClean="0">
                  <a:latin typeface="Arial" pitchFamily="34" charset="0"/>
                  <a:cs typeface="Arial" pitchFamily="34" charset="0"/>
                </a:rPr>
                <a:t>4</a:t>
              </a:r>
              <a:r>
                <a:rPr lang="en-US" sz="1500" dirty="0" smtClean="0">
                  <a:latin typeface="Arial" pitchFamily="34" charset="0"/>
                  <a:cs typeface="Arial" pitchFamily="34" charset="0"/>
                </a:rPr>
                <a:t>He  0.64 amu</a:t>
              </a:r>
              <a:endParaRPr lang="en-US" sz="1500" dirty="0">
                <a:latin typeface="Arial" pitchFamily="34" charset="0"/>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Electron Identification</a:t>
            </a:r>
            <a:endParaRPr lang="en-US" dirty="0"/>
          </a:p>
        </p:txBody>
      </p:sp>
      <p:pic>
        <p:nvPicPr>
          <p:cNvPr id="7" name="Picture 6" descr="stereo_het_de_ep.gif"/>
          <p:cNvPicPr>
            <a:picLocks noChangeAspect="1"/>
          </p:cNvPicPr>
          <p:nvPr/>
        </p:nvPicPr>
        <p:blipFill>
          <a:blip r:embed="rId2" cstate="print">
            <a:clrChange>
              <a:clrFrom>
                <a:srgbClr val="FFFFFF"/>
              </a:clrFrom>
              <a:clrTo>
                <a:srgbClr val="FFFFFF">
                  <a:alpha val="0"/>
                </a:srgbClr>
              </a:clrTo>
            </a:clrChange>
          </a:blip>
          <a:stretch>
            <a:fillRect/>
          </a:stretch>
        </p:blipFill>
        <p:spPr>
          <a:xfrm>
            <a:off x="80430" y="1699167"/>
            <a:ext cx="4765040" cy="3566160"/>
          </a:xfrm>
          <a:prstGeom prst="rect">
            <a:avLst/>
          </a:prstGeom>
        </p:spPr>
      </p:pic>
      <p:sp>
        <p:nvSpPr>
          <p:cNvPr id="8" name="Oval 7"/>
          <p:cNvSpPr/>
          <p:nvPr/>
        </p:nvSpPr>
        <p:spPr>
          <a:xfrm>
            <a:off x="550325" y="4207398"/>
            <a:ext cx="1185333" cy="702733"/>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cxnSp>
        <p:nvCxnSpPr>
          <p:cNvPr id="9" name="Straight Arrow Connector 8"/>
          <p:cNvCxnSpPr>
            <a:stCxn id="10" idx="1"/>
          </p:cNvCxnSpPr>
          <p:nvPr/>
        </p:nvCxnSpPr>
        <p:spPr>
          <a:xfrm flipH="1" flipV="1">
            <a:off x="1219192" y="4910131"/>
            <a:ext cx="719670" cy="53986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938862" y="5265327"/>
            <a:ext cx="1185338" cy="369332"/>
          </a:xfrm>
          <a:prstGeom prst="rect">
            <a:avLst/>
          </a:prstGeom>
          <a:noFill/>
        </p:spPr>
        <p:txBody>
          <a:bodyPr wrap="square" rtlCol="0">
            <a:spAutoFit/>
          </a:bodyPr>
          <a:lstStyle/>
          <a:p>
            <a:r>
              <a:rPr lang="en-US" dirty="0" smtClean="0">
                <a:solidFill>
                  <a:srgbClr val="0000FF"/>
                </a:solidFill>
                <a:latin typeface="Arial" pitchFamily="34" charset="0"/>
                <a:cs typeface="Arial" pitchFamily="34" charset="0"/>
              </a:rPr>
              <a:t>electrons</a:t>
            </a:r>
            <a:endParaRPr lang="en-US" dirty="0">
              <a:solidFill>
                <a:srgbClr val="0000FF"/>
              </a:solidFill>
              <a:latin typeface="Arial" pitchFamily="34" charset="0"/>
              <a:cs typeface="Arial" pitchFamily="34" charset="0"/>
            </a:endParaRPr>
          </a:p>
        </p:txBody>
      </p:sp>
      <p:sp>
        <p:nvSpPr>
          <p:cNvPr id="11" name="TextBox 10"/>
          <p:cNvSpPr txBox="1"/>
          <p:nvPr/>
        </p:nvSpPr>
        <p:spPr>
          <a:xfrm>
            <a:off x="2735036" y="3212702"/>
            <a:ext cx="1396699" cy="769441"/>
          </a:xfrm>
          <a:prstGeom prst="rect">
            <a:avLst/>
          </a:prstGeom>
          <a:noFill/>
        </p:spPr>
        <p:txBody>
          <a:bodyPr wrap="square" rtlCol="0">
            <a:spAutoFit/>
          </a:bodyPr>
          <a:lstStyle/>
          <a:p>
            <a:pPr algn="ctr"/>
            <a:r>
              <a:rPr lang="en-US" sz="1100" dirty="0" smtClean="0">
                <a:latin typeface="Arial" pitchFamily="34" charset="0"/>
                <a:cs typeface="Arial" pitchFamily="34" charset="0"/>
              </a:rPr>
              <a:t>von Rosenvinge et al., Space Sci. Rev., 136, 391, 2008</a:t>
            </a:r>
            <a:endParaRPr lang="en-US" sz="1100" dirty="0">
              <a:latin typeface="Arial" pitchFamily="34" charset="0"/>
              <a:cs typeface="Arial" pitchFamily="34" charset="0"/>
            </a:endParaRPr>
          </a:p>
        </p:txBody>
      </p:sp>
      <p:sp>
        <p:nvSpPr>
          <p:cNvPr id="12" name="TextBox 11"/>
          <p:cNvSpPr txBox="1"/>
          <p:nvPr/>
        </p:nvSpPr>
        <p:spPr>
          <a:xfrm>
            <a:off x="80430" y="1176528"/>
            <a:ext cx="4765040" cy="861774"/>
          </a:xfrm>
          <a:prstGeom prst="rect">
            <a:avLst/>
          </a:prstGeom>
          <a:noFill/>
        </p:spPr>
        <p:txBody>
          <a:bodyPr wrap="square" rtlCol="0">
            <a:spAutoFit/>
          </a:bodyPr>
          <a:lstStyle/>
          <a:p>
            <a:pPr algn="ctr"/>
            <a:r>
              <a:rPr lang="en-US" sz="1600" dirty="0" smtClean="0">
                <a:latin typeface="Arial" pitchFamily="34" charset="0"/>
                <a:cs typeface="Arial" pitchFamily="34" charset="0"/>
              </a:rPr>
              <a:t>Example: measurements from the STEREO/HET telescope in the 13 Dec 2013 SEP event</a:t>
            </a:r>
          </a:p>
          <a:p>
            <a:endParaRPr lang="en-US" dirty="0">
              <a:latin typeface="Arial" pitchFamily="34" charset="0"/>
              <a:cs typeface="Arial" pitchFamily="34" charset="0"/>
            </a:endParaRPr>
          </a:p>
        </p:txBody>
      </p:sp>
      <p:grpSp>
        <p:nvGrpSpPr>
          <p:cNvPr id="13" name="Group 12"/>
          <p:cNvGrpSpPr/>
          <p:nvPr/>
        </p:nvGrpSpPr>
        <p:grpSpPr>
          <a:xfrm>
            <a:off x="5763510" y="1030572"/>
            <a:ext cx="2912053" cy="3261100"/>
            <a:chOff x="5779008" y="782599"/>
            <a:chExt cx="2912053" cy="3261100"/>
          </a:xfrm>
        </p:grpSpPr>
        <p:sp>
          <p:nvSpPr>
            <p:cNvPr id="14" name="TextBox 13"/>
            <p:cNvSpPr txBox="1"/>
            <p:nvPr/>
          </p:nvSpPr>
          <p:spPr>
            <a:xfrm>
              <a:off x="6324588" y="782599"/>
              <a:ext cx="2247886" cy="646331"/>
            </a:xfrm>
            <a:prstGeom prst="rect">
              <a:avLst/>
            </a:prstGeom>
            <a:noFill/>
          </p:spPr>
          <p:txBody>
            <a:bodyPr wrap="square" rtlCol="0">
              <a:spAutoFit/>
            </a:bodyPr>
            <a:lstStyle/>
            <a:p>
              <a:pPr algn="ctr"/>
              <a:r>
                <a:rPr lang="en-US" sz="1200" dirty="0" smtClean="0">
                  <a:latin typeface="Arial" pitchFamily="34" charset="0"/>
                  <a:cs typeface="Arial" pitchFamily="34" charset="0"/>
                </a:rPr>
                <a:t>STEREO/HET Electron Threshold: GEANT4 simulation</a:t>
              </a:r>
              <a:endParaRPr lang="en-US" sz="1200" dirty="0">
                <a:latin typeface="Arial" pitchFamily="34" charset="0"/>
                <a:cs typeface="Arial" pitchFamily="34" charset="0"/>
              </a:endParaRPr>
            </a:p>
          </p:txBody>
        </p:sp>
        <p:pic>
          <p:nvPicPr>
            <p:cNvPr id="15" name="Picture 14" descr="TA008483.jpg"/>
            <p:cNvPicPr>
              <a:picLocks noChangeAspect="1"/>
            </p:cNvPicPr>
            <p:nvPr/>
          </p:nvPicPr>
          <p:blipFill>
            <a:blip r:embed="rId3" cstate="print"/>
            <a:stretch>
              <a:fillRect/>
            </a:stretch>
          </p:blipFill>
          <p:spPr>
            <a:xfrm>
              <a:off x="5779008" y="1163339"/>
              <a:ext cx="2907792" cy="2880360"/>
            </a:xfrm>
            <a:prstGeom prst="rect">
              <a:avLst/>
            </a:prstGeom>
          </p:spPr>
        </p:pic>
        <p:sp>
          <p:nvSpPr>
            <p:cNvPr id="16" name="TextBox 15"/>
            <p:cNvSpPr txBox="1"/>
            <p:nvPr/>
          </p:nvSpPr>
          <p:spPr>
            <a:xfrm>
              <a:off x="7848608" y="1309582"/>
              <a:ext cx="795867" cy="461665"/>
            </a:xfrm>
            <a:prstGeom prst="rect">
              <a:avLst/>
            </a:prstGeom>
            <a:noFill/>
          </p:spPr>
          <p:txBody>
            <a:bodyPr wrap="square" rtlCol="0">
              <a:spAutoFit/>
            </a:bodyPr>
            <a:lstStyle/>
            <a:p>
              <a:pPr algn="ctr"/>
              <a:r>
                <a:rPr lang="en-US" sz="1200" dirty="0" smtClean="0">
                  <a:latin typeface="Arial" pitchFamily="34" charset="0"/>
                  <a:cs typeface="Arial" pitchFamily="34" charset="0"/>
                </a:rPr>
                <a:t>2000 μm detector</a:t>
              </a:r>
              <a:endParaRPr lang="en-US" sz="1200" dirty="0">
                <a:latin typeface="Arial" pitchFamily="34" charset="0"/>
                <a:cs typeface="Arial" pitchFamily="34" charset="0"/>
              </a:endParaRPr>
            </a:p>
          </p:txBody>
        </p:sp>
        <p:sp>
          <p:nvSpPr>
            <p:cNvPr id="17" name="TextBox 16"/>
            <p:cNvSpPr txBox="1"/>
            <p:nvPr/>
          </p:nvSpPr>
          <p:spPr>
            <a:xfrm>
              <a:off x="6229954" y="1272398"/>
              <a:ext cx="795867" cy="461665"/>
            </a:xfrm>
            <a:prstGeom prst="rect">
              <a:avLst/>
            </a:prstGeom>
            <a:noFill/>
          </p:spPr>
          <p:txBody>
            <a:bodyPr wrap="square" rtlCol="0">
              <a:spAutoFit/>
            </a:bodyPr>
            <a:lstStyle/>
            <a:p>
              <a:pPr algn="ctr"/>
              <a:r>
                <a:rPr lang="en-US" sz="1200" dirty="0" smtClean="0">
                  <a:latin typeface="Arial" pitchFamily="34" charset="0"/>
                  <a:cs typeface="Arial" pitchFamily="34" charset="0"/>
                </a:rPr>
                <a:t>1000 μm detector</a:t>
              </a:r>
              <a:endParaRPr lang="en-US" sz="1200" dirty="0">
                <a:latin typeface="Arial" pitchFamily="34" charset="0"/>
                <a:cs typeface="Arial" pitchFamily="34" charset="0"/>
              </a:endParaRPr>
            </a:p>
          </p:txBody>
        </p:sp>
        <p:sp>
          <p:nvSpPr>
            <p:cNvPr id="18" name="TextBox 17"/>
            <p:cNvSpPr txBox="1"/>
            <p:nvPr/>
          </p:nvSpPr>
          <p:spPr>
            <a:xfrm>
              <a:off x="7412570" y="3178834"/>
              <a:ext cx="1278491" cy="461665"/>
            </a:xfrm>
            <a:prstGeom prst="rect">
              <a:avLst/>
            </a:prstGeom>
            <a:noFill/>
          </p:spPr>
          <p:txBody>
            <a:bodyPr wrap="square" rtlCol="0">
              <a:spAutoFit/>
            </a:bodyPr>
            <a:lstStyle/>
            <a:p>
              <a:r>
                <a:rPr lang="en-US" sz="1200" dirty="0" smtClean="0">
                  <a:latin typeface="Arial" pitchFamily="34" charset="0"/>
                  <a:cs typeface="Arial" pitchFamily="34" charset="0"/>
                </a:rPr>
                <a:t>von Rosenvinge et al., 2008</a:t>
              </a:r>
              <a:endParaRPr lang="en-US" sz="1200" dirty="0">
                <a:latin typeface="Arial" pitchFamily="34" charset="0"/>
                <a:cs typeface="Arial" pitchFamily="34" charset="0"/>
              </a:endParaRPr>
            </a:p>
          </p:txBody>
        </p:sp>
      </p:grpSp>
      <p:sp>
        <p:nvSpPr>
          <p:cNvPr id="2" name="Content Placeholder 1"/>
          <p:cNvSpPr>
            <a:spLocks noGrp="1"/>
          </p:cNvSpPr>
          <p:nvPr>
            <p:ph idx="1"/>
          </p:nvPr>
        </p:nvSpPr>
        <p:spPr>
          <a:xfrm>
            <a:off x="4959458" y="4424766"/>
            <a:ext cx="3825766" cy="2255004"/>
          </a:xfrm>
        </p:spPr>
        <p:txBody>
          <a:bodyPr>
            <a:normAutofit fontScale="92500" lnSpcReduction="20000"/>
          </a:bodyPr>
          <a:lstStyle/>
          <a:p>
            <a:pPr>
              <a:lnSpc>
                <a:spcPct val="120000"/>
              </a:lnSpc>
            </a:pPr>
            <a:r>
              <a:rPr lang="en-US" sz="1600" dirty="0" smtClean="0"/>
              <a:t>EPI-Hi HET uses a 500 </a:t>
            </a:r>
            <a:r>
              <a:rPr lang="en-US" sz="1600" dirty="0" err="1" smtClean="0"/>
              <a:t>μm</a:t>
            </a:r>
            <a:r>
              <a:rPr lang="en-US" sz="1600" dirty="0" smtClean="0"/>
              <a:t> front detector vs. 1000 μm in STEREO/HET</a:t>
            </a:r>
          </a:p>
          <a:p>
            <a:pPr>
              <a:lnSpc>
                <a:spcPct val="120000"/>
              </a:lnSpc>
            </a:pPr>
            <a:r>
              <a:rPr lang="en-US" sz="1600" dirty="0" smtClean="0"/>
              <a:t>High-energy electrons should deposit ~0.17 MeV in H1 and be detectable using the modeled 0.11 MeV threshold</a:t>
            </a:r>
          </a:p>
          <a:p>
            <a:pPr>
              <a:lnSpc>
                <a:spcPct val="120000"/>
              </a:lnSpc>
            </a:pPr>
            <a:r>
              <a:rPr lang="en-US" sz="1600" dirty="0" smtClean="0"/>
              <a:t>Once electronic noise level has been measured in a realistic setup, we will assess whether a modest increase in the H1 thickness is desirable</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F</a:t>
            </a:r>
            <a:r>
              <a:rPr lang="en-US" dirty="0" smtClean="0"/>
              <a:t>ields of View</a:t>
            </a:r>
            <a:endParaRPr lang="en-US" dirty="0"/>
          </a:p>
        </p:txBody>
      </p:sp>
      <p:sp>
        <p:nvSpPr>
          <p:cNvPr id="6" name="TextBox 5"/>
          <p:cNvSpPr txBox="1"/>
          <p:nvPr/>
        </p:nvSpPr>
        <p:spPr>
          <a:xfrm>
            <a:off x="4124586" y="5184377"/>
            <a:ext cx="1090594" cy="369332"/>
          </a:xfrm>
          <a:prstGeom prst="rect">
            <a:avLst/>
          </a:prstGeom>
          <a:noFill/>
        </p:spPr>
        <p:txBody>
          <a:bodyPr wrap="square" rtlCol="0">
            <a:spAutoFit/>
          </a:bodyPr>
          <a:lstStyle/>
          <a:p>
            <a:pPr algn="ctr"/>
            <a:r>
              <a:rPr lang="en-US" dirty="0" smtClean="0"/>
              <a:t>Azimuth</a:t>
            </a:r>
            <a:endParaRPr lang="en-US" dirty="0"/>
          </a:p>
        </p:txBody>
      </p:sp>
      <p:pic>
        <p:nvPicPr>
          <p:cNvPr id="8" name="Picture 7" descr="TA008480.jpg"/>
          <p:cNvPicPr>
            <a:picLocks noChangeAspect="1"/>
          </p:cNvPicPr>
          <p:nvPr/>
        </p:nvPicPr>
        <p:blipFill>
          <a:blip r:embed="rId2" cstate="print"/>
          <a:srcRect t="6512" b="10033"/>
          <a:stretch>
            <a:fillRect/>
          </a:stretch>
        </p:blipFill>
        <p:spPr>
          <a:xfrm>
            <a:off x="825128" y="1751308"/>
            <a:ext cx="7232787" cy="3394128"/>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777" y="991893"/>
            <a:ext cx="4479010" cy="5455404"/>
          </a:xfrm>
        </p:spPr>
        <p:txBody>
          <a:bodyPr>
            <a:noAutofit/>
          </a:bodyPr>
          <a:lstStyle/>
          <a:p>
            <a:pPr>
              <a:lnSpc>
                <a:spcPct val="90000"/>
              </a:lnSpc>
              <a:spcBef>
                <a:spcPts val="300"/>
              </a:spcBef>
              <a:spcAft>
                <a:spcPts val="0"/>
              </a:spcAft>
              <a:buFont typeface="Arial"/>
              <a:buChar char="•"/>
            </a:pPr>
            <a:r>
              <a:rPr lang="en-US" sz="1600" dirty="0" smtClean="0"/>
              <a:t>Particle directions of incidence are determined based on active elements hit in two position-sensitive Si detectors (L0 and L1, L1 and L2, or H1 and H2)</a:t>
            </a:r>
          </a:p>
          <a:p>
            <a:pPr>
              <a:lnSpc>
                <a:spcPct val="90000"/>
              </a:lnSpc>
              <a:spcBef>
                <a:spcPts val="300"/>
              </a:spcBef>
              <a:spcAft>
                <a:spcPts val="0"/>
              </a:spcAft>
              <a:buFont typeface="Arial"/>
              <a:buChar char="•"/>
            </a:pPr>
            <a:r>
              <a:rPr lang="en-US" sz="1600" dirty="0" smtClean="0"/>
              <a:t>Each of these detectors has central bull’s eye surrounded by 4 quadrants</a:t>
            </a:r>
          </a:p>
          <a:p>
            <a:pPr>
              <a:lnSpc>
                <a:spcPct val="90000"/>
              </a:lnSpc>
              <a:spcBef>
                <a:spcPts val="300"/>
              </a:spcBef>
              <a:spcAft>
                <a:spcPts val="0"/>
              </a:spcAft>
              <a:buFont typeface="Arial"/>
              <a:buChar char="•"/>
            </a:pPr>
            <a:r>
              <a:rPr lang="en-US" sz="1600" dirty="0" smtClean="0"/>
              <a:t>Area of each active element is 0.2 cm</a:t>
            </a:r>
            <a:r>
              <a:rPr lang="en-US" sz="1600" baseline="30000" dirty="0" smtClean="0"/>
              <a:t>2</a:t>
            </a:r>
          </a:p>
          <a:p>
            <a:pPr>
              <a:lnSpc>
                <a:spcPct val="90000"/>
              </a:lnSpc>
              <a:spcBef>
                <a:spcPts val="300"/>
              </a:spcBef>
              <a:spcAft>
                <a:spcPts val="0"/>
              </a:spcAft>
              <a:buFont typeface="Arial"/>
              <a:buChar char="•"/>
            </a:pPr>
            <a:r>
              <a:rPr lang="en-US" sz="1600" dirty="0" smtClean="0"/>
              <a:t>Quadrants in the second detector rotated 45° about the telescope axis relative to those in the first detector</a:t>
            </a:r>
          </a:p>
          <a:p>
            <a:pPr>
              <a:lnSpc>
                <a:spcPct val="90000"/>
              </a:lnSpc>
              <a:spcBef>
                <a:spcPts val="300"/>
              </a:spcBef>
              <a:spcAft>
                <a:spcPts val="0"/>
              </a:spcAft>
              <a:buFont typeface="Arial"/>
              <a:buChar char="•"/>
            </a:pPr>
            <a:r>
              <a:rPr lang="en-US" sz="1600" dirty="0" smtClean="0"/>
              <a:t>25 combinations of hit elements in the two detectors are used to assign event to a viewing sector</a:t>
            </a:r>
          </a:p>
          <a:p>
            <a:pPr>
              <a:lnSpc>
                <a:spcPct val="90000"/>
              </a:lnSpc>
              <a:spcBef>
                <a:spcPts val="300"/>
              </a:spcBef>
              <a:spcAft>
                <a:spcPts val="0"/>
              </a:spcAft>
              <a:buFont typeface="Arial"/>
              <a:buChar char="•"/>
            </a:pPr>
            <a:r>
              <a:rPr lang="en-US" sz="1600" dirty="0" smtClean="0"/>
              <a:t>For an isotropic distribution of particles, ≥80% of the particles detected in a sector have directions of incidence within 15° of the mean viewing direction of the sector</a:t>
            </a:r>
          </a:p>
          <a:p>
            <a:pPr>
              <a:lnSpc>
                <a:spcPct val="90000"/>
              </a:lnSpc>
              <a:spcBef>
                <a:spcPts val="300"/>
              </a:spcBef>
              <a:spcAft>
                <a:spcPts val="0"/>
              </a:spcAft>
              <a:buFont typeface="Arial"/>
              <a:buChar char="•"/>
            </a:pPr>
            <a:r>
              <a:rPr lang="en-US" sz="1600" dirty="0" smtClean="0"/>
              <a:t>Significant overlap among sectors allows measurements of particle distributions with angular resolution smaller than the size of a sector</a:t>
            </a:r>
          </a:p>
          <a:p>
            <a:pPr>
              <a:lnSpc>
                <a:spcPct val="90000"/>
              </a:lnSpc>
              <a:spcBef>
                <a:spcPts val="300"/>
              </a:spcBef>
              <a:spcAft>
                <a:spcPts val="0"/>
              </a:spcAft>
              <a:buFont typeface="Arial"/>
              <a:buChar char="•"/>
            </a:pPr>
            <a:r>
              <a:rPr lang="en-US" sz="1600" dirty="0" smtClean="0"/>
              <a:t>HET provides sectored electron data, LET1 provides only front-back direction information for electrons</a:t>
            </a:r>
            <a:endParaRPr lang="en-US" sz="1600" dirty="0"/>
          </a:p>
        </p:txBody>
      </p:sp>
      <p:sp>
        <p:nvSpPr>
          <p:cNvPr id="2" name="Title 1"/>
          <p:cNvSpPr>
            <a:spLocks noGrp="1"/>
          </p:cNvSpPr>
          <p:nvPr>
            <p:ph type="title"/>
          </p:nvPr>
        </p:nvSpPr>
        <p:spPr/>
        <p:txBody>
          <a:bodyPr/>
          <a:lstStyle/>
          <a:p>
            <a:r>
              <a:rPr lang="en-US" dirty="0" smtClean="0"/>
              <a:t>Angular Sectoring</a:t>
            </a:r>
            <a:endParaRPr lang="en-US" dirty="0"/>
          </a:p>
        </p:txBody>
      </p:sp>
      <p:pic>
        <p:nvPicPr>
          <p:cNvPr id="4" name="Picture 3" descr="angle_sectors006_001.gif"/>
          <p:cNvPicPr>
            <a:picLocks noChangeAspect="1"/>
          </p:cNvPicPr>
          <p:nvPr/>
        </p:nvPicPr>
        <p:blipFill>
          <a:blip r:embed="rId2" cstate="print"/>
          <a:stretch>
            <a:fillRect/>
          </a:stretch>
        </p:blipFill>
        <p:spPr>
          <a:xfrm>
            <a:off x="728415" y="3745785"/>
            <a:ext cx="2832100" cy="2771140"/>
          </a:xfrm>
          <a:prstGeom prst="rect">
            <a:avLst/>
          </a:prstGeom>
        </p:spPr>
      </p:pic>
      <p:grpSp>
        <p:nvGrpSpPr>
          <p:cNvPr id="5" name="Group 4"/>
          <p:cNvGrpSpPr/>
          <p:nvPr/>
        </p:nvGrpSpPr>
        <p:grpSpPr>
          <a:xfrm>
            <a:off x="573294" y="949704"/>
            <a:ext cx="3431721" cy="2672904"/>
            <a:chOff x="234343" y="687525"/>
            <a:chExt cx="3431721" cy="2672904"/>
          </a:xfrm>
        </p:grpSpPr>
        <p:grpSp>
          <p:nvGrpSpPr>
            <p:cNvPr id="6" name="Group 32"/>
            <p:cNvGrpSpPr/>
            <p:nvPr/>
          </p:nvGrpSpPr>
          <p:grpSpPr>
            <a:xfrm>
              <a:off x="795866" y="1143009"/>
              <a:ext cx="2319870" cy="2217420"/>
              <a:chOff x="795866" y="914400"/>
              <a:chExt cx="2319870" cy="2217420"/>
            </a:xfrm>
          </p:grpSpPr>
          <p:pic>
            <p:nvPicPr>
              <p:cNvPr id="8" name="Picture 7" descr="angle_sectors007_001.gif"/>
              <p:cNvPicPr>
                <a:picLocks noChangeAspect="1"/>
              </p:cNvPicPr>
              <p:nvPr/>
            </p:nvPicPr>
            <p:blipFill>
              <a:blip r:embed="rId3" cstate="print"/>
              <a:stretch>
                <a:fillRect/>
              </a:stretch>
            </p:blipFill>
            <p:spPr>
              <a:xfrm>
                <a:off x="795866" y="914400"/>
                <a:ext cx="2217420" cy="2217420"/>
              </a:xfrm>
              <a:prstGeom prst="rect">
                <a:avLst/>
              </a:prstGeom>
            </p:spPr>
          </p:pic>
          <p:sp>
            <p:nvSpPr>
              <p:cNvPr id="9" name="TextBox 8"/>
              <p:cNvSpPr txBox="1"/>
              <p:nvPr/>
            </p:nvSpPr>
            <p:spPr>
              <a:xfrm>
                <a:off x="1824566" y="1775023"/>
                <a:ext cx="465667" cy="307777"/>
              </a:xfrm>
              <a:prstGeom prst="rect">
                <a:avLst/>
              </a:prstGeom>
              <a:noFill/>
            </p:spPr>
            <p:txBody>
              <a:bodyPr wrap="square" rtlCol="0">
                <a:spAutoFit/>
              </a:bodyPr>
              <a:lstStyle/>
              <a:p>
                <a:r>
                  <a:rPr lang="en-US" sz="1400" dirty="0" smtClean="0"/>
                  <a:t>15°</a:t>
                </a:r>
                <a:endParaRPr lang="en-US" sz="1400" dirty="0"/>
              </a:p>
            </p:txBody>
          </p:sp>
          <p:sp>
            <p:nvSpPr>
              <p:cNvPr id="10" name="TextBox 9"/>
              <p:cNvSpPr txBox="1"/>
              <p:nvPr/>
            </p:nvSpPr>
            <p:spPr>
              <a:xfrm>
                <a:off x="2256362" y="1331219"/>
                <a:ext cx="465667" cy="307777"/>
              </a:xfrm>
              <a:prstGeom prst="rect">
                <a:avLst/>
              </a:prstGeom>
              <a:noFill/>
            </p:spPr>
            <p:txBody>
              <a:bodyPr wrap="square" rtlCol="0">
                <a:spAutoFit/>
              </a:bodyPr>
              <a:lstStyle/>
              <a:p>
                <a:r>
                  <a:rPr lang="en-US" sz="1400" dirty="0" smtClean="0"/>
                  <a:t>30°</a:t>
                </a:r>
                <a:endParaRPr lang="en-US" sz="1400" dirty="0"/>
              </a:p>
            </p:txBody>
          </p:sp>
          <p:sp>
            <p:nvSpPr>
              <p:cNvPr id="11" name="TextBox 10"/>
              <p:cNvSpPr txBox="1"/>
              <p:nvPr/>
            </p:nvSpPr>
            <p:spPr>
              <a:xfrm>
                <a:off x="2650069" y="1783490"/>
                <a:ext cx="465667" cy="307777"/>
              </a:xfrm>
              <a:prstGeom prst="rect">
                <a:avLst/>
              </a:prstGeom>
              <a:noFill/>
            </p:spPr>
            <p:txBody>
              <a:bodyPr wrap="square" rtlCol="0">
                <a:spAutoFit/>
              </a:bodyPr>
              <a:lstStyle/>
              <a:p>
                <a:r>
                  <a:rPr lang="en-US" sz="1400" dirty="0" smtClean="0"/>
                  <a:t>45°</a:t>
                </a:r>
                <a:endParaRPr lang="en-US" sz="1400" dirty="0"/>
              </a:p>
            </p:txBody>
          </p:sp>
        </p:grpSp>
        <p:sp>
          <p:nvSpPr>
            <p:cNvPr id="7" name="TextBox 6"/>
            <p:cNvSpPr txBox="1"/>
            <p:nvPr/>
          </p:nvSpPr>
          <p:spPr>
            <a:xfrm>
              <a:off x="234343" y="687525"/>
              <a:ext cx="3431721" cy="523220"/>
            </a:xfrm>
            <a:prstGeom prst="rect">
              <a:avLst/>
            </a:prstGeom>
            <a:noFill/>
          </p:spPr>
          <p:txBody>
            <a:bodyPr wrap="square" rtlCol="0">
              <a:spAutoFit/>
            </a:bodyPr>
            <a:lstStyle/>
            <a:p>
              <a:pPr algn="ctr"/>
              <a:r>
                <a:rPr lang="en-US" sz="1400" dirty="0" smtClean="0">
                  <a:latin typeface="Arial" pitchFamily="34" charset="0"/>
                  <a:cs typeface="Arial" pitchFamily="34" charset="0"/>
                </a:rPr>
                <a:t>Locations of Centers of Angular Sectors, Telescope Axis at Center of Diagram</a:t>
              </a:r>
              <a:endParaRPr lang="en-US" sz="1400" dirty="0">
                <a:latin typeface="Arial" pitchFamily="34" charset="0"/>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775" y="1132114"/>
            <a:ext cx="8426450" cy="5454666"/>
          </a:xfrm>
        </p:spPr>
        <p:txBody>
          <a:bodyPr>
            <a:normAutofit fontScale="92500" lnSpcReduction="10000"/>
          </a:bodyPr>
          <a:lstStyle/>
          <a:p>
            <a:pPr>
              <a:lnSpc>
                <a:spcPct val="100000"/>
              </a:lnSpc>
            </a:pPr>
            <a:r>
              <a:rPr lang="en-US" dirty="0" smtClean="0"/>
              <a:t>Highest cadence: 1 second</a:t>
            </a:r>
          </a:p>
          <a:p>
            <a:pPr lvl="1">
              <a:lnSpc>
                <a:spcPct val="100000"/>
              </a:lnSpc>
            </a:pPr>
            <a:r>
              <a:rPr lang="en-US" dirty="0" smtClean="0"/>
              <a:t>Used for one electron bin below and one above 1 MeV</a:t>
            </a:r>
          </a:p>
          <a:p>
            <a:pPr lvl="1">
              <a:lnSpc>
                <a:spcPct val="100000"/>
              </a:lnSpc>
            </a:pPr>
            <a:r>
              <a:rPr lang="en-US" dirty="0" smtClean="0"/>
              <a:t>Used for 4 proton bins above 1 MeV</a:t>
            </a:r>
          </a:p>
          <a:p>
            <a:pPr>
              <a:lnSpc>
                <a:spcPct val="100000"/>
              </a:lnSpc>
            </a:pPr>
            <a:r>
              <a:rPr lang="en-US" dirty="0" smtClean="0"/>
              <a:t>Intermediate cadence:  10 sec</a:t>
            </a:r>
          </a:p>
          <a:p>
            <a:pPr lvl="1">
              <a:lnSpc>
                <a:spcPct val="100000"/>
              </a:lnSpc>
            </a:pPr>
            <a:r>
              <a:rPr lang="en-US" dirty="0" smtClean="0"/>
              <a:t>Used for narrow energy bins for e, H, He, </a:t>
            </a:r>
            <a:r>
              <a:rPr lang="en-US" baseline="30000" dirty="0" smtClean="0"/>
              <a:t>3</a:t>
            </a:r>
            <a:r>
              <a:rPr lang="en-US" dirty="0" smtClean="0"/>
              <a:t>He</a:t>
            </a:r>
          </a:p>
          <a:p>
            <a:pPr lvl="1">
              <a:lnSpc>
                <a:spcPct val="100000"/>
              </a:lnSpc>
            </a:pPr>
            <a:r>
              <a:rPr lang="en-US" dirty="0" smtClean="0"/>
              <a:t>Used for intermediate-width energy bins for element groups CNO, NeMgSi, Fe</a:t>
            </a:r>
          </a:p>
          <a:p>
            <a:pPr>
              <a:lnSpc>
                <a:spcPct val="100000"/>
              </a:lnSpc>
            </a:pPr>
            <a:r>
              <a:rPr lang="en-US" dirty="0" smtClean="0"/>
              <a:t>Normal cadence: 60 sec</a:t>
            </a:r>
          </a:p>
          <a:p>
            <a:pPr lvl="1">
              <a:lnSpc>
                <a:spcPct val="100000"/>
              </a:lnSpc>
            </a:pPr>
            <a:r>
              <a:rPr lang="en-US" dirty="0" smtClean="0"/>
              <a:t>Used for narrow energy bins for </a:t>
            </a:r>
            <a:r>
              <a:rPr lang="en-US" baseline="30000" dirty="0" smtClean="0"/>
              <a:t>3</a:t>
            </a:r>
            <a:r>
              <a:rPr lang="en-US" dirty="0" smtClean="0"/>
              <a:t>He, and major elements from C through Ni</a:t>
            </a:r>
          </a:p>
          <a:p>
            <a:pPr lvl="1">
              <a:lnSpc>
                <a:spcPct val="100000"/>
              </a:lnSpc>
            </a:pPr>
            <a:r>
              <a:rPr lang="en-US" dirty="0" smtClean="0"/>
              <a:t>Used for wide energy bins for groups of </a:t>
            </a:r>
            <a:r>
              <a:rPr lang="en-US" dirty="0" err="1" smtClean="0"/>
              <a:t>ultraheavy</a:t>
            </a:r>
            <a:r>
              <a:rPr lang="en-US" dirty="0" smtClean="0"/>
              <a:t> elements</a:t>
            </a:r>
          </a:p>
          <a:p>
            <a:pPr>
              <a:lnSpc>
                <a:spcPct val="100000"/>
              </a:lnSpc>
            </a:pPr>
            <a:r>
              <a:rPr lang="en-US" dirty="0" smtClean="0"/>
              <a:t>Low cadence: 300 sec</a:t>
            </a:r>
          </a:p>
          <a:p>
            <a:pPr lvl="1">
              <a:lnSpc>
                <a:spcPct val="100000"/>
              </a:lnSpc>
            </a:pPr>
            <a:r>
              <a:rPr lang="en-US" dirty="0" smtClean="0"/>
              <a:t>Used for angular distribution of e, p, He, </a:t>
            </a:r>
            <a:r>
              <a:rPr lang="en-US" baseline="30000" dirty="0" smtClean="0"/>
              <a:t>3</a:t>
            </a:r>
            <a:r>
              <a:rPr lang="en-US" dirty="0" smtClean="0"/>
              <a:t>He, CNO, NeMgSi, and Fe in intermediate energy bins</a:t>
            </a:r>
          </a:p>
          <a:p>
            <a:pPr>
              <a:lnSpc>
                <a:spcPct val="100000"/>
              </a:lnSpc>
            </a:pPr>
            <a:r>
              <a:rPr lang="en-US" dirty="0" smtClean="0"/>
              <a:t>Very low cadence:  1 hr</a:t>
            </a:r>
          </a:p>
          <a:p>
            <a:pPr lvl="1">
              <a:lnSpc>
                <a:spcPct val="100000"/>
              </a:lnSpc>
            </a:pPr>
            <a:r>
              <a:rPr lang="en-US" dirty="0" smtClean="0"/>
              <a:t>All rates accumulated at cadences of 60 sec and 300 sec are also accumulated over 1 hr</a:t>
            </a:r>
          </a:p>
        </p:txBody>
      </p:sp>
      <p:sp>
        <p:nvSpPr>
          <p:cNvPr id="3" name="Title 2"/>
          <p:cNvSpPr>
            <a:spLocks noGrp="1"/>
          </p:cNvSpPr>
          <p:nvPr>
            <p:ph type="title"/>
          </p:nvPr>
        </p:nvSpPr>
        <p:spPr/>
        <p:txBody>
          <a:bodyPr/>
          <a:lstStyle/>
          <a:p>
            <a:r>
              <a:rPr lang="en-US" dirty="0" smtClean="0"/>
              <a:t>Measurement Cadences</a:t>
            </a: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2292" y="1039126"/>
            <a:ext cx="4592932" cy="5322931"/>
          </a:xfrm>
        </p:spPr>
        <p:txBody>
          <a:bodyPr>
            <a:noAutofit/>
          </a:bodyPr>
          <a:lstStyle/>
          <a:p>
            <a:pPr>
              <a:lnSpc>
                <a:spcPct val="100000"/>
              </a:lnSpc>
              <a:spcBef>
                <a:spcPts val="300"/>
              </a:spcBef>
              <a:buFont typeface="Arial"/>
              <a:buChar char="•"/>
            </a:pPr>
            <a:r>
              <a:rPr lang="en-US" sz="1600" dirty="0" smtClean="0"/>
              <a:t>Protons and He dominate the EPI-Hi count rates and the associated dead-time</a:t>
            </a:r>
          </a:p>
          <a:p>
            <a:pPr>
              <a:lnSpc>
                <a:spcPct val="100000"/>
              </a:lnSpc>
              <a:spcBef>
                <a:spcPts val="300"/>
              </a:spcBef>
              <a:buFont typeface="Arial"/>
              <a:buChar char="•"/>
            </a:pPr>
            <a:r>
              <a:rPr lang="en-US" sz="1600" dirty="0" smtClean="0"/>
              <a:t>A “dynamic threshold” system, successfully used in the LET and HET instruments on STEREO, allows the adjustment of the geometrical factor for protons and He while maintaining the full geometrical factor for Z≥6 elements</a:t>
            </a:r>
          </a:p>
          <a:p>
            <a:pPr>
              <a:lnSpc>
                <a:spcPct val="100000"/>
              </a:lnSpc>
              <a:spcBef>
                <a:spcPts val="300"/>
              </a:spcBef>
              <a:buFont typeface="Arial"/>
              <a:buChar char="•"/>
            </a:pPr>
            <a:r>
              <a:rPr lang="en-US" sz="1600" dirty="0" smtClean="0"/>
              <a:t>In several stages, thresholds are raised on all but one active element in detectors progressively deeper in the stack to suppress protons and He over a portion of the instrument geometrical factor</a:t>
            </a:r>
          </a:p>
          <a:p>
            <a:pPr>
              <a:lnSpc>
                <a:spcPct val="100000"/>
              </a:lnSpc>
              <a:spcBef>
                <a:spcPts val="300"/>
              </a:spcBef>
              <a:buFont typeface="Arial"/>
              <a:buChar char="•"/>
            </a:pPr>
            <a:r>
              <a:rPr lang="en-US" sz="1600" dirty="0" smtClean="0"/>
              <a:t>A detector element that remains sensitive to protons and He is used to monitor the actual rate so that thresholds can be returned to the lower values (with some hysteresis) when particle intensities have decreased</a:t>
            </a:r>
          </a:p>
          <a:p>
            <a:pPr>
              <a:lnSpc>
                <a:spcPct val="100000"/>
              </a:lnSpc>
              <a:spcBef>
                <a:spcPts val="300"/>
              </a:spcBef>
              <a:buFont typeface="Arial"/>
              <a:buChar char="•"/>
            </a:pPr>
            <a:r>
              <a:rPr lang="en-US" sz="1600" dirty="0" smtClean="0"/>
              <a:t>Count rates at which thresholds are dynamically raised and lowered are controlled by entries in the command table</a:t>
            </a:r>
            <a:endParaRPr lang="en-US" sz="1600" dirty="0"/>
          </a:p>
        </p:txBody>
      </p:sp>
      <p:sp>
        <p:nvSpPr>
          <p:cNvPr id="3" name="Title 2"/>
          <p:cNvSpPr>
            <a:spLocks noGrp="1"/>
          </p:cNvSpPr>
          <p:nvPr>
            <p:ph type="title"/>
          </p:nvPr>
        </p:nvSpPr>
        <p:spPr>
          <a:xfrm>
            <a:off x="683879" y="185100"/>
            <a:ext cx="8460121" cy="675511"/>
          </a:xfrm>
        </p:spPr>
        <p:txBody>
          <a:bodyPr/>
          <a:lstStyle/>
          <a:p>
            <a:r>
              <a:rPr lang="en-US" dirty="0" smtClean="0"/>
              <a:t>Dynamic Range in Particle Intensities (1/2)</a:t>
            </a:r>
            <a:endParaRPr lang="en-US" dirty="0"/>
          </a:p>
        </p:txBody>
      </p:sp>
      <p:grpSp>
        <p:nvGrpSpPr>
          <p:cNvPr id="4" name="Group 3"/>
          <p:cNvGrpSpPr/>
          <p:nvPr/>
        </p:nvGrpSpPr>
        <p:grpSpPr>
          <a:xfrm>
            <a:off x="252943" y="1208290"/>
            <a:ext cx="3819525" cy="5109518"/>
            <a:chOff x="423334" y="1246832"/>
            <a:chExt cx="3819525" cy="5109518"/>
          </a:xfrm>
        </p:grpSpPr>
        <p:pic>
          <p:nvPicPr>
            <p:cNvPr id="5" name="Picture 4" descr="mewaldt2008a_fig27.gif"/>
            <p:cNvPicPr>
              <a:picLocks noChangeAspect="1"/>
            </p:cNvPicPr>
            <p:nvPr/>
          </p:nvPicPr>
          <p:blipFill>
            <a:blip r:embed="rId2" cstate="print"/>
            <a:stretch>
              <a:fillRect/>
            </a:stretch>
          </p:blipFill>
          <p:spPr>
            <a:xfrm>
              <a:off x="423334" y="1517650"/>
              <a:ext cx="3819525" cy="4838700"/>
            </a:xfrm>
            <a:prstGeom prst="rect">
              <a:avLst/>
            </a:prstGeom>
          </p:spPr>
        </p:pic>
        <p:sp>
          <p:nvSpPr>
            <p:cNvPr id="6" name="TextBox 5"/>
            <p:cNvSpPr txBox="1"/>
            <p:nvPr/>
          </p:nvSpPr>
          <p:spPr>
            <a:xfrm>
              <a:off x="1060298" y="1246832"/>
              <a:ext cx="301217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Example from STEREO/LET</a:t>
              </a:r>
              <a:endParaRPr lang="en-US" sz="1600" dirty="0">
                <a:latin typeface="Arial" pitchFamily="34" charset="0"/>
                <a:cs typeface="Arial" pitchFamily="34" charset="0"/>
              </a:endParaRPr>
            </a:p>
          </p:txBody>
        </p:sp>
        <p:sp>
          <p:nvSpPr>
            <p:cNvPr id="7" name="TextBox 6"/>
            <p:cNvSpPr txBox="1"/>
            <p:nvPr/>
          </p:nvSpPr>
          <p:spPr>
            <a:xfrm>
              <a:off x="1900768" y="5266267"/>
              <a:ext cx="2171700" cy="461665"/>
            </a:xfrm>
            <a:prstGeom prst="rect">
              <a:avLst/>
            </a:prstGeom>
            <a:noFill/>
          </p:spPr>
          <p:txBody>
            <a:bodyPr wrap="square" rtlCol="0">
              <a:spAutoFit/>
            </a:bodyPr>
            <a:lstStyle/>
            <a:p>
              <a:pPr algn="ctr"/>
              <a:r>
                <a:rPr lang="en-US" sz="1200" dirty="0" smtClean="0"/>
                <a:t>Mewaldt et al., Space Sci. Rev.,</a:t>
              </a:r>
            </a:p>
            <a:p>
              <a:pPr algn="ctr"/>
              <a:r>
                <a:rPr lang="en-US" sz="1200" dirty="0" smtClean="0"/>
                <a:t>136, 285, 2008</a:t>
              </a:r>
              <a:endParaRPr lang="en-US" sz="1200" dirty="0"/>
            </a:p>
          </p:txBody>
        </p:sp>
      </p:gr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879" y="185100"/>
            <a:ext cx="8460121" cy="675511"/>
          </a:xfrm>
        </p:spPr>
        <p:txBody>
          <a:bodyPr/>
          <a:lstStyle/>
          <a:p>
            <a:r>
              <a:rPr lang="en-US" dirty="0" smtClean="0"/>
              <a:t>Dynamic Range in Particle Intensities (2/2)</a:t>
            </a:r>
            <a:endParaRPr lang="en-US" dirty="0"/>
          </a:p>
        </p:txBody>
      </p:sp>
      <p:sp>
        <p:nvSpPr>
          <p:cNvPr id="2" name="Content Placeholder 1"/>
          <p:cNvSpPr>
            <a:spLocks noGrp="1"/>
          </p:cNvSpPr>
          <p:nvPr>
            <p:ph sz="half" idx="1"/>
          </p:nvPr>
        </p:nvSpPr>
        <p:spPr>
          <a:xfrm>
            <a:off x="228600" y="1198710"/>
            <a:ext cx="8706173" cy="1699474"/>
          </a:xfrm>
        </p:spPr>
        <p:txBody>
          <a:bodyPr>
            <a:normAutofit fontScale="70000" lnSpcReduction="20000"/>
          </a:bodyPr>
          <a:lstStyle/>
          <a:p>
            <a:pPr>
              <a:lnSpc>
                <a:spcPct val="120000"/>
              </a:lnSpc>
            </a:pPr>
            <a:r>
              <a:rPr lang="en-US" dirty="0" smtClean="0"/>
              <a:t>An estimate of the distribution of SEP event sizes was obtained by combining:  1) an extensive database of SEP observations at 1 AU,  2) the radial dependence of peak intensities derived from </a:t>
            </a:r>
            <a:r>
              <a:rPr lang="en-US" dirty="0" err="1" smtClean="0"/>
              <a:t>Lario</a:t>
            </a:r>
            <a:r>
              <a:rPr lang="en-US" dirty="0" smtClean="0"/>
              <a:t> et al. (2007), and  3) the SPP orbit</a:t>
            </a:r>
          </a:p>
          <a:p>
            <a:pPr>
              <a:lnSpc>
                <a:spcPct val="120000"/>
              </a:lnSpc>
            </a:pPr>
            <a:r>
              <a:rPr lang="en-US" dirty="0" smtClean="0"/>
              <a:t>~50 events are expected inside 0.25 AU over the 7-year mission, including ~2 “severe” events and possibly an “extreme” event</a:t>
            </a:r>
          </a:p>
          <a:p>
            <a:pPr>
              <a:lnSpc>
                <a:spcPct val="120000"/>
              </a:lnSpc>
            </a:pPr>
            <a:r>
              <a:rPr lang="en-US" dirty="0" smtClean="0"/>
              <a:t>Both HET and LET use dynamic thresholds when intensities exceed ~2000 /cm</a:t>
            </a:r>
            <a:r>
              <a:rPr lang="en-US" baseline="30000" dirty="0" smtClean="0"/>
              <a:t>2</a:t>
            </a:r>
            <a:r>
              <a:rPr lang="en-US" dirty="0" smtClean="0"/>
              <a:t>sr-s</a:t>
            </a:r>
            <a:endParaRPr lang="en-US" dirty="0"/>
          </a:p>
        </p:txBody>
      </p:sp>
      <p:sp>
        <p:nvSpPr>
          <p:cNvPr id="14" name="Content Placeholder 13"/>
          <p:cNvSpPr>
            <a:spLocks noGrp="1"/>
          </p:cNvSpPr>
          <p:nvPr>
            <p:ph sz="half" idx="12"/>
          </p:nvPr>
        </p:nvSpPr>
        <p:spPr>
          <a:xfrm>
            <a:off x="4582584" y="2975675"/>
            <a:ext cx="4137025" cy="3517333"/>
          </a:xfrm>
        </p:spPr>
        <p:txBody>
          <a:bodyPr>
            <a:normAutofit fontScale="70000" lnSpcReduction="20000"/>
          </a:bodyPr>
          <a:lstStyle/>
          <a:p>
            <a:pPr>
              <a:lnSpc>
                <a:spcPct val="120000"/>
              </a:lnSpc>
            </a:pPr>
            <a:r>
              <a:rPr lang="en-US" dirty="0" smtClean="0"/>
              <a:t>There is significant uncertainty in the radial dependence of SEP intensities close to the Sun</a:t>
            </a:r>
          </a:p>
          <a:p>
            <a:pPr>
              <a:lnSpc>
                <a:spcPct val="120000"/>
              </a:lnSpc>
            </a:pPr>
            <a:r>
              <a:rPr lang="en-US" dirty="0" smtClean="0"/>
              <a:t>The EDTRD includes a worst-case spectrum having a &gt;10 </a:t>
            </a:r>
            <a:r>
              <a:rPr lang="en-US" dirty="0" err="1" smtClean="0"/>
              <a:t>MeV</a:t>
            </a:r>
            <a:r>
              <a:rPr lang="en-US" dirty="0" smtClean="0"/>
              <a:t> intensity of 3×10</a:t>
            </a:r>
            <a:r>
              <a:rPr lang="en-US" baseline="30000" dirty="0" smtClean="0"/>
              <a:t>7</a:t>
            </a:r>
            <a:r>
              <a:rPr lang="en-US" dirty="0" smtClean="0"/>
              <a:t>/cm</a:t>
            </a:r>
            <a:r>
              <a:rPr lang="en-US" baseline="30000" dirty="0" smtClean="0"/>
              <a:t>2</a:t>
            </a:r>
            <a:r>
              <a:rPr lang="en-US" dirty="0" smtClean="0"/>
              <a:t>sr-s (95% confidence)</a:t>
            </a:r>
          </a:p>
          <a:p>
            <a:pPr>
              <a:lnSpc>
                <a:spcPct val="120000"/>
              </a:lnSpc>
            </a:pPr>
            <a:r>
              <a:rPr lang="en-US" dirty="0" smtClean="0"/>
              <a:t>In order to measure proton intensities in extreme events up to this level, singles count rates from several </a:t>
            </a:r>
            <a:br>
              <a:rPr lang="en-US" dirty="0" smtClean="0"/>
            </a:br>
            <a:r>
              <a:rPr lang="en-US" dirty="0" smtClean="0"/>
              <a:t>small (1 mm</a:t>
            </a:r>
            <a:r>
              <a:rPr lang="en-US" baseline="30000" dirty="0" smtClean="0"/>
              <a:t>2</a:t>
            </a:r>
            <a:r>
              <a:rPr lang="en-US" dirty="0" smtClean="0"/>
              <a:t>) pixels are </a:t>
            </a:r>
            <a:br>
              <a:rPr lang="en-US" dirty="0" smtClean="0"/>
            </a:br>
            <a:r>
              <a:rPr lang="en-US" dirty="0" smtClean="0"/>
              <a:t>used with thresholds </a:t>
            </a:r>
            <a:br>
              <a:rPr lang="en-US" dirty="0" smtClean="0"/>
            </a:br>
            <a:r>
              <a:rPr lang="en-US" dirty="0" smtClean="0"/>
              <a:t>raised on all other </a:t>
            </a:r>
            <a:br>
              <a:rPr lang="en-US" dirty="0" smtClean="0"/>
            </a:br>
            <a:r>
              <a:rPr lang="en-US" dirty="0" smtClean="0"/>
              <a:t>detector elements</a:t>
            </a:r>
          </a:p>
          <a:p>
            <a:pPr>
              <a:lnSpc>
                <a:spcPct val="120000"/>
              </a:lnSpc>
            </a:pPr>
            <a:endParaRPr lang="en-US" dirty="0"/>
          </a:p>
        </p:txBody>
      </p:sp>
      <p:grpSp>
        <p:nvGrpSpPr>
          <p:cNvPr id="7" name="Group 6"/>
          <p:cNvGrpSpPr/>
          <p:nvPr/>
        </p:nvGrpSpPr>
        <p:grpSpPr>
          <a:xfrm>
            <a:off x="164739" y="2942909"/>
            <a:ext cx="4401312" cy="3556000"/>
            <a:chOff x="389464" y="2578698"/>
            <a:chExt cx="4401312" cy="3556000"/>
          </a:xfrm>
        </p:grpSpPr>
        <p:pic>
          <p:nvPicPr>
            <p:cNvPr id="8" name="Picture 7" descr="SEPvsR,R^-2.4_2018-3.gif"/>
            <p:cNvPicPr>
              <a:picLocks noChangeAspect="1"/>
            </p:cNvPicPr>
            <p:nvPr/>
          </p:nvPicPr>
          <p:blipFill>
            <a:blip r:embed="rId2" cstate="print"/>
            <a:stretch>
              <a:fillRect/>
            </a:stretch>
          </p:blipFill>
          <p:spPr>
            <a:xfrm>
              <a:off x="389464" y="2578698"/>
              <a:ext cx="4401312" cy="3556000"/>
            </a:xfrm>
            <a:prstGeom prst="rect">
              <a:avLst/>
            </a:prstGeom>
          </p:spPr>
        </p:pic>
        <p:cxnSp>
          <p:nvCxnSpPr>
            <p:cNvPr id="9" name="Straight Arrow Connector 8"/>
            <p:cNvCxnSpPr/>
            <p:nvPr/>
          </p:nvCxnSpPr>
          <p:spPr>
            <a:xfrm rot="5400000">
              <a:off x="1189568" y="3246965"/>
              <a:ext cx="270934" cy="846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7198963" y="5238855"/>
            <a:ext cx="1795946" cy="1261961"/>
            <a:chOff x="6898217" y="5403322"/>
            <a:chExt cx="1457960" cy="1024468"/>
          </a:xfrm>
        </p:grpSpPr>
        <p:pic>
          <p:nvPicPr>
            <p:cNvPr id="11" name="Picture 10" descr="small_pixel.gif"/>
            <p:cNvPicPr>
              <a:picLocks noChangeAspect="1"/>
            </p:cNvPicPr>
            <p:nvPr/>
          </p:nvPicPr>
          <p:blipFill>
            <a:blip r:embed="rId3" cstate="print"/>
            <a:stretch>
              <a:fillRect/>
            </a:stretch>
          </p:blipFill>
          <p:spPr>
            <a:xfrm>
              <a:off x="6898217" y="5403322"/>
              <a:ext cx="1457960" cy="990600"/>
            </a:xfrm>
            <a:prstGeom prst="rect">
              <a:avLst/>
            </a:prstGeom>
          </p:spPr>
        </p:pic>
        <p:sp>
          <p:nvSpPr>
            <p:cNvPr id="12" name="Rectangle 11"/>
            <p:cNvSpPr/>
            <p:nvPr/>
          </p:nvSpPr>
          <p:spPr>
            <a:xfrm>
              <a:off x="7008288" y="6273901"/>
              <a:ext cx="738716" cy="153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spcAft>
                <a:spcPts val="600"/>
              </a:spcAft>
            </a:pPr>
            <a:r>
              <a:rPr lang="en-US" dirty="0" smtClean="0"/>
              <a:t>The radiation and dust environments close to the Sun are poorly known and may be severe.</a:t>
            </a:r>
          </a:p>
          <a:p>
            <a:pPr>
              <a:spcAft>
                <a:spcPts val="600"/>
              </a:spcAft>
            </a:pPr>
            <a:r>
              <a:rPr lang="en-US" dirty="0" smtClean="0"/>
              <a:t>The front detectors, particularly in the LETs, have minimal shielding in order to achieve a low energy threshold and are thus particularly vulnerable to damage by radiation and dust.</a:t>
            </a:r>
          </a:p>
          <a:p>
            <a:pPr>
              <a:spcAft>
                <a:spcPts val="600"/>
              </a:spcAft>
            </a:pPr>
            <a:r>
              <a:rPr lang="en-US" dirty="0" smtClean="0"/>
              <a:t>The normal instrument coincidence logic defines some categories of events that do not require a signal from an L0 detector, so failure of an L0 detector would increase the LET telescope threshold but otherwise not interfere with instrument operation.</a:t>
            </a:r>
          </a:p>
          <a:p>
            <a:pPr>
              <a:spcAft>
                <a:spcPts val="600"/>
              </a:spcAft>
            </a:pPr>
            <a:r>
              <a:rPr lang="en-US" dirty="0" smtClean="0"/>
              <a:t>The coincidence equations can be redefined in order to optimize performance in the event of other detector failures.  For example, if an H1 detector were to fail, the HET coincidence could be redefined to accept events based on detectors deeper in the stack and allow measurements with poorer angular and energy resolution.</a:t>
            </a:r>
          </a:p>
          <a:p>
            <a:pPr>
              <a:spcAft>
                <a:spcPts val="600"/>
              </a:spcAft>
            </a:pPr>
            <a:r>
              <a:rPr lang="en-US" dirty="0" smtClean="0"/>
              <a:t>The double-ended telescopes have separate bias supplies for the two ends to preserve functionality in the event of a bias failure.</a:t>
            </a:r>
          </a:p>
          <a:p>
            <a:pPr>
              <a:spcAft>
                <a:spcPts val="600"/>
              </a:spcAft>
            </a:pPr>
            <a:r>
              <a:rPr lang="en-US" dirty="0" smtClean="0"/>
              <a:t>Resistors in series with detectors allow a limited number of shorted detectors without compromising the operation of an entire telescope end.</a:t>
            </a:r>
          </a:p>
          <a:p>
            <a:pPr>
              <a:spcAft>
                <a:spcPts val="600"/>
              </a:spcAft>
            </a:pPr>
            <a:endParaRPr lang="en-US" dirty="0"/>
          </a:p>
        </p:txBody>
      </p:sp>
      <p:sp>
        <p:nvSpPr>
          <p:cNvPr id="3" name="Title 2"/>
          <p:cNvSpPr>
            <a:spLocks noGrp="1"/>
          </p:cNvSpPr>
          <p:nvPr>
            <p:ph type="title"/>
          </p:nvPr>
        </p:nvSpPr>
        <p:spPr>
          <a:xfrm>
            <a:off x="683879" y="200598"/>
            <a:ext cx="7199939" cy="675511"/>
          </a:xfrm>
        </p:spPr>
        <p:txBody>
          <a:bodyPr/>
          <a:lstStyle/>
          <a:p>
            <a:pPr>
              <a:lnSpc>
                <a:spcPts val="3000"/>
              </a:lnSpc>
            </a:pPr>
            <a:r>
              <a:rPr lang="en-US" dirty="0" smtClean="0"/>
              <a:t>Redundancies:  Design for </a:t>
            </a:r>
            <a:br>
              <a:rPr lang="en-US" dirty="0" smtClean="0"/>
            </a:br>
            <a:r>
              <a:rPr lang="en-US" dirty="0" smtClean="0"/>
              <a:t>Graceful Degradation</a:t>
            </a:r>
            <a:endParaRPr lang="en-U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775" y="1132114"/>
            <a:ext cx="5538330" cy="5392672"/>
          </a:xfrm>
        </p:spPr>
        <p:txBody>
          <a:bodyPr>
            <a:normAutofit fontScale="77500" lnSpcReduction="20000"/>
          </a:bodyPr>
          <a:lstStyle/>
          <a:p>
            <a:pPr marL="0" indent="0">
              <a:lnSpc>
                <a:spcPct val="110000"/>
              </a:lnSpc>
              <a:spcAft>
                <a:spcPts val="900"/>
              </a:spcAft>
              <a:buNone/>
            </a:pPr>
            <a:r>
              <a:rPr lang="en-US" sz="2800" dirty="0" smtClean="0"/>
              <a:t>EPI-Hi lends itself to several measurements without requiring modifications of the hardware design:</a:t>
            </a:r>
          </a:p>
          <a:p>
            <a:pPr>
              <a:lnSpc>
                <a:spcPct val="110000"/>
              </a:lnSpc>
              <a:spcAft>
                <a:spcPts val="900"/>
              </a:spcAft>
            </a:pPr>
            <a:r>
              <a:rPr lang="en-US" dirty="0" err="1" smtClean="0"/>
              <a:t>Ultraheavy</a:t>
            </a:r>
            <a:r>
              <a:rPr lang="en-US" dirty="0" smtClean="0"/>
              <a:t> (UH) elements:  PHASIC dynamic range allows measurements of groups of elements with atomic numbers Z≥30.  Large enhancements of UH elements are sometimes observed in impulsive SEP events.</a:t>
            </a:r>
          </a:p>
          <a:p>
            <a:pPr>
              <a:lnSpc>
                <a:spcPct val="110000"/>
              </a:lnSpc>
              <a:spcAft>
                <a:spcPts val="900"/>
              </a:spcAft>
            </a:pPr>
            <a:r>
              <a:rPr lang="en-US" baseline="30000" dirty="0" smtClean="0"/>
              <a:t>22</a:t>
            </a:r>
            <a:r>
              <a:rPr lang="en-US" dirty="0" smtClean="0"/>
              <a:t>Ne/</a:t>
            </a:r>
            <a:r>
              <a:rPr lang="en-US" baseline="30000" dirty="0" smtClean="0"/>
              <a:t>20</a:t>
            </a:r>
            <a:r>
              <a:rPr lang="en-US" dirty="0" smtClean="0"/>
              <a:t>Ne isotope ratio measurements:  this isotope ratio has been observed to be enhanced by factors ~5 in some impulsive events.</a:t>
            </a:r>
          </a:p>
          <a:p>
            <a:pPr>
              <a:lnSpc>
                <a:spcPct val="110000"/>
              </a:lnSpc>
              <a:spcAft>
                <a:spcPts val="900"/>
              </a:spcAft>
            </a:pPr>
            <a:r>
              <a:rPr lang="en-US" dirty="0" smtClean="0"/>
              <a:t>Neutral particles including gamma-rays, neutrons, and energetic neutral atoms (ENAs):  HET should be capable of measuring gammas and neutrons in some large SEP events.  LET should be able to identify ENA hydrogen originating from charge exchange between SEP protons and ambient H atoms in the corona.</a:t>
            </a:r>
            <a:endParaRPr lang="en-US" dirty="0"/>
          </a:p>
        </p:txBody>
      </p:sp>
      <p:sp>
        <p:nvSpPr>
          <p:cNvPr id="3" name="Title 2"/>
          <p:cNvSpPr>
            <a:spLocks noGrp="1"/>
          </p:cNvSpPr>
          <p:nvPr>
            <p:ph type="title"/>
          </p:nvPr>
        </p:nvSpPr>
        <p:spPr>
          <a:xfrm>
            <a:off x="683879" y="208347"/>
            <a:ext cx="7199939" cy="675511"/>
          </a:xfrm>
        </p:spPr>
        <p:txBody>
          <a:bodyPr/>
          <a:lstStyle/>
          <a:p>
            <a:pPr>
              <a:lnSpc>
                <a:spcPts val="3000"/>
              </a:lnSpc>
            </a:pPr>
            <a:r>
              <a:rPr lang="en-US" dirty="0" smtClean="0"/>
              <a:t>Additional Capabilities: Bonus Science Opportunities</a:t>
            </a:r>
            <a:endParaRPr lang="en-US" dirty="0"/>
          </a:p>
        </p:txBody>
      </p:sp>
      <p:grpSp>
        <p:nvGrpSpPr>
          <p:cNvPr id="6" name="Group 5"/>
          <p:cNvGrpSpPr/>
          <p:nvPr/>
        </p:nvGrpSpPr>
        <p:grpSpPr>
          <a:xfrm>
            <a:off x="6206067" y="1053997"/>
            <a:ext cx="2388870" cy="2816995"/>
            <a:chOff x="6206067" y="798280"/>
            <a:chExt cx="2388870" cy="2816995"/>
          </a:xfrm>
        </p:grpSpPr>
        <p:pic>
          <p:nvPicPr>
            <p:cNvPr id="7" name="Picture 6" descr="reames2004a_fig4.gif"/>
            <p:cNvPicPr>
              <a:picLocks noChangeAspect="1"/>
            </p:cNvPicPr>
            <p:nvPr/>
          </p:nvPicPr>
          <p:blipFill>
            <a:blip r:embed="rId2" cstate="print"/>
            <a:stretch>
              <a:fillRect/>
            </a:stretch>
          </p:blipFill>
          <p:spPr>
            <a:xfrm>
              <a:off x="6206067" y="973675"/>
              <a:ext cx="2174240" cy="2641600"/>
            </a:xfrm>
            <a:prstGeom prst="rect">
              <a:avLst/>
            </a:prstGeom>
          </p:spPr>
        </p:pic>
        <p:sp>
          <p:nvSpPr>
            <p:cNvPr id="8" name="TextBox 7"/>
            <p:cNvSpPr txBox="1"/>
            <p:nvPr/>
          </p:nvSpPr>
          <p:spPr>
            <a:xfrm>
              <a:off x="6792686" y="2929476"/>
              <a:ext cx="1511422" cy="276999"/>
            </a:xfrm>
            <a:prstGeom prst="rect">
              <a:avLst/>
            </a:prstGeom>
            <a:noFill/>
          </p:spPr>
          <p:txBody>
            <a:bodyPr wrap="square" rtlCol="0">
              <a:spAutoFit/>
            </a:bodyPr>
            <a:lstStyle/>
            <a:p>
              <a:r>
                <a:rPr lang="en-US" sz="1200" dirty="0" smtClean="0">
                  <a:latin typeface="Arial" pitchFamily="34" charset="0"/>
                  <a:cs typeface="Arial" pitchFamily="34" charset="0"/>
                </a:rPr>
                <a:t>Reames et al. 2004</a:t>
              </a:r>
              <a:endParaRPr lang="en-US" sz="1200" dirty="0">
                <a:latin typeface="Arial" pitchFamily="34" charset="0"/>
                <a:cs typeface="Arial" pitchFamily="34" charset="0"/>
              </a:endParaRPr>
            </a:p>
          </p:txBody>
        </p:sp>
        <p:sp>
          <p:nvSpPr>
            <p:cNvPr id="9" name="TextBox 8"/>
            <p:cNvSpPr txBox="1"/>
            <p:nvPr/>
          </p:nvSpPr>
          <p:spPr>
            <a:xfrm>
              <a:off x="6485464" y="798280"/>
              <a:ext cx="2109473" cy="276999"/>
            </a:xfrm>
            <a:prstGeom prst="rect">
              <a:avLst/>
            </a:prstGeom>
            <a:noFill/>
          </p:spPr>
          <p:txBody>
            <a:bodyPr wrap="square" rtlCol="0">
              <a:spAutoFit/>
            </a:bodyPr>
            <a:lstStyle/>
            <a:p>
              <a:pPr algn="ctr"/>
              <a:r>
                <a:rPr lang="en-US" sz="1200" dirty="0" smtClean="0">
                  <a:latin typeface="Arial" pitchFamily="34" charset="0"/>
                  <a:cs typeface="Arial" pitchFamily="34" charset="0"/>
                </a:rPr>
                <a:t>UH Element Enhancements</a:t>
              </a:r>
              <a:endParaRPr lang="en-US" sz="1200" dirty="0">
                <a:latin typeface="Arial" pitchFamily="34" charset="0"/>
                <a:cs typeface="Arial" pitchFamily="34" charset="0"/>
              </a:endParaRPr>
            </a:p>
          </p:txBody>
        </p:sp>
      </p:grpSp>
      <p:grpSp>
        <p:nvGrpSpPr>
          <p:cNvPr id="10" name="Group 9"/>
          <p:cNvGrpSpPr/>
          <p:nvPr/>
        </p:nvGrpSpPr>
        <p:grpSpPr>
          <a:xfrm>
            <a:off x="6019802" y="4025786"/>
            <a:ext cx="2666998" cy="2169297"/>
            <a:chOff x="6019802" y="3770069"/>
            <a:chExt cx="2666998" cy="2169297"/>
          </a:xfrm>
        </p:grpSpPr>
        <p:pic>
          <p:nvPicPr>
            <p:cNvPr id="11" name="Picture 10" descr="mewaldt2009a_fig3.gif"/>
            <p:cNvPicPr>
              <a:picLocks noChangeAspect="1"/>
            </p:cNvPicPr>
            <p:nvPr/>
          </p:nvPicPr>
          <p:blipFill>
            <a:blip r:embed="rId3" cstate="print"/>
            <a:stretch>
              <a:fillRect/>
            </a:stretch>
          </p:blipFill>
          <p:spPr>
            <a:xfrm>
              <a:off x="6206067" y="3996266"/>
              <a:ext cx="2388870" cy="1943100"/>
            </a:xfrm>
            <a:prstGeom prst="rect">
              <a:avLst/>
            </a:prstGeom>
          </p:spPr>
        </p:pic>
        <p:sp>
          <p:nvSpPr>
            <p:cNvPr id="12" name="TextBox 11"/>
            <p:cNvSpPr txBox="1"/>
            <p:nvPr/>
          </p:nvSpPr>
          <p:spPr>
            <a:xfrm>
              <a:off x="7262708" y="4742385"/>
              <a:ext cx="1041400" cy="461665"/>
            </a:xfrm>
            <a:prstGeom prst="rect">
              <a:avLst/>
            </a:prstGeom>
            <a:noFill/>
          </p:spPr>
          <p:txBody>
            <a:bodyPr wrap="square" rtlCol="0">
              <a:spAutoFit/>
            </a:bodyPr>
            <a:lstStyle/>
            <a:p>
              <a:r>
                <a:rPr lang="en-US" sz="1200" dirty="0" smtClean="0">
                  <a:latin typeface="Arial" pitchFamily="34" charset="0"/>
                  <a:cs typeface="Arial" pitchFamily="34" charset="0"/>
                </a:rPr>
                <a:t>Mewaldt et al. 2009</a:t>
              </a:r>
              <a:endParaRPr lang="en-US" sz="1200" dirty="0">
                <a:latin typeface="Arial" pitchFamily="34" charset="0"/>
                <a:cs typeface="Arial" pitchFamily="34" charset="0"/>
              </a:endParaRPr>
            </a:p>
          </p:txBody>
        </p:sp>
        <p:sp>
          <p:nvSpPr>
            <p:cNvPr id="13" name="TextBox 12"/>
            <p:cNvSpPr txBox="1"/>
            <p:nvPr/>
          </p:nvSpPr>
          <p:spPr>
            <a:xfrm>
              <a:off x="6019802" y="3770069"/>
              <a:ext cx="2666998" cy="276999"/>
            </a:xfrm>
            <a:prstGeom prst="rect">
              <a:avLst/>
            </a:prstGeom>
            <a:noFill/>
          </p:spPr>
          <p:txBody>
            <a:bodyPr wrap="square" rtlCol="0">
              <a:spAutoFit/>
            </a:bodyPr>
            <a:lstStyle/>
            <a:p>
              <a:pPr algn="ctr"/>
              <a:r>
                <a:rPr lang="en-US" sz="1200" dirty="0" smtClean="0">
                  <a:latin typeface="Arial" pitchFamily="34" charset="0"/>
                  <a:cs typeface="Arial" pitchFamily="34" charset="0"/>
                </a:rPr>
                <a:t>ENA Hydrogen from an SEP Event</a:t>
              </a:r>
              <a:endParaRPr lang="en-US" sz="1200" dirty="0">
                <a:latin typeface="Arial" pitchFamily="34" charset="0"/>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093368"/>
            <a:ext cx="8426450" cy="5516660"/>
          </a:xfrm>
        </p:spPr>
        <p:txBody>
          <a:bodyPr>
            <a:normAutofit fontScale="92500" lnSpcReduction="10000"/>
          </a:bodyPr>
          <a:lstStyle/>
          <a:p>
            <a:r>
              <a:rPr lang="en-US" dirty="0" smtClean="0"/>
              <a:t> Measurement Requirements</a:t>
            </a:r>
          </a:p>
          <a:p>
            <a:r>
              <a:rPr lang="en-US" dirty="0" smtClean="0"/>
              <a:t> Sensor System Overview</a:t>
            </a:r>
          </a:p>
          <a:p>
            <a:r>
              <a:rPr lang="en-US" dirty="0" smtClean="0"/>
              <a:t> Low-Energy Telescopes</a:t>
            </a:r>
          </a:p>
          <a:p>
            <a:r>
              <a:rPr lang="en-US" dirty="0" smtClean="0"/>
              <a:t> High-Energy Telescope</a:t>
            </a:r>
          </a:p>
          <a:p>
            <a:r>
              <a:rPr lang="en-US" dirty="0" smtClean="0"/>
              <a:t> Solid-State Detectors</a:t>
            </a:r>
          </a:p>
          <a:p>
            <a:r>
              <a:rPr lang="en-US" dirty="0" smtClean="0"/>
              <a:t> Species and Energy Coverage and Energy Binning</a:t>
            </a:r>
          </a:p>
          <a:p>
            <a:r>
              <a:rPr lang="en-US" dirty="0" smtClean="0"/>
              <a:t> Element Resolution</a:t>
            </a:r>
          </a:p>
          <a:p>
            <a:r>
              <a:rPr lang="en-US" dirty="0" smtClean="0"/>
              <a:t> Helium Isotope Identification</a:t>
            </a:r>
          </a:p>
          <a:p>
            <a:r>
              <a:rPr lang="en-US" dirty="0" smtClean="0"/>
              <a:t> Electron Identification</a:t>
            </a:r>
          </a:p>
          <a:p>
            <a:r>
              <a:rPr lang="en-US" dirty="0" smtClean="0"/>
              <a:t> Fields of View</a:t>
            </a:r>
          </a:p>
          <a:p>
            <a:r>
              <a:rPr lang="en-US" dirty="0" smtClean="0"/>
              <a:t> Angular Sectoring</a:t>
            </a:r>
          </a:p>
          <a:p>
            <a:r>
              <a:rPr lang="en-US" dirty="0" smtClean="0"/>
              <a:t> Measurement Cadences</a:t>
            </a:r>
          </a:p>
          <a:p>
            <a:r>
              <a:rPr lang="en-US" dirty="0" smtClean="0"/>
              <a:t> Dynamic Range in Particle Intensities</a:t>
            </a:r>
          </a:p>
          <a:p>
            <a:r>
              <a:rPr lang="en-US" dirty="0" smtClean="0"/>
              <a:t> Redundancies: Design for Graceful Degradation</a:t>
            </a:r>
          </a:p>
          <a:p>
            <a:r>
              <a:rPr lang="en-US" dirty="0" smtClean="0"/>
              <a:t> Additional Capabilities: Bonus Science Opportunities</a:t>
            </a:r>
          </a:p>
          <a:p>
            <a:r>
              <a:rPr lang="en-US" dirty="0" smtClean="0"/>
              <a:t> Peer Review Results</a:t>
            </a:r>
          </a:p>
          <a:p>
            <a:r>
              <a:rPr lang="en-US" dirty="0" smtClean="0"/>
              <a:t> Summary</a:t>
            </a:r>
          </a:p>
          <a:p>
            <a:endParaRPr lang="en-US" dirty="0" smtClean="0"/>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775" y="1132113"/>
            <a:ext cx="8426450" cy="5408171"/>
          </a:xfrm>
        </p:spPr>
        <p:txBody>
          <a:bodyPr>
            <a:normAutofit fontScale="77500" lnSpcReduction="20000"/>
          </a:bodyPr>
          <a:lstStyle/>
          <a:p>
            <a:pPr marL="0" indent="0">
              <a:lnSpc>
                <a:spcPct val="120000"/>
              </a:lnSpc>
              <a:buNone/>
            </a:pPr>
            <a:r>
              <a:rPr lang="en-US" dirty="0" smtClean="0"/>
              <a:t>A combined peer review of the sensor system and front-end electronics (PHASIC) design was held on 1 March 2013 to address the suitability of this combination for making the required measurements.  External (non-EPI-Hi) reviewers: Rick </a:t>
            </a:r>
            <a:r>
              <a:rPr lang="en-US" dirty="0" err="1" smtClean="0"/>
              <a:t>Leske</a:t>
            </a:r>
            <a:r>
              <a:rPr lang="en-US" dirty="0" smtClean="0"/>
              <a:t> (Caltech), Matt Hill (APL), Mihir Desai (SwRI).</a:t>
            </a:r>
          </a:p>
          <a:p>
            <a:pPr marL="0" indent="0">
              <a:lnSpc>
                <a:spcPct val="120000"/>
              </a:lnSpc>
              <a:spcBef>
                <a:spcPts val="1200"/>
              </a:spcBef>
              <a:buNone/>
            </a:pPr>
            <a:r>
              <a:rPr lang="en-US" dirty="0" smtClean="0"/>
              <a:t>Significant Issues Raised and Responses or Actions Taken:</a:t>
            </a:r>
          </a:p>
          <a:p>
            <a:pPr marL="228600" indent="-228600">
              <a:lnSpc>
                <a:spcPct val="120000"/>
              </a:lnSpc>
              <a:spcBef>
                <a:spcPts val="600"/>
              </a:spcBef>
              <a:buFont typeface="+mj-lt"/>
              <a:buAutoNum type="arabicParenR"/>
            </a:pPr>
            <a:r>
              <a:rPr lang="en-US" dirty="0" smtClean="0"/>
              <a:t>If </a:t>
            </a:r>
            <a:r>
              <a:rPr lang="en-US" dirty="0" smtClean="0"/>
              <a:t>the instrument experiences large temperature variations, electronic thresholds, gains, and offsets could change enough to require updating parameters used for the on-board analysis during a solar encounter.  </a:t>
            </a:r>
            <a:r>
              <a:rPr lang="en-US" u="sng" dirty="0" smtClean="0"/>
              <a:t>Response/Action:</a:t>
            </a:r>
            <a:r>
              <a:rPr lang="en-US" dirty="0" smtClean="0"/>
              <a:t> Temperature variation over the SPP orbit has been evaluated and found to be less than the ~10°C that would require adjusting on-board analysis parameters.</a:t>
            </a:r>
          </a:p>
          <a:p>
            <a:pPr marL="228600" indent="-228600">
              <a:lnSpc>
                <a:spcPct val="120000"/>
              </a:lnSpc>
              <a:spcBef>
                <a:spcPts val="600"/>
              </a:spcBef>
              <a:buFont typeface="+mj-lt"/>
              <a:buAutoNum type="arabicParenR"/>
            </a:pPr>
            <a:r>
              <a:rPr lang="en-US" dirty="0" smtClean="0"/>
              <a:t>Large dynamic range could lead to significant cross-talk and possibly retriggering, as experienced on STEREO/LET.  </a:t>
            </a:r>
            <a:r>
              <a:rPr lang="en-US" u="sng" dirty="0" smtClean="0"/>
              <a:t>Response/Action</a:t>
            </a:r>
            <a:r>
              <a:rPr lang="en-US" dirty="0" smtClean="0"/>
              <a:t>:  Design improvements going from the STEREO PHASIC to the SPP PHASIC had already been implemented to reduce retriggering and to flag crosstalk.  Details are given in the presentation on the EPI-Hi electronics.</a:t>
            </a:r>
            <a:endParaRPr lang="en-US" dirty="0" smtClean="0"/>
          </a:p>
        </p:txBody>
      </p:sp>
      <p:sp>
        <p:nvSpPr>
          <p:cNvPr id="3" name="Title 2"/>
          <p:cNvSpPr>
            <a:spLocks noGrp="1"/>
          </p:cNvSpPr>
          <p:nvPr>
            <p:ph type="title"/>
          </p:nvPr>
        </p:nvSpPr>
        <p:spPr/>
        <p:txBody>
          <a:bodyPr/>
          <a:lstStyle/>
          <a:p>
            <a:r>
              <a:rPr lang="en-US" dirty="0" smtClean="0"/>
              <a:t>Peer Review Results</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00000"/>
              </a:lnSpc>
            </a:pPr>
            <a:r>
              <a:rPr lang="en-US" dirty="0" smtClean="0"/>
              <a:t>EPI-Hi builds on heritage from the STEREO/LET and HET instruments to provide a combination of sensor system and electronics capable of meeting the requirements of Solar Probe Plus</a:t>
            </a:r>
          </a:p>
          <a:p>
            <a:pPr>
              <a:lnSpc>
                <a:spcPct val="100000"/>
              </a:lnSpc>
            </a:pPr>
            <a:r>
              <a:rPr lang="en-US" dirty="0" smtClean="0"/>
              <a:t>Significant new features include:</a:t>
            </a:r>
          </a:p>
          <a:p>
            <a:pPr lvl="1">
              <a:lnSpc>
                <a:spcPct val="100000"/>
              </a:lnSpc>
            </a:pPr>
            <a:r>
              <a:rPr lang="en-US" dirty="0" smtClean="0"/>
              <a:t>The development of thin silicon detectors to reduce the EPI-Hi energy threshold and achieve some overlap with EPI-Lo</a:t>
            </a:r>
          </a:p>
          <a:p>
            <a:pPr lvl="1">
              <a:lnSpc>
                <a:spcPct val="100000"/>
              </a:lnSpc>
            </a:pPr>
            <a:r>
              <a:rPr lang="en-US" dirty="0" smtClean="0"/>
              <a:t>Compact packaging of detector stacks to reduce backgrounds and improve performance under conditions of high particle intensities</a:t>
            </a:r>
          </a:p>
          <a:p>
            <a:pPr lvl="1">
              <a:lnSpc>
                <a:spcPct val="100000"/>
              </a:lnSpc>
            </a:pPr>
            <a:r>
              <a:rPr lang="en-US" dirty="0" smtClean="0"/>
              <a:t>Addition of small detector segments (“small pixels”) that can be used to provide a measure of proton intensities under extreme conditions</a:t>
            </a:r>
          </a:p>
          <a:p>
            <a:pPr lvl="1">
              <a:lnSpc>
                <a:spcPct val="100000"/>
              </a:lnSpc>
            </a:pPr>
            <a:r>
              <a:rPr lang="en-US" dirty="0" smtClean="0"/>
              <a:t>Enhancement of capabilities for on-board analysis including He isotope identification and multiple measurement cadences to optimize the use of available telemetry</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775" y="1132114"/>
            <a:ext cx="8426450" cy="5508910"/>
          </a:xfrm>
        </p:spPr>
        <p:txBody>
          <a:bodyPr>
            <a:normAutofit fontScale="70000" lnSpcReduction="20000"/>
          </a:bodyPr>
          <a:lstStyle/>
          <a:p>
            <a:pPr>
              <a:lnSpc>
                <a:spcPct val="120000"/>
              </a:lnSpc>
            </a:pPr>
            <a:r>
              <a:rPr lang="en-US" sz="2600" dirty="0" smtClean="0"/>
              <a:t>Protons and Heavy Ions</a:t>
            </a:r>
          </a:p>
          <a:p>
            <a:pPr lvl="1">
              <a:lnSpc>
                <a:spcPct val="120000"/>
              </a:lnSpc>
            </a:pPr>
            <a:r>
              <a:rPr lang="en-US" sz="2300" dirty="0" smtClean="0"/>
              <a:t>Energy range: 1 MeV/nuc (TBR) to ≥50 MeV/nuc</a:t>
            </a:r>
          </a:p>
          <a:p>
            <a:pPr lvl="1">
              <a:lnSpc>
                <a:spcPct val="120000"/>
              </a:lnSpc>
            </a:pPr>
            <a:r>
              <a:rPr lang="en-US" sz="2300" dirty="0" smtClean="0"/>
              <a:t>Energy binning: ≥6 bins per decade</a:t>
            </a:r>
          </a:p>
          <a:p>
            <a:pPr lvl="1">
              <a:lnSpc>
                <a:spcPct val="120000"/>
              </a:lnSpc>
            </a:pPr>
            <a:r>
              <a:rPr lang="en-US" sz="2300" dirty="0" smtClean="0"/>
              <a:t>Cadence: at least one energy bin with time resolution of 5 s or better</a:t>
            </a:r>
          </a:p>
          <a:p>
            <a:pPr lvl="1">
              <a:lnSpc>
                <a:spcPct val="120000"/>
              </a:lnSpc>
            </a:pPr>
            <a:r>
              <a:rPr lang="en-US" sz="2300" dirty="0" smtClean="0"/>
              <a:t>FoV: ≥π/2 sr in sunward and anti-sunward hemispheres (incl. 10° from S/C-Sun line)</a:t>
            </a:r>
          </a:p>
          <a:p>
            <a:pPr lvl="1">
              <a:lnSpc>
                <a:spcPct val="120000"/>
              </a:lnSpc>
            </a:pPr>
            <a:r>
              <a:rPr lang="en-US" sz="2300" dirty="0" smtClean="0"/>
              <a:t>Angular sectoring: ≤30° sector width</a:t>
            </a:r>
          </a:p>
          <a:p>
            <a:pPr lvl="1">
              <a:lnSpc>
                <a:spcPct val="120000"/>
              </a:lnSpc>
            </a:pPr>
            <a:r>
              <a:rPr lang="en-US" sz="2300" dirty="0" smtClean="0"/>
              <a:t>Composition: at least H, He, C, O, Ne, Mg, Si, Fe, </a:t>
            </a:r>
            <a:r>
              <a:rPr lang="en-US" sz="2300" baseline="30000" dirty="0" smtClean="0"/>
              <a:t>3</a:t>
            </a:r>
            <a:r>
              <a:rPr lang="en-US" sz="2300" dirty="0" smtClean="0"/>
              <a:t>He</a:t>
            </a:r>
          </a:p>
          <a:p>
            <a:pPr lvl="1">
              <a:lnSpc>
                <a:spcPct val="120000"/>
              </a:lnSpc>
            </a:pPr>
            <a:r>
              <a:rPr lang="en-US" sz="2300" dirty="0" smtClean="0"/>
              <a:t>Species resolution: FWHM ≤ 0.5 (TBR) × separation from nearest abundant neighbor</a:t>
            </a:r>
          </a:p>
          <a:p>
            <a:pPr lvl="1">
              <a:lnSpc>
                <a:spcPct val="120000"/>
              </a:lnSpc>
            </a:pPr>
            <a:r>
              <a:rPr lang="en-US" sz="2300" dirty="0" smtClean="0"/>
              <a:t>Max intensity: up to 10% (TBR) of upper limit proton spectrum from EDTRD</a:t>
            </a:r>
          </a:p>
          <a:p>
            <a:pPr>
              <a:lnSpc>
                <a:spcPct val="120000"/>
              </a:lnSpc>
            </a:pPr>
            <a:r>
              <a:rPr lang="en-US" sz="2600" dirty="0" smtClean="0"/>
              <a:t>Electrons</a:t>
            </a:r>
          </a:p>
          <a:p>
            <a:pPr lvl="1">
              <a:lnSpc>
                <a:spcPct val="120000"/>
              </a:lnSpc>
            </a:pPr>
            <a:r>
              <a:rPr lang="en-US" sz="2300" dirty="0" smtClean="0"/>
              <a:t>Energy range: 0.5 MeV (TBR) to ≥3 MeV</a:t>
            </a:r>
          </a:p>
          <a:p>
            <a:pPr lvl="1">
              <a:lnSpc>
                <a:spcPct val="120000"/>
              </a:lnSpc>
            </a:pPr>
            <a:r>
              <a:rPr lang="en-US" sz="2300" dirty="0" smtClean="0"/>
              <a:t>Energy binning: ≥6 bins per decade</a:t>
            </a:r>
          </a:p>
          <a:p>
            <a:pPr lvl="1">
              <a:lnSpc>
                <a:spcPct val="120000"/>
              </a:lnSpc>
            </a:pPr>
            <a:r>
              <a:rPr lang="en-US" sz="2300" dirty="0" smtClean="0"/>
              <a:t>Cadence: at least one energy bin with time resolution of 1 s or better</a:t>
            </a:r>
          </a:p>
          <a:p>
            <a:pPr lvl="1">
              <a:lnSpc>
                <a:spcPct val="120000"/>
              </a:lnSpc>
            </a:pPr>
            <a:r>
              <a:rPr lang="en-US" sz="2300" dirty="0" smtClean="0"/>
              <a:t>FoV: ≥π/2 sr in sunward and anti-sunward hemispheres (incl. 10° from S/C-Sun line)</a:t>
            </a:r>
          </a:p>
          <a:p>
            <a:pPr lvl="1">
              <a:lnSpc>
                <a:spcPct val="120000"/>
              </a:lnSpc>
            </a:pPr>
            <a:r>
              <a:rPr lang="en-US" sz="2300" dirty="0" smtClean="0"/>
              <a:t>Angular sectoring: ≤45° sector width</a:t>
            </a:r>
          </a:p>
          <a:p>
            <a:pPr lvl="1">
              <a:lnSpc>
                <a:spcPct val="120000"/>
              </a:lnSpc>
            </a:pPr>
            <a:r>
              <a:rPr lang="en-US" sz="2300" dirty="0" smtClean="0"/>
              <a:t>Max intensity: up to 10% (TBR) of upper limit electron spectrum from EDTRD*</a:t>
            </a:r>
          </a:p>
          <a:p>
            <a:pPr lvl="1">
              <a:lnSpc>
                <a:spcPct val="120000"/>
              </a:lnSpc>
            </a:pPr>
            <a:endParaRPr lang="en-US" sz="2300" dirty="0" smtClean="0"/>
          </a:p>
          <a:p>
            <a:pPr lvl="1">
              <a:lnSpc>
                <a:spcPct val="120000"/>
              </a:lnSpc>
              <a:buNone/>
            </a:pPr>
            <a:r>
              <a:rPr lang="en-US" sz="2300" dirty="0" smtClean="0"/>
              <a:t>*Note: upper limit electron spectrum not yet specified in EDTRD</a:t>
            </a:r>
          </a:p>
        </p:txBody>
      </p:sp>
      <p:sp>
        <p:nvSpPr>
          <p:cNvPr id="3" name="Title 2"/>
          <p:cNvSpPr>
            <a:spLocks noGrp="1"/>
          </p:cNvSpPr>
          <p:nvPr>
            <p:ph type="title"/>
          </p:nvPr>
        </p:nvSpPr>
        <p:spPr/>
        <p:txBody>
          <a:bodyPr/>
          <a:lstStyle/>
          <a:p>
            <a:r>
              <a:rPr lang="en-US" dirty="0" smtClean="0"/>
              <a:t>EPI-Hi Measurement Requirements</a:t>
            </a: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775" y="1132113"/>
            <a:ext cx="8426450" cy="5524409"/>
          </a:xfrm>
        </p:spPr>
        <p:txBody>
          <a:bodyPr>
            <a:normAutofit fontScale="77500" lnSpcReduction="20000"/>
          </a:bodyPr>
          <a:lstStyle/>
          <a:p>
            <a:pPr>
              <a:lnSpc>
                <a:spcPct val="120000"/>
              </a:lnSpc>
              <a:spcAft>
                <a:spcPts val="0"/>
              </a:spcAft>
            </a:pPr>
            <a:r>
              <a:rPr lang="en-US" dirty="0" smtClean="0"/>
              <a:t>Sensor Approach</a:t>
            </a:r>
          </a:p>
          <a:p>
            <a:pPr lvl="1">
              <a:lnSpc>
                <a:spcPct val="120000"/>
              </a:lnSpc>
              <a:spcBef>
                <a:spcPts val="300"/>
              </a:spcBef>
              <a:spcAft>
                <a:spcPts val="0"/>
              </a:spcAft>
              <a:buFont typeface="Arial"/>
              <a:buChar char="•"/>
            </a:pPr>
            <a:r>
              <a:rPr lang="en-US" sz="2600" dirty="0" smtClean="0"/>
              <a:t>A</a:t>
            </a:r>
            <a:r>
              <a:rPr lang="en-US" dirty="0" smtClean="0"/>
              <a:t>ll sensor elements are silicon solid-state detectors</a:t>
            </a:r>
          </a:p>
          <a:p>
            <a:pPr lvl="1">
              <a:lnSpc>
                <a:spcPct val="120000"/>
              </a:lnSpc>
              <a:spcBef>
                <a:spcPts val="300"/>
              </a:spcBef>
              <a:spcAft>
                <a:spcPts val="0"/>
              </a:spcAft>
              <a:buFont typeface="Arial"/>
              <a:buChar char="•"/>
            </a:pPr>
            <a:r>
              <a:rPr lang="en-US" dirty="0" smtClean="0"/>
              <a:t>Multiple detector telescopes to provide large energy range and sky coverage</a:t>
            </a:r>
          </a:p>
          <a:p>
            <a:pPr lvl="1">
              <a:lnSpc>
                <a:spcPct val="120000"/>
              </a:lnSpc>
              <a:spcBef>
                <a:spcPts val="300"/>
              </a:spcBef>
              <a:spcAft>
                <a:spcPts val="0"/>
              </a:spcAft>
              <a:buFont typeface="Arial"/>
              <a:buChar char="•"/>
            </a:pPr>
            <a:r>
              <a:rPr lang="en-US" dirty="0" smtClean="0"/>
              <a:t>Some telescopes double-ended to increase sky coverage</a:t>
            </a:r>
          </a:p>
          <a:p>
            <a:pPr lvl="1">
              <a:lnSpc>
                <a:spcPct val="120000"/>
              </a:lnSpc>
              <a:spcBef>
                <a:spcPts val="300"/>
              </a:spcBef>
              <a:spcAft>
                <a:spcPts val="0"/>
              </a:spcAft>
              <a:buFont typeface="Arial"/>
              <a:buChar char="•"/>
            </a:pPr>
            <a:r>
              <a:rPr lang="en-US" dirty="0" smtClean="0"/>
              <a:t>Detector segmentation to provide angular sectoring and </a:t>
            </a:r>
            <a:br>
              <a:rPr lang="en-US" dirty="0" smtClean="0"/>
            </a:br>
            <a:r>
              <a:rPr lang="en-US" dirty="0" smtClean="0"/>
              <a:t>adjustable geometrical factor</a:t>
            </a:r>
          </a:p>
          <a:p>
            <a:pPr>
              <a:lnSpc>
                <a:spcPct val="120000"/>
              </a:lnSpc>
              <a:spcBef>
                <a:spcPts val="600"/>
              </a:spcBef>
              <a:spcAft>
                <a:spcPts val="0"/>
              </a:spcAft>
            </a:pPr>
            <a:r>
              <a:rPr lang="en-US" dirty="0" smtClean="0"/>
              <a:t>Heritage</a:t>
            </a:r>
          </a:p>
          <a:p>
            <a:pPr lvl="1">
              <a:lnSpc>
                <a:spcPct val="120000"/>
              </a:lnSpc>
              <a:spcBef>
                <a:spcPts val="300"/>
              </a:spcBef>
              <a:spcAft>
                <a:spcPts val="0"/>
              </a:spcAft>
              <a:buFont typeface="Arial"/>
              <a:buChar char="•"/>
            </a:pPr>
            <a:r>
              <a:rPr lang="en-US" dirty="0" smtClean="0"/>
              <a:t>Numerous energetic particle instruments </a:t>
            </a:r>
            <a:br>
              <a:rPr lang="en-US" dirty="0" smtClean="0"/>
            </a:br>
            <a:r>
              <a:rPr lang="en-US" dirty="0" smtClean="0"/>
              <a:t>over the past 40 years</a:t>
            </a:r>
          </a:p>
          <a:p>
            <a:pPr lvl="1">
              <a:lnSpc>
                <a:spcPct val="120000"/>
              </a:lnSpc>
              <a:spcBef>
                <a:spcPts val="300"/>
              </a:spcBef>
              <a:spcAft>
                <a:spcPts val="0"/>
              </a:spcAft>
              <a:buFont typeface="Arial"/>
              <a:buChar char="•"/>
            </a:pPr>
            <a:r>
              <a:rPr lang="en-US" dirty="0" smtClean="0"/>
              <a:t>Direct predecessor: </a:t>
            </a:r>
            <a:br>
              <a:rPr lang="en-US" dirty="0" smtClean="0"/>
            </a:br>
            <a:r>
              <a:rPr lang="en-US" dirty="0" smtClean="0"/>
              <a:t>STEREO/LET &amp; HET</a:t>
            </a:r>
          </a:p>
          <a:p>
            <a:pPr>
              <a:lnSpc>
                <a:spcPct val="120000"/>
              </a:lnSpc>
              <a:spcBef>
                <a:spcPts val="600"/>
              </a:spcBef>
              <a:spcAft>
                <a:spcPts val="0"/>
              </a:spcAft>
            </a:pPr>
            <a:r>
              <a:rPr lang="en-US" dirty="0" smtClean="0"/>
              <a:t>Key Differences</a:t>
            </a:r>
          </a:p>
          <a:p>
            <a:pPr lvl="1">
              <a:lnSpc>
                <a:spcPct val="120000"/>
              </a:lnSpc>
              <a:spcBef>
                <a:spcPts val="300"/>
              </a:spcBef>
              <a:spcAft>
                <a:spcPts val="0"/>
              </a:spcAft>
              <a:buFont typeface="Arial"/>
              <a:buChar char="•"/>
            </a:pPr>
            <a:r>
              <a:rPr lang="en-US" dirty="0" smtClean="0"/>
              <a:t>Thinner detectors and windows to </a:t>
            </a:r>
            <a:br>
              <a:rPr lang="en-US" dirty="0" smtClean="0"/>
            </a:br>
            <a:r>
              <a:rPr lang="en-US" dirty="0" smtClean="0"/>
              <a:t>reduce energy threshold</a:t>
            </a:r>
          </a:p>
          <a:p>
            <a:pPr lvl="1">
              <a:lnSpc>
                <a:spcPct val="120000"/>
              </a:lnSpc>
              <a:spcBef>
                <a:spcPts val="300"/>
              </a:spcBef>
              <a:spcAft>
                <a:spcPts val="0"/>
              </a:spcAft>
              <a:buFont typeface="Arial"/>
              <a:buChar char="•"/>
            </a:pPr>
            <a:r>
              <a:rPr lang="en-US" dirty="0" smtClean="0"/>
              <a:t>Compact telescope designs to</a:t>
            </a:r>
            <a:br>
              <a:rPr lang="en-US" dirty="0" smtClean="0"/>
            </a:br>
            <a:r>
              <a:rPr lang="en-US" dirty="0" smtClean="0"/>
              <a:t>reduce saturation at high particle </a:t>
            </a:r>
            <a:br>
              <a:rPr lang="en-US" dirty="0" smtClean="0"/>
            </a:br>
            <a:r>
              <a:rPr lang="en-US" dirty="0" smtClean="0"/>
              <a:t>intensities and backgrounds at low </a:t>
            </a:r>
            <a:br>
              <a:rPr lang="en-US" dirty="0" smtClean="0"/>
            </a:br>
            <a:r>
              <a:rPr lang="en-US" dirty="0" smtClean="0"/>
              <a:t>intensities</a:t>
            </a:r>
            <a:endParaRPr lang="en-US" dirty="0"/>
          </a:p>
        </p:txBody>
      </p:sp>
      <p:sp>
        <p:nvSpPr>
          <p:cNvPr id="3" name="Title 2"/>
          <p:cNvSpPr>
            <a:spLocks noGrp="1"/>
          </p:cNvSpPr>
          <p:nvPr>
            <p:ph type="title"/>
          </p:nvPr>
        </p:nvSpPr>
        <p:spPr/>
        <p:txBody>
          <a:bodyPr/>
          <a:lstStyle/>
          <a:p>
            <a:r>
              <a:rPr lang="en-US" dirty="0" smtClean="0"/>
              <a:t>EPI-Hi Sensor System Overview (1/2)</a:t>
            </a:r>
          </a:p>
        </p:txBody>
      </p:sp>
      <p:grpSp>
        <p:nvGrpSpPr>
          <p:cNvPr id="4" name="Group 3"/>
          <p:cNvGrpSpPr/>
          <p:nvPr/>
        </p:nvGrpSpPr>
        <p:grpSpPr>
          <a:xfrm>
            <a:off x="4726983" y="2704477"/>
            <a:ext cx="4293030" cy="3732860"/>
            <a:chOff x="5228082" y="2481769"/>
            <a:chExt cx="4146592" cy="3605530"/>
          </a:xfrm>
        </p:grpSpPr>
        <p:pic>
          <p:nvPicPr>
            <p:cNvPr id="5" name="Picture 4" descr="epi-hi-iso-102113_cropped.jpg"/>
            <p:cNvPicPr>
              <a:picLocks noChangeAspect="1"/>
            </p:cNvPicPr>
            <p:nvPr/>
          </p:nvPicPr>
          <p:blipFill>
            <a:blip r:embed="rId2" cstate="print"/>
            <a:stretch>
              <a:fillRect/>
            </a:stretch>
          </p:blipFill>
          <p:spPr>
            <a:xfrm>
              <a:off x="5228082" y="2481769"/>
              <a:ext cx="3458718" cy="3605530"/>
            </a:xfrm>
            <a:prstGeom prst="rect">
              <a:avLst/>
            </a:prstGeom>
          </p:spPr>
        </p:pic>
        <p:sp>
          <p:nvSpPr>
            <p:cNvPr id="6" name="TextBox 5"/>
            <p:cNvSpPr txBox="1"/>
            <p:nvPr/>
          </p:nvSpPr>
          <p:spPr>
            <a:xfrm>
              <a:off x="8212672" y="2683934"/>
              <a:ext cx="721131" cy="338554"/>
            </a:xfrm>
            <a:prstGeom prst="rect">
              <a:avLst/>
            </a:prstGeom>
            <a:noFill/>
          </p:spPr>
          <p:txBody>
            <a:bodyPr wrap="square" rtlCol="0">
              <a:spAutoFit/>
            </a:bodyPr>
            <a:lstStyle/>
            <a:p>
              <a:r>
                <a:rPr lang="en-US" sz="1600" dirty="0" smtClean="0">
                  <a:latin typeface="Arial" pitchFamily="34" charset="0"/>
                  <a:cs typeface="Arial" pitchFamily="34" charset="0"/>
                </a:rPr>
                <a:t>LET1</a:t>
              </a:r>
              <a:endParaRPr lang="en-US" sz="1600" dirty="0">
                <a:latin typeface="Arial" pitchFamily="34" charset="0"/>
                <a:cs typeface="Arial" pitchFamily="34" charset="0"/>
              </a:endParaRPr>
            </a:p>
          </p:txBody>
        </p:sp>
        <p:sp>
          <p:nvSpPr>
            <p:cNvPr id="7" name="TextBox 6"/>
            <p:cNvSpPr txBox="1"/>
            <p:nvPr/>
          </p:nvSpPr>
          <p:spPr>
            <a:xfrm>
              <a:off x="8652932" y="4639846"/>
              <a:ext cx="721742" cy="338554"/>
            </a:xfrm>
            <a:prstGeom prst="rect">
              <a:avLst/>
            </a:prstGeom>
            <a:noFill/>
          </p:spPr>
          <p:txBody>
            <a:bodyPr wrap="square" rtlCol="0">
              <a:spAutoFit/>
            </a:bodyPr>
            <a:lstStyle/>
            <a:p>
              <a:r>
                <a:rPr lang="en-US" sz="1600" dirty="0" smtClean="0">
                  <a:latin typeface="Arial" pitchFamily="34" charset="0"/>
                  <a:cs typeface="Arial" pitchFamily="34" charset="0"/>
                </a:rPr>
                <a:t>LET2</a:t>
              </a:r>
              <a:endParaRPr lang="en-US" sz="1600" dirty="0">
                <a:latin typeface="Arial" pitchFamily="34" charset="0"/>
                <a:cs typeface="Arial" pitchFamily="34" charset="0"/>
              </a:endParaRPr>
            </a:p>
          </p:txBody>
        </p:sp>
        <p:sp>
          <p:nvSpPr>
            <p:cNvPr id="8" name="TextBox 7"/>
            <p:cNvSpPr txBox="1"/>
            <p:nvPr/>
          </p:nvSpPr>
          <p:spPr>
            <a:xfrm>
              <a:off x="8483610" y="3369847"/>
              <a:ext cx="601133" cy="338554"/>
            </a:xfrm>
            <a:prstGeom prst="rect">
              <a:avLst/>
            </a:prstGeom>
            <a:noFill/>
          </p:spPr>
          <p:txBody>
            <a:bodyPr wrap="square" rtlCol="0">
              <a:spAutoFit/>
            </a:bodyPr>
            <a:lstStyle/>
            <a:p>
              <a:r>
                <a:rPr lang="en-US" sz="1600" dirty="0" smtClean="0">
                  <a:latin typeface="Arial" pitchFamily="34" charset="0"/>
                  <a:cs typeface="Arial" pitchFamily="34" charset="0"/>
                </a:rPr>
                <a:t>HET</a:t>
              </a:r>
              <a:endParaRPr lang="en-US" sz="1600" dirty="0">
                <a:latin typeface="Arial" pitchFamily="34" charset="0"/>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492" y="1487838"/>
            <a:ext cx="2588218" cy="5083444"/>
          </a:xfrm>
        </p:spPr>
        <p:txBody>
          <a:bodyPr>
            <a:noAutofit/>
          </a:bodyPr>
          <a:lstStyle/>
          <a:p>
            <a:pPr>
              <a:lnSpc>
                <a:spcPct val="100000"/>
              </a:lnSpc>
              <a:spcAft>
                <a:spcPts val="200"/>
              </a:spcAft>
            </a:pPr>
            <a:r>
              <a:rPr lang="en-US" sz="1800" dirty="0" smtClean="0"/>
              <a:t>1 double-ended </a:t>
            </a:r>
            <a:br>
              <a:rPr lang="en-US" sz="1800" dirty="0" smtClean="0"/>
            </a:br>
            <a:r>
              <a:rPr lang="en-US" sz="1800" dirty="0" smtClean="0"/>
              <a:t>low-energy telescope (LET1)</a:t>
            </a:r>
          </a:p>
          <a:p>
            <a:pPr>
              <a:lnSpc>
                <a:spcPct val="100000"/>
              </a:lnSpc>
              <a:spcAft>
                <a:spcPts val="200"/>
              </a:spcAft>
            </a:pPr>
            <a:r>
              <a:rPr lang="en-US" sz="1800" dirty="0" smtClean="0"/>
              <a:t>1 single-ended </a:t>
            </a:r>
            <a:br>
              <a:rPr lang="en-US" sz="1800" dirty="0" smtClean="0"/>
            </a:br>
            <a:r>
              <a:rPr lang="en-US" sz="1800" dirty="0" smtClean="0"/>
              <a:t>low-energy telescope (LET2)</a:t>
            </a:r>
          </a:p>
          <a:p>
            <a:pPr>
              <a:lnSpc>
                <a:spcPct val="100000"/>
              </a:lnSpc>
              <a:spcAft>
                <a:spcPts val="200"/>
              </a:spcAft>
            </a:pPr>
            <a:r>
              <a:rPr lang="en-US" sz="1800" dirty="0" smtClean="0"/>
              <a:t>1 double-ended </a:t>
            </a:r>
            <a:br>
              <a:rPr lang="en-US" sz="1800" dirty="0" smtClean="0"/>
            </a:br>
            <a:r>
              <a:rPr lang="en-US" sz="1800" dirty="0" smtClean="0"/>
              <a:t>high-energy telescope (HET)</a:t>
            </a:r>
          </a:p>
          <a:p>
            <a:pPr>
              <a:lnSpc>
                <a:spcPct val="100000"/>
              </a:lnSpc>
              <a:spcAft>
                <a:spcPts val="200"/>
              </a:spcAft>
            </a:pPr>
            <a:r>
              <a:rPr lang="en-US" sz="1800" dirty="0" smtClean="0"/>
              <a:t>All sensor elements are ion-implanted silicon solid-state detectors</a:t>
            </a:r>
          </a:p>
          <a:p>
            <a:pPr>
              <a:lnSpc>
                <a:spcPct val="100000"/>
              </a:lnSpc>
              <a:spcAft>
                <a:spcPts val="200"/>
              </a:spcAft>
            </a:pPr>
            <a:r>
              <a:rPr lang="en-US" sz="1800" dirty="0" smtClean="0"/>
              <a:t>Signals from each telescope processed by an individual electronics board </a:t>
            </a:r>
          </a:p>
        </p:txBody>
      </p:sp>
      <p:sp>
        <p:nvSpPr>
          <p:cNvPr id="3" name="Title 2"/>
          <p:cNvSpPr>
            <a:spLocks noGrp="1"/>
          </p:cNvSpPr>
          <p:nvPr>
            <p:ph type="title"/>
          </p:nvPr>
        </p:nvSpPr>
        <p:spPr/>
        <p:txBody>
          <a:bodyPr/>
          <a:lstStyle/>
          <a:p>
            <a:r>
              <a:rPr lang="en-US" dirty="0" smtClean="0"/>
              <a:t>EPI-Hi Sensor System Overview (2/2)</a:t>
            </a:r>
            <a:endParaRPr lang="en-US" dirty="0"/>
          </a:p>
        </p:txBody>
      </p:sp>
      <p:grpSp>
        <p:nvGrpSpPr>
          <p:cNvPr id="6" name="Group 5"/>
          <p:cNvGrpSpPr/>
          <p:nvPr/>
        </p:nvGrpSpPr>
        <p:grpSpPr>
          <a:xfrm>
            <a:off x="2673696" y="1495722"/>
            <a:ext cx="6431432" cy="5033772"/>
            <a:chOff x="2153768" y="1092774"/>
            <a:chExt cx="6431432" cy="5033772"/>
          </a:xfrm>
        </p:grpSpPr>
        <p:pic>
          <p:nvPicPr>
            <p:cNvPr id="7" name="Picture 6" descr="epi-hi_block_diagram_5-5-13.tiff"/>
            <p:cNvPicPr>
              <a:picLocks noChangeAspect="1"/>
            </p:cNvPicPr>
            <p:nvPr/>
          </p:nvPicPr>
          <p:blipFill>
            <a:blip r:embed="rId2" cstate="print"/>
            <a:stretch>
              <a:fillRect/>
            </a:stretch>
          </p:blipFill>
          <p:spPr>
            <a:xfrm>
              <a:off x="2153768" y="1092774"/>
              <a:ext cx="6431432" cy="5033772"/>
            </a:xfrm>
            <a:prstGeom prst="rect">
              <a:avLst/>
            </a:prstGeom>
          </p:spPr>
        </p:pic>
        <p:sp>
          <p:nvSpPr>
            <p:cNvPr id="8" name="Rectangle 7"/>
            <p:cNvSpPr/>
            <p:nvPr/>
          </p:nvSpPr>
          <p:spPr>
            <a:xfrm>
              <a:off x="2153768" y="1092774"/>
              <a:ext cx="919632" cy="5033772"/>
            </a:xfrm>
            <a:prstGeom prst="rect">
              <a:avLst/>
            </a:prstGeom>
            <a:solidFill>
              <a:schemeClr val="bg1">
                <a:alpha val="0"/>
              </a:schemeClr>
            </a:solid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54252" y="1022887"/>
            <a:ext cx="3541362" cy="461665"/>
          </a:xfrm>
          <a:prstGeom prst="rect">
            <a:avLst/>
          </a:prstGeom>
          <a:noFill/>
        </p:spPr>
        <p:txBody>
          <a:bodyPr wrap="square" rtlCol="0">
            <a:spAutoFit/>
          </a:bodyPr>
          <a:lstStyle/>
          <a:p>
            <a:r>
              <a:rPr lang="en-US" sz="2400" b="1" dirty="0" smtClean="0"/>
              <a:t>3 detector telescopes:</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Low-Energy Telescopes</a:t>
            </a:r>
            <a:endParaRPr lang="en-US" dirty="0"/>
          </a:p>
        </p:txBody>
      </p:sp>
      <p:grpSp>
        <p:nvGrpSpPr>
          <p:cNvPr id="4" name="Group 3"/>
          <p:cNvGrpSpPr/>
          <p:nvPr/>
        </p:nvGrpSpPr>
        <p:grpSpPr>
          <a:xfrm>
            <a:off x="757766" y="1184887"/>
            <a:ext cx="7806268" cy="5208321"/>
            <a:chOff x="757766" y="1099648"/>
            <a:chExt cx="7806268" cy="5208321"/>
          </a:xfrm>
        </p:grpSpPr>
        <p:pic>
          <p:nvPicPr>
            <p:cNvPr id="5" name="Picture 4" descr="let_telescope_shielded009.tiff"/>
            <p:cNvPicPr>
              <a:picLocks noChangeAspect="1"/>
            </p:cNvPicPr>
            <p:nvPr/>
          </p:nvPicPr>
          <p:blipFill>
            <a:blip r:embed="rId2" cstate="print"/>
            <a:stretch>
              <a:fillRect/>
            </a:stretch>
          </p:blipFill>
          <p:spPr>
            <a:xfrm>
              <a:off x="809842" y="1559021"/>
              <a:ext cx="7529830" cy="4436110"/>
            </a:xfrm>
            <a:prstGeom prst="rect">
              <a:avLst/>
            </a:prstGeom>
          </p:spPr>
        </p:pic>
        <p:sp>
          <p:nvSpPr>
            <p:cNvPr id="6" name="TextBox 5"/>
            <p:cNvSpPr txBox="1"/>
            <p:nvPr/>
          </p:nvSpPr>
          <p:spPr>
            <a:xfrm>
              <a:off x="757766" y="1099648"/>
              <a:ext cx="3666067" cy="400110"/>
            </a:xfrm>
            <a:prstGeom prst="rect">
              <a:avLst/>
            </a:prstGeom>
            <a:noFill/>
          </p:spPr>
          <p:txBody>
            <a:bodyPr wrap="square" rtlCol="0">
              <a:spAutoFit/>
            </a:bodyPr>
            <a:lstStyle/>
            <a:p>
              <a:pPr algn="ctr"/>
              <a:r>
                <a:rPr lang="en-US" sz="2000" dirty="0" smtClean="0">
                  <a:latin typeface="Arial" pitchFamily="34" charset="0"/>
                  <a:cs typeface="Arial" pitchFamily="34" charset="0"/>
                </a:rPr>
                <a:t>LET1 (double ended)</a:t>
              </a:r>
              <a:endParaRPr lang="en-US" sz="2000" dirty="0">
                <a:latin typeface="Arial" pitchFamily="34" charset="0"/>
                <a:cs typeface="Arial" pitchFamily="34" charset="0"/>
              </a:endParaRPr>
            </a:p>
          </p:txBody>
        </p:sp>
        <p:sp>
          <p:nvSpPr>
            <p:cNvPr id="7" name="TextBox 6"/>
            <p:cNvSpPr txBox="1"/>
            <p:nvPr/>
          </p:nvSpPr>
          <p:spPr>
            <a:xfrm>
              <a:off x="4897967" y="1158911"/>
              <a:ext cx="3666067" cy="400110"/>
            </a:xfrm>
            <a:prstGeom prst="rect">
              <a:avLst/>
            </a:prstGeom>
            <a:noFill/>
          </p:spPr>
          <p:txBody>
            <a:bodyPr wrap="square" rtlCol="0">
              <a:spAutoFit/>
            </a:bodyPr>
            <a:lstStyle/>
            <a:p>
              <a:pPr algn="ctr"/>
              <a:r>
                <a:rPr lang="en-US" sz="2000" dirty="0" smtClean="0">
                  <a:latin typeface="Arial" pitchFamily="34" charset="0"/>
                  <a:cs typeface="Arial" pitchFamily="34" charset="0"/>
                </a:rPr>
                <a:t>LET2 (single ended)</a:t>
              </a:r>
              <a:endParaRPr lang="en-US" sz="2000" dirty="0">
                <a:latin typeface="Arial" pitchFamily="34" charset="0"/>
                <a:cs typeface="Arial" pitchFamily="34" charset="0"/>
              </a:endParaRPr>
            </a:p>
          </p:txBody>
        </p:sp>
        <p:sp>
          <p:nvSpPr>
            <p:cNvPr id="8" name="TextBox 7"/>
            <p:cNvSpPr txBox="1"/>
            <p:nvPr/>
          </p:nvSpPr>
          <p:spPr>
            <a:xfrm>
              <a:off x="5401734" y="4876808"/>
              <a:ext cx="3006097" cy="1431161"/>
            </a:xfrm>
            <a:prstGeom prst="rect">
              <a:avLst/>
            </a:prstGeom>
            <a:noFill/>
          </p:spPr>
          <p:txBody>
            <a:bodyPr wrap="square" rtlCol="0">
              <a:spAutoFit/>
            </a:bodyPr>
            <a:lstStyle/>
            <a:p>
              <a:r>
                <a:rPr lang="en-US" dirty="0" smtClean="0">
                  <a:latin typeface="Arial" pitchFamily="34" charset="0"/>
                  <a:cs typeface="Arial" pitchFamily="34" charset="0"/>
                </a:rPr>
                <a:t>windows (each end):</a:t>
              </a:r>
            </a:p>
            <a:p>
              <a:r>
                <a:rPr lang="en-US" dirty="0" smtClean="0">
                  <a:latin typeface="Arial" pitchFamily="34" charset="0"/>
                  <a:cs typeface="Arial" pitchFamily="34" charset="0"/>
                </a:rPr>
                <a:t>  2 μm, 1 μm, 1 μm Kapton</a:t>
              </a:r>
            </a:p>
            <a:p>
              <a:pPr>
                <a:spcBef>
                  <a:spcPts val="1800"/>
                </a:spcBef>
              </a:pPr>
              <a:r>
                <a:rPr lang="en-US" dirty="0" smtClean="0">
                  <a:latin typeface="Arial" pitchFamily="34" charset="0"/>
                  <a:cs typeface="Arial" pitchFamily="34" charset="0"/>
                </a:rPr>
                <a:t>color:  active silicon</a:t>
              </a:r>
            </a:p>
            <a:p>
              <a:r>
                <a:rPr lang="en-US" dirty="0" smtClean="0">
                  <a:latin typeface="Arial" pitchFamily="34" charset="0"/>
                  <a:cs typeface="Arial" pitchFamily="34" charset="0"/>
                </a:rPr>
                <a:t>grey: inactive material</a:t>
              </a:r>
              <a:endParaRPr lang="en-US" dirty="0">
                <a:latin typeface="Arial" pitchFamily="34" charset="0"/>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pitchFamily="34" charset="0"/>
                <a:cs typeface="Arial" pitchFamily="34" charset="0"/>
              </a:rPr>
              <a:t>High-Energy Telescope</a:t>
            </a:r>
            <a:endParaRPr lang="en-US" dirty="0"/>
          </a:p>
        </p:txBody>
      </p:sp>
      <p:pic>
        <p:nvPicPr>
          <p:cNvPr id="5" name="Picture 4" descr="het_telescope_shielded008.tiff"/>
          <p:cNvPicPr>
            <a:picLocks noChangeAspect="1"/>
          </p:cNvPicPr>
          <p:nvPr/>
        </p:nvPicPr>
        <p:blipFill>
          <a:blip r:embed="rId2" cstate="print"/>
          <a:stretch>
            <a:fillRect/>
          </a:stretch>
        </p:blipFill>
        <p:spPr>
          <a:xfrm>
            <a:off x="1533273" y="1753877"/>
            <a:ext cx="3238246" cy="4661916"/>
          </a:xfrm>
          <a:prstGeom prst="rect">
            <a:avLst/>
          </a:prstGeom>
        </p:spPr>
      </p:pic>
      <p:sp>
        <p:nvSpPr>
          <p:cNvPr id="6" name="TextBox 5"/>
          <p:cNvSpPr txBox="1"/>
          <p:nvPr/>
        </p:nvSpPr>
        <p:spPr>
          <a:xfrm>
            <a:off x="1709380" y="1389796"/>
            <a:ext cx="2519680" cy="400110"/>
          </a:xfrm>
          <a:prstGeom prst="rect">
            <a:avLst/>
          </a:prstGeom>
          <a:noFill/>
        </p:spPr>
        <p:txBody>
          <a:bodyPr wrap="square" rtlCol="0">
            <a:spAutoFit/>
          </a:bodyPr>
          <a:lstStyle/>
          <a:p>
            <a:pPr algn="ctr"/>
            <a:r>
              <a:rPr lang="en-US" sz="2000" dirty="0" smtClean="0">
                <a:latin typeface="Arial" pitchFamily="34" charset="0"/>
                <a:cs typeface="Arial" pitchFamily="34" charset="0"/>
              </a:rPr>
              <a:t>HET (double ended)</a:t>
            </a:r>
            <a:endParaRPr lang="en-US" sz="2000" dirty="0">
              <a:latin typeface="Arial" pitchFamily="34" charset="0"/>
              <a:cs typeface="Arial" pitchFamily="34" charset="0"/>
            </a:endParaRPr>
          </a:p>
        </p:txBody>
      </p:sp>
      <p:sp>
        <p:nvSpPr>
          <p:cNvPr id="7" name="TextBox 6"/>
          <p:cNvSpPr txBox="1"/>
          <p:nvPr/>
        </p:nvSpPr>
        <p:spPr>
          <a:xfrm>
            <a:off x="5119754" y="2720089"/>
            <a:ext cx="2827867" cy="1431161"/>
          </a:xfrm>
          <a:prstGeom prst="rect">
            <a:avLst/>
          </a:prstGeom>
          <a:noFill/>
        </p:spPr>
        <p:txBody>
          <a:bodyPr wrap="square" rtlCol="0">
            <a:spAutoFit/>
          </a:bodyPr>
          <a:lstStyle/>
          <a:p>
            <a:r>
              <a:rPr lang="en-US" dirty="0" smtClean="0">
                <a:latin typeface="Arial" pitchFamily="34" charset="0"/>
                <a:cs typeface="Arial" pitchFamily="34" charset="0"/>
              </a:rPr>
              <a:t>windows (each end):</a:t>
            </a:r>
          </a:p>
          <a:p>
            <a:r>
              <a:rPr lang="en-US" dirty="0" smtClean="0">
                <a:latin typeface="Arial" pitchFamily="34" charset="0"/>
                <a:cs typeface="Arial" pitchFamily="34" charset="0"/>
              </a:rPr>
              <a:t>  2 × 127 μm Kapton</a:t>
            </a:r>
          </a:p>
          <a:p>
            <a:pPr>
              <a:spcBef>
                <a:spcPts val="1800"/>
              </a:spcBef>
            </a:pPr>
            <a:r>
              <a:rPr lang="en-US" dirty="0" smtClean="0">
                <a:latin typeface="Arial" pitchFamily="34" charset="0"/>
                <a:cs typeface="Arial" pitchFamily="34" charset="0"/>
              </a:rPr>
              <a:t>color:  active silicon</a:t>
            </a:r>
          </a:p>
          <a:p>
            <a:r>
              <a:rPr lang="en-US" dirty="0" smtClean="0">
                <a:latin typeface="Arial" pitchFamily="34" charset="0"/>
                <a:cs typeface="Arial" pitchFamily="34" charset="0"/>
              </a:rPr>
              <a:t>grey: inactive material</a:t>
            </a:r>
            <a:endParaRPr lang="en-US" dirty="0">
              <a:latin typeface="Arial" pitchFamily="34" charset="0"/>
              <a:cs typeface="Arial" pitchFamily="34" charset="0"/>
            </a:endParaRPr>
          </a:p>
        </p:txBody>
      </p:sp>
      <p:sp>
        <p:nvSpPr>
          <p:cNvPr id="8" name="TextBox 7"/>
          <p:cNvSpPr txBox="1"/>
          <p:nvPr/>
        </p:nvSpPr>
        <p:spPr>
          <a:xfrm>
            <a:off x="2435820" y="1040494"/>
            <a:ext cx="4140201" cy="400110"/>
          </a:xfrm>
          <a:prstGeom prst="rect">
            <a:avLst/>
          </a:prstGeom>
          <a:noFill/>
        </p:spPr>
        <p:txBody>
          <a:bodyPr wrap="square" rtlCol="0">
            <a:spAutoFit/>
          </a:bodyPr>
          <a:lstStyle/>
          <a:p>
            <a:pPr algn="ctr"/>
            <a:r>
              <a:rPr lang="en-US" sz="2000" dirty="0" smtClean="0">
                <a:latin typeface="Arial" pitchFamily="34" charset="0"/>
                <a:cs typeface="Arial" pitchFamily="34" charset="0"/>
              </a:rPr>
              <a:t>Conceptual Cross Section</a:t>
            </a:r>
            <a:endParaRPr lang="en-US" sz="2000"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pitchFamily="34" charset="0"/>
                <a:cs typeface="Arial" pitchFamily="34" charset="0"/>
              </a:rPr>
              <a:t>Solid-State Detectors</a:t>
            </a:r>
            <a:endParaRPr lang="en-US" dirty="0"/>
          </a:p>
        </p:txBody>
      </p:sp>
      <p:pic>
        <p:nvPicPr>
          <p:cNvPr id="4" name="Picture 3" descr="detector_param_table001.gif"/>
          <p:cNvPicPr>
            <a:picLocks noChangeAspect="1"/>
          </p:cNvPicPr>
          <p:nvPr/>
        </p:nvPicPr>
        <p:blipFill>
          <a:blip r:embed="rId2" cstate="print"/>
          <a:stretch>
            <a:fillRect/>
          </a:stretch>
        </p:blipFill>
        <p:spPr>
          <a:xfrm>
            <a:off x="126573" y="1342550"/>
            <a:ext cx="4572000" cy="5017770"/>
          </a:xfrm>
          <a:prstGeom prst="rect">
            <a:avLst/>
          </a:prstGeom>
        </p:spPr>
      </p:pic>
      <p:grpSp>
        <p:nvGrpSpPr>
          <p:cNvPr id="5" name="Group 4"/>
          <p:cNvGrpSpPr/>
          <p:nvPr/>
        </p:nvGrpSpPr>
        <p:grpSpPr>
          <a:xfrm>
            <a:off x="4802958" y="851377"/>
            <a:ext cx="4016841" cy="3788508"/>
            <a:chOff x="4949360" y="808484"/>
            <a:chExt cx="4016841" cy="3788508"/>
          </a:xfrm>
        </p:grpSpPr>
        <p:grpSp>
          <p:nvGrpSpPr>
            <p:cNvPr id="6" name="Group 23"/>
            <p:cNvGrpSpPr/>
            <p:nvPr/>
          </p:nvGrpSpPr>
          <p:grpSpPr>
            <a:xfrm>
              <a:off x="4949360" y="1110080"/>
              <a:ext cx="4016841" cy="3486912"/>
              <a:chOff x="4949360" y="1110080"/>
              <a:chExt cx="4016841" cy="3486912"/>
            </a:xfrm>
          </p:grpSpPr>
          <p:pic>
            <p:nvPicPr>
              <p:cNvPr id="8" name="Picture 7" descr="detector_segmentation001.tiff"/>
              <p:cNvPicPr>
                <a:picLocks noChangeAspect="1"/>
              </p:cNvPicPr>
              <p:nvPr/>
            </p:nvPicPr>
            <p:blipFill>
              <a:blip r:embed="rId3" cstate="print"/>
              <a:stretch>
                <a:fillRect/>
              </a:stretch>
            </p:blipFill>
            <p:spPr>
              <a:xfrm>
                <a:off x="4949360" y="1110080"/>
                <a:ext cx="3830574" cy="3486912"/>
              </a:xfrm>
              <a:prstGeom prst="rect">
                <a:avLst/>
              </a:prstGeom>
            </p:spPr>
          </p:pic>
          <p:sp>
            <p:nvSpPr>
              <p:cNvPr id="9" name="TextBox 8"/>
              <p:cNvSpPr txBox="1"/>
              <p:nvPr/>
            </p:nvSpPr>
            <p:spPr>
              <a:xfrm>
                <a:off x="8204205" y="3352798"/>
                <a:ext cx="677334" cy="584776"/>
              </a:xfrm>
              <a:prstGeom prst="rect">
                <a:avLst/>
              </a:prstGeom>
              <a:noFill/>
            </p:spPr>
            <p:txBody>
              <a:bodyPr wrap="square" rtlCol="0">
                <a:spAutoFit/>
              </a:bodyPr>
              <a:lstStyle/>
              <a:p>
                <a:r>
                  <a:rPr lang="en-US" sz="1600" dirty="0" smtClean="0">
                    <a:latin typeface="Arial" pitchFamily="34" charset="0"/>
                    <a:cs typeface="Arial" pitchFamily="34" charset="0"/>
                  </a:rPr>
                  <a:t>small pixel</a:t>
                </a:r>
                <a:endParaRPr lang="en-US" sz="1600" dirty="0">
                  <a:latin typeface="Arial" pitchFamily="34" charset="0"/>
                  <a:cs typeface="Arial" pitchFamily="34" charset="0"/>
                </a:endParaRPr>
              </a:p>
            </p:txBody>
          </p:sp>
          <p:sp>
            <p:nvSpPr>
              <p:cNvPr id="10" name="TextBox 9"/>
              <p:cNvSpPr txBox="1"/>
              <p:nvPr/>
            </p:nvSpPr>
            <p:spPr>
              <a:xfrm>
                <a:off x="8136468" y="3937574"/>
                <a:ext cx="829733" cy="338554"/>
              </a:xfrm>
              <a:prstGeom prst="rect">
                <a:avLst/>
              </a:prstGeom>
              <a:noFill/>
            </p:spPr>
            <p:txBody>
              <a:bodyPr wrap="square" rtlCol="0">
                <a:spAutoFit/>
              </a:bodyPr>
              <a:lstStyle/>
              <a:p>
                <a:r>
                  <a:rPr lang="en-US" sz="1600" dirty="0" smtClean="0">
                    <a:latin typeface="Arial" pitchFamily="34" charset="0"/>
                    <a:cs typeface="Arial" pitchFamily="34" charset="0"/>
                  </a:rPr>
                  <a:t>guard</a:t>
                </a:r>
                <a:endParaRPr lang="en-US" sz="1600" dirty="0">
                  <a:latin typeface="Arial" pitchFamily="34" charset="0"/>
                  <a:cs typeface="Arial" pitchFamily="34" charset="0"/>
                </a:endParaRPr>
              </a:p>
            </p:txBody>
          </p:sp>
          <p:sp>
            <p:nvSpPr>
              <p:cNvPr id="11" name="TextBox 10"/>
              <p:cNvSpPr txBox="1"/>
              <p:nvPr/>
            </p:nvSpPr>
            <p:spPr>
              <a:xfrm>
                <a:off x="7950201" y="2954863"/>
                <a:ext cx="829733" cy="338554"/>
              </a:xfrm>
              <a:prstGeom prst="rect">
                <a:avLst/>
              </a:prstGeom>
              <a:noFill/>
            </p:spPr>
            <p:txBody>
              <a:bodyPr wrap="square" rtlCol="0">
                <a:spAutoFit/>
              </a:bodyPr>
              <a:lstStyle/>
              <a:p>
                <a:r>
                  <a:rPr lang="en-US" sz="1600" dirty="0" smtClean="0">
                    <a:latin typeface="Arial" pitchFamily="34" charset="0"/>
                    <a:cs typeface="Arial" pitchFamily="34" charset="0"/>
                  </a:rPr>
                  <a:t>center</a:t>
                </a:r>
                <a:endParaRPr lang="en-US" sz="1600" dirty="0">
                  <a:latin typeface="Arial" pitchFamily="34" charset="0"/>
                  <a:cs typeface="Arial" pitchFamily="34" charset="0"/>
                </a:endParaRPr>
              </a:p>
            </p:txBody>
          </p:sp>
          <p:cxnSp>
            <p:nvCxnSpPr>
              <p:cNvPr id="12" name="Straight Arrow Connector 11"/>
              <p:cNvCxnSpPr/>
              <p:nvPr/>
            </p:nvCxnSpPr>
            <p:spPr>
              <a:xfrm rot="10800000" flipV="1">
                <a:off x="7611535" y="3217333"/>
                <a:ext cx="414870" cy="406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1"/>
              </p:cNvCxnSpPr>
              <p:nvPr/>
            </p:nvCxnSpPr>
            <p:spPr>
              <a:xfrm rot="10800000">
                <a:off x="7916337" y="3623738"/>
                <a:ext cx="287869" cy="2144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7789333" y="3818468"/>
                <a:ext cx="414872" cy="27093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4953008" y="808484"/>
              <a:ext cx="3601226" cy="369332"/>
            </a:xfrm>
            <a:prstGeom prst="rect">
              <a:avLst/>
            </a:prstGeom>
            <a:noFill/>
          </p:spPr>
          <p:txBody>
            <a:bodyPr wrap="square" rtlCol="0">
              <a:spAutoFit/>
            </a:bodyPr>
            <a:lstStyle/>
            <a:p>
              <a:r>
                <a:rPr lang="en-US" dirty="0" smtClean="0">
                  <a:latin typeface="Arial" pitchFamily="34" charset="0"/>
                  <a:cs typeface="Arial" pitchFamily="34" charset="0"/>
                </a:rPr>
                <a:t>Segmentation of Active Areas:</a:t>
              </a:r>
              <a:endParaRPr lang="en-US" dirty="0">
                <a:latin typeface="Arial" pitchFamily="34" charset="0"/>
                <a:cs typeface="Arial" pitchFamily="34" charset="0"/>
              </a:endParaRPr>
            </a:p>
          </p:txBody>
        </p:sp>
      </p:grpSp>
      <p:grpSp>
        <p:nvGrpSpPr>
          <p:cNvPr id="15" name="Group 14"/>
          <p:cNvGrpSpPr/>
          <p:nvPr/>
        </p:nvGrpSpPr>
        <p:grpSpPr>
          <a:xfrm flipH="1">
            <a:off x="5031130" y="4525505"/>
            <a:ext cx="3996626" cy="2021201"/>
            <a:chOff x="6019800" y="4140200"/>
            <a:chExt cx="4865775" cy="2460752"/>
          </a:xfrm>
        </p:grpSpPr>
        <p:pic>
          <p:nvPicPr>
            <p:cNvPr id="16" name="Picture 15" descr="IMG_1585_cropped.jpg"/>
            <p:cNvPicPr>
              <a:picLocks noChangeAspect="1"/>
            </p:cNvPicPr>
            <p:nvPr/>
          </p:nvPicPr>
          <p:blipFill>
            <a:blip r:embed="rId4" cstate="print"/>
            <a:stretch>
              <a:fillRect/>
            </a:stretch>
          </p:blipFill>
          <p:spPr>
            <a:xfrm>
              <a:off x="6019800" y="4140200"/>
              <a:ext cx="1598422" cy="2460752"/>
            </a:xfrm>
            <a:prstGeom prst="rect">
              <a:avLst/>
            </a:prstGeom>
          </p:spPr>
        </p:pic>
        <p:sp>
          <p:nvSpPr>
            <p:cNvPr id="17" name="TextBox 16"/>
            <p:cNvSpPr txBox="1"/>
            <p:nvPr/>
          </p:nvSpPr>
          <p:spPr>
            <a:xfrm>
              <a:off x="7708544" y="5283239"/>
              <a:ext cx="3177031" cy="786889"/>
            </a:xfrm>
            <a:prstGeom prst="rect">
              <a:avLst/>
            </a:prstGeom>
            <a:noFill/>
          </p:spPr>
          <p:txBody>
            <a:bodyPr wrap="square" rtlCol="0">
              <a:spAutoFit/>
            </a:bodyPr>
            <a:lstStyle/>
            <a:p>
              <a:pPr algn="r"/>
              <a:r>
                <a:rPr lang="en-US" dirty="0" smtClean="0">
                  <a:latin typeface="Arial" pitchFamily="34" charset="0"/>
                  <a:cs typeface="Arial" pitchFamily="34" charset="0"/>
                </a:rPr>
                <a:t>prototype </a:t>
              </a:r>
              <a:br>
                <a:rPr lang="en-US" dirty="0" smtClean="0">
                  <a:latin typeface="Arial" pitchFamily="34" charset="0"/>
                  <a:cs typeface="Arial" pitchFamily="34" charset="0"/>
                </a:rPr>
              </a:br>
              <a:r>
                <a:rPr lang="en-US" dirty="0" smtClean="0">
                  <a:latin typeface="Arial" pitchFamily="34" charset="0"/>
                  <a:cs typeface="Arial" pitchFamily="34" charset="0"/>
                </a:rPr>
                <a:t>L1 detector</a:t>
              </a:r>
              <a:endParaRPr lang="en-US" dirty="0">
                <a:latin typeface="Arial" pitchFamily="34" charset="0"/>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79" y="200598"/>
            <a:ext cx="7199939" cy="675511"/>
          </a:xfrm>
        </p:spPr>
        <p:txBody>
          <a:bodyPr/>
          <a:lstStyle/>
          <a:p>
            <a:pPr>
              <a:lnSpc>
                <a:spcPts val="3000"/>
              </a:lnSpc>
            </a:pPr>
            <a:r>
              <a:rPr lang="en-US" dirty="0" smtClean="0">
                <a:latin typeface="Arial" pitchFamily="34" charset="0"/>
                <a:cs typeface="Arial" pitchFamily="34" charset="0"/>
              </a:rPr>
              <a:t>Species and Energy Coverage and Energy Binning</a:t>
            </a:r>
            <a:endParaRPr lang="en-US" dirty="0"/>
          </a:p>
        </p:txBody>
      </p:sp>
      <p:pic>
        <p:nvPicPr>
          <p:cNvPr id="3" name="Picture 2" descr="species_and_energy002_001.gif"/>
          <p:cNvPicPr>
            <a:picLocks noChangeAspect="1"/>
          </p:cNvPicPr>
          <p:nvPr/>
        </p:nvPicPr>
        <p:blipFill>
          <a:blip r:embed="rId2" cstate="print"/>
          <a:stretch>
            <a:fillRect/>
          </a:stretch>
        </p:blipFill>
        <p:spPr>
          <a:xfrm>
            <a:off x="338962" y="1334769"/>
            <a:ext cx="4640580" cy="4880610"/>
          </a:xfrm>
          <a:prstGeom prst="rect">
            <a:avLst/>
          </a:prstGeom>
        </p:spPr>
      </p:pic>
      <p:sp>
        <p:nvSpPr>
          <p:cNvPr id="4" name="TextBox 3"/>
          <p:cNvSpPr txBox="1"/>
          <p:nvPr/>
        </p:nvSpPr>
        <p:spPr>
          <a:xfrm>
            <a:off x="5363706" y="1082007"/>
            <a:ext cx="3578679" cy="2462213"/>
          </a:xfrm>
          <a:prstGeom prst="rect">
            <a:avLst/>
          </a:prstGeom>
          <a:noFill/>
        </p:spPr>
        <p:txBody>
          <a:bodyPr wrap="square" rtlCol="0">
            <a:spAutoFit/>
          </a:bodyPr>
          <a:lstStyle/>
          <a:p>
            <a:pPr marL="169863" indent="-169863" algn="l">
              <a:buFont typeface="Wingdings" pitchFamily="2" charset="2"/>
              <a:buChar char="§"/>
            </a:pPr>
            <a:r>
              <a:rPr lang="en-US" sz="1600" dirty="0" smtClean="0">
                <a:latin typeface="Arial" pitchFamily="34" charset="0"/>
                <a:cs typeface="Arial" pitchFamily="34" charset="0"/>
              </a:rPr>
              <a:t>Rates are accumulated on-board in logarithmically spaced energy bins of width of a factor of 2^½ or 2^¼</a:t>
            </a:r>
          </a:p>
          <a:p>
            <a:pPr marL="169863" indent="-169863" algn="l">
              <a:spcBef>
                <a:spcPts val="600"/>
              </a:spcBef>
              <a:buFont typeface="Wingdings" pitchFamily="2" charset="2"/>
              <a:buChar char="§"/>
            </a:pPr>
            <a:r>
              <a:rPr lang="en-US" sz="1600" dirty="0" smtClean="0">
                <a:latin typeface="Arial" pitchFamily="34" charset="0"/>
                <a:cs typeface="Arial" pitchFamily="34" charset="0"/>
              </a:rPr>
              <a:t>Bin width of 2^½ corresponds to ~6.6 bins per decade</a:t>
            </a:r>
          </a:p>
          <a:p>
            <a:pPr marL="169863" indent="-169863" algn="l">
              <a:spcBef>
                <a:spcPts val="600"/>
              </a:spcBef>
              <a:buFont typeface="Wingdings" pitchFamily="2" charset="2"/>
              <a:buChar char="§"/>
            </a:pPr>
            <a:r>
              <a:rPr lang="en-US" sz="1600" dirty="0" smtClean="0">
                <a:latin typeface="Arial" pitchFamily="34" charset="0"/>
                <a:cs typeface="Arial" pitchFamily="34" charset="0"/>
              </a:rPr>
              <a:t>Larger bins are used for some rates accumulated at the highest cadence (1 second) in order to increase statistical accuracy</a:t>
            </a:r>
          </a:p>
        </p:txBody>
      </p:sp>
      <p:grpSp>
        <p:nvGrpSpPr>
          <p:cNvPr id="5" name="Group 4"/>
          <p:cNvGrpSpPr/>
          <p:nvPr/>
        </p:nvGrpSpPr>
        <p:grpSpPr>
          <a:xfrm>
            <a:off x="5655733" y="3705333"/>
            <a:ext cx="2712720" cy="2603500"/>
            <a:chOff x="5655733" y="3565851"/>
            <a:chExt cx="2712720" cy="2603500"/>
          </a:xfrm>
        </p:grpSpPr>
        <p:pic>
          <p:nvPicPr>
            <p:cNvPr id="6" name="Picture 5" descr="sim003_het010.gif"/>
            <p:cNvPicPr>
              <a:picLocks noChangeAspect="1"/>
            </p:cNvPicPr>
            <p:nvPr/>
          </p:nvPicPr>
          <p:blipFill>
            <a:blip r:embed="rId3" cstate="print"/>
            <a:stretch>
              <a:fillRect/>
            </a:stretch>
          </p:blipFill>
          <p:spPr>
            <a:xfrm>
              <a:off x="5655733" y="3565851"/>
              <a:ext cx="2712720" cy="2603500"/>
            </a:xfrm>
            <a:prstGeom prst="rect">
              <a:avLst/>
            </a:prstGeom>
          </p:spPr>
        </p:pic>
        <p:sp>
          <p:nvSpPr>
            <p:cNvPr id="7" name="TextBox 6"/>
            <p:cNvSpPr txBox="1"/>
            <p:nvPr/>
          </p:nvSpPr>
          <p:spPr>
            <a:xfrm>
              <a:off x="7171257" y="5376332"/>
              <a:ext cx="1078658" cy="461665"/>
            </a:xfrm>
            <a:prstGeom prst="rect">
              <a:avLst/>
            </a:prstGeom>
            <a:noFill/>
          </p:spPr>
          <p:txBody>
            <a:bodyPr wrap="square" rtlCol="0">
              <a:spAutoFit/>
            </a:bodyPr>
            <a:lstStyle/>
            <a:p>
              <a:r>
                <a:rPr lang="en-US" sz="1200" dirty="0" smtClean="0">
                  <a:latin typeface="Arial" pitchFamily="34" charset="0"/>
                  <a:cs typeface="Arial" pitchFamily="34" charset="0"/>
                </a:rPr>
                <a:t>penetrating protons</a:t>
              </a:r>
              <a:endParaRPr lang="en-US" sz="1200" dirty="0">
                <a:latin typeface="Arial" pitchFamily="34" charset="0"/>
                <a:cs typeface="Arial" pitchFamily="34" charset="0"/>
              </a:endParaRPr>
            </a:p>
          </p:txBody>
        </p:sp>
        <p:sp>
          <p:nvSpPr>
            <p:cNvPr id="8" name="TextBox 7"/>
            <p:cNvSpPr txBox="1"/>
            <p:nvPr/>
          </p:nvSpPr>
          <p:spPr>
            <a:xfrm>
              <a:off x="6052088" y="4655232"/>
              <a:ext cx="790413" cy="461665"/>
            </a:xfrm>
            <a:prstGeom prst="rect">
              <a:avLst/>
            </a:prstGeom>
            <a:noFill/>
          </p:spPr>
          <p:txBody>
            <a:bodyPr wrap="square" rtlCol="0">
              <a:spAutoFit/>
            </a:bodyPr>
            <a:lstStyle/>
            <a:p>
              <a:r>
                <a:rPr lang="en-US" sz="1200" dirty="0" smtClean="0">
                  <a:latin typeface="Arial" pitchFamily="34" charset="0"/>
                  <a:cs typeface="Arial" pitchFamily="34" charset="0"/>
                </a:rPr>
                <a:t>stopping protons</a:t>
              </a:r>
              <a:endParaRPr lang="en-US" sz="1200" dirty="0">
                <a:latin typeface="Arial" pitchFamily="34" charset="0"/>
                <a:cs typeface="Arial" pitchFamily="34" charset="0"/>
              </a:endParaRPr>
            </a:p>
          </p:txBody>
        </p:sp>
        <p:sp>
          <p:nvSpPr>
            <p:cNvPr id="9" name="TextBox 8"/>
            <p:cNvSpPr txBox="1"/>
            <p:nvPr/>
          </p:nvSpPr>
          <p:spPr>
            <a:xfrm>
              <a:off x="7289795" y="3748501"/>
              <a:ext cx="823568" cy="461665"/>
            </a:xfrm>
            <a:prstGeom prst="rect">
              <a:avLst/>
            </a:prstGeom>
            <a:noFill/>
          </p:spPr>
          <p:txBody>
            <a:bodyPr wrap="square" rtlCol="0">
              <a:spAutoFit/>
            </a:bodyPr>
            <a:lstStyle/>
            <a:p>
              <a:pPr algn="ctr"/>
              <a:r>
                <a:rPr lang="en-US" sz="1200" dirty="0" smtClean="0">
                  <a:latin typeface="Arial" pitchFamily="34" charset="0"/>
                  <a:cs typeface="Arial" pitchFamily="34" charset="0"/>
                </a:rPr>
                <a:t>stopping He</a:t>
              </a:r>
              <a:endParaRPr lang="en-US" sz="1200" dirty="0">
                <a:latin typeface="Arial" pitchFamily="34" charset="0"/>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1635</TotalTime>
  <Words>2174</Words>
  <Application>Microsoft Office PowerPoint</Application>
  <PresentationFormat>On-screen Show (4:3)</PresentationFormat>
  <Paragraphs>206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Mid Phase B Status - ISIS - DRAFT 1</vt:lpstr>
      <vt:lpstr>EPI-Hi Sensor Design</vt:lpstr>
      <vt:lpstr>Outline</vt:lpstr>
      <vt:lpstr>EPI-Hi Measurement Requirements</vt:lpstr>
      <vt:lpstr>EPI-Hi Sensor System Overview (1/2)</vt:lpstr>
      <vt:lpstr>EPI-Hi Sensor System Overview (2/2)</vt:lpstr>
      <vt:lpstr>Low-Energy Telescopes</vt:lpstr>
      <vt:lpstr>High-Energy Telescope</vt:lpstr>
      <vt:lpstr>Solid-State Detectors</vt:lpstr>
      <vt:lpstr>Species and Energy Coverage and Energy Binning</vt:lpstr>
      <vt:lpstr>Element Resolution</vt:lpstr>
      <vt:lpstr>Helium Isotope Identification</vt:lpstr>
      <vt:lpstr>Electron Identification</vt:lpstr>
      <vt:lpstr>Fields of View</vt:lpstr>
      <vt:lpstr>Angular Sectoring</vt:lpstr>
      <vt:lpstr>Measurement Cadences</vt:lpstr>
      <vt:lpstr>Dynamic Range in Particle Intensities (1/2)</vt:lpstr>
      <vt:lpstr>Dynamic Range in Particle Intensities (2/2)</vt:lpstr>
      <vt:lpstr>Redundancies:  Design for  Graceful Degradation</vt:lpstr>
      <vt:lpstr>Additional Capabilities: Bonus Science Opportunities</vt:lpstr>
      <vt:lpstr>Peer Review Results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wmills</cp:lastModifiedBy>
  <cp:revision>101</cp:revision>
  <cp:lastPrinted>2012-05-09T16:55:26Z</cp:lastPrinted>
  <dcterms:created xsi:type="dcterms:W3CDTF">2013-01-28T12:52:32Z</dcterms:created>
  <dcterms:modified xsi:type="dcterms:W3CDTF">2013-10-29T17:56:10Z</dcterms:modified>
</cp:coreProperties>
</file>