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13" r:id="rId2"/>
    <p:sldId id="415" r:id="rId3"/>
    <p:sldId id="441" r:id="rId4"/>
    <p:sldId id="416" r:id="rId5"/>
    <p:sldId id="419" r:id="rId6"/>
    <p:sldId id="420" r:id="rId7"/>
    <p:sldId id="439" r:id="rId8"/>
    <p:sldId id="426" r:id="rId9"/>
    <p:sldId id="432" r:id="rId10"/>
    <p:sldId id="440" r:id="rId11"/>
    <p:sldId id="433" r:id="rId12"/>
    <p:sldId id="428" r:id="rId13"/>
    <p:sldId id="429" r:id="rId14"/>
    <p:sldId id="427" r:id="rId15"/>
    <p:sldId id="443" r:id="rId16"/>
    <p:sldId id="434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41"/>
            <p14:sldId id="416"/>
            <p14:sldId id="419"/>
            <p14:sldId id="420"/>
            <p14:sldId id="439"/>
            <p14:sldId id="426"/>
            <p14:sldId id="432"/>
            <p14:sldId id="440"/>
            <p14:sldId id="433"/>
            <p14:sldId id="428"/>
            <p14:sldId id="429"/>
            <p14:sldId id="427"/>
            <p14:sldId id="443"/>
            <p14:sldId id="4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900CC"/>
    <a:srgbClr val="F8F200"/>
    <a:srgbClr val="009999"/>
    <a:srgbClr val="CC00FF"/>
    <a:srgbClr val="660066"/>
    <a:srgbClr val="181E48"/>
    <a:srgbClr val="FFDC6D"/>
    <a:srgbClr val="0000FF"/>
    <a:srgbClr val="1C1050"/>
    <a:srgbClr val="1F2C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9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4873" y="2575555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240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08 – </a:t>
            </a:r>
            <a:r>
              <a:rPr lang="en-US" sz="1000" baseline="0" dirty="0" smtClean="0"/>
              <a:t> EPI-Lo Technology Development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Technology Development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280389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Reid Gurnee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EPI-Lo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(JHU/APL)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250 </a:t>
            </a:r>
            <a:r>
              <a:rPr lang="en-US" dirty="0" smtClean="0"/>
              <a:t>ps </a:t>
            </a:r>
            <a:r>
              <a:rPr lang="en-US" dirty="0"/>
              <a:t>Time Markers</a:t>
            </a:r>
            <a:endParaRPr lang="en-US" dirty="0" smtClean="0"/>
          </a:p>
          <a:p>
            <a:r>
              <a:rPr lang="en-US" dirty="0" smtClean="0"/>
              <a:t>Electron dispersion (start and stop combined) for worse case elevation 1 is 150 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Timing budget – Secondary Electron Dispersion Simulations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24965" y="2278588"/>
            <a:ext cx="4594540" cy="202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" y="4376422"/>
            <a:ext cx="4594541" cy="220155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9452046"/>
              </p:ext>
            </p:extLst>
          </p:nvPr>
        </p:nvGraphicFramePr>
        <p:xfrm>
          <a:off x="4765505" y="4563535"/>
          <a:ext cx="3895895" cy="1903846"/>
        </p:xfrm>
        <a:graphic>
          <a:graphicData uri="http://schemas.openxmlformats.org/drawingml/2006/table">
            <a:tbl>
              <a:tblPr/>
              <a:tblGrid>
                <a:gridCol w="1054109"/>
                <a:gridCol w="1384660"/>
                <a:gridCol w="1457126"/>
              </a:tblGrid>
              <a:tr h="271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TOF (ns)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FWHM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1</a:t>
                      </a:r>
                    </a:p>
                  </a:txBody>
                  <a:tcPr marL="45720" marR="45720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2</a:t>
                      </a:r>
                    </a:p>
                  </a:txBody>
                  <a:tcPr marL="45720" marR="45720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3</a:t>
                      </a:r>
                    </a:p>
                  </a:txBody>
                  <a:tcPr marL="45720" marR="45720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4</a:t>
                      </a:r>
                    </a:p>
                  </a:txBody>
                  <a:tcPr marL="45720" marR="45720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5</a:t>
                      </a:r>
                    </a:p>
                  </a:txBody>
                  <a:tcPr marL="45720" marR="45720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Stops</a:t>
                      </a:r>
                    </a:p>
                  </a:txBody>
                  <a:tcPr marL="45720" marR="45720" marT="9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3762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" y="3725129"/>
            <a:ext cx="3757162" cy="27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794250" cy="5238524"/>
          </a:xfrm>
        </p:spPr>
        <p:txBody>
          <a:bodyPr/>
          <a:lstStyle/>
          <a:p>
            <a:r>
              <a:rPr lang="en-US" sz="2000" dirty="0" smtClean="0"/>
              <a:t>TOF-D performance meets requirement</a:t>
            </a:r>
          </a:p>
          <a:p>
            <a:r>
              <a:rPr lang="en-US" sz="2000" dirty="0" smtClean="0"/>
              <a:t>INL variations compensated for with look-up tables</a:t>
            </a:r>
          </a:p>
          <a:p>
            <a:pPr lvl="1"/>
            <a:r>
              <a:rPr lang="en-US" sz="2000" dirty="0" smtClean="0"/>
              <a:t>Same LUTs used to normalize path length for different apertures</a:t>
            </a:r>
          </a:p>
          <a:p>
            <a:r>
              <a:rPr lang="en-US" sz="2000" dirty="0" smtClean="0"/>
              <a:t>Jitter is less than 1 LSB FWHM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TOF-D Test Results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5175" y="3565927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66825" y="3556179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06600" y="3128917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 range for He3/He4 separation requirement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378208" y="3565927"/>
            <a:ext cx="857250" cy="71397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4" y="1020807"/>
            <a:ext cx="39338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79262"/>
            <a:ext cx="4197349" cy="27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791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/>
              <a:t>Prototype Quadrant Sensor </a:t>
            </a:r>
            <a:r>
              <a:rPr lang="en-US" dirty="0" smtClean="0"/>
              <a:t>Testing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" y="1162373"/>
            <a:ext cx="4665133" cy="5408908"/>
          </a:xfrm>
        </p:spPr>
        <p:txBody>
          <a:bodyPr/>
          <a:lstStyle/>
          <a:p>
            <a:r>
              <a:rPr lang="en-US" sz="2000" dirty="0" smtClean="0"/>
              <a:t>Timing performance testing completed on prototype sensor </a:t>
            </a:r>
          </a:p>
          <a:p>
            <a:r>
              <a:rPr lang="en-US" sz="2000" dirty="0" smtClean="0"/>
              <a:t>End-to-end test includes variations due to electron dispersion, anode board performance, and CFD-D V0 performance</a:t>
            </a:r>
          </a:p>
          <a:p>
            <a:pPr lvl="1"/>
            <a:r>
              <a:rPr lang="en-US" sz="1800" dirty="0" smtClean="0"/>
              <a:t>Does not include TOF-D ASIC</a:t>
            </a:r>
          </a:p>
          <a:p>
            <a:r>
              <a:rPr lang="en-US" sz="2000" dirty="0" smtClean="0"/>
              <a:t>Prototype anode board is close to flight configuration</a:t>
            </a:r>
          </a:p>
          <a:p>
            <a:pPr lvl="1"/>
            <a:r>
              <a:rPr lang="en-US" sz="2000" dirty="0" smtClean="0"/>
              <a:t>HV isolation in imbedded capacitance</a:t>
            </a:r>
          </a:p>
          <a:p>
            <a:pPr lvl="1"/>
            <a:r>
              <a:rPr lang="en-US" sz="2000" dirty="0" smtClean="0"/>
              <a:t>Start delay line covers two sensors</a:t>
            </a:r>
          </a:p>
          <a:p>
            <a:pPr lvl="1"/>
            <a:r>
              <a:rPr lang="en-US" sz="2000" dirty="0" smtClean="0"/>
              <a:t>Does not mechanically fit flight design</a:t>
            </a:r>
          </a:p>
          <a:p>
            <a:r>
              <a:rPr lang="en-US" sz="2000" dirty="0" smtClean="0"/>
              <a:t>Prototype sensor is similar to flight sensor – key sensor geometries are the same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22377" t="16035" r="24712" b="14842"/>
          <a:stretch/>
        </p:blipFill>
        <p:spPr bwMode="auto">
          <a:xfrm>
            <a:off x="5024176" y="4149968"/>
            <a:ext cx="3466325" cy="226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l="12336" t="3341" r="19303" b="5727"/>
          <a:stretch/>
        </p:blipFill>
        <p:spPr bwMode="auto">
          <a:xfrm>
            <a:off x="5024176" y="1254305"/>
            <a:ext cx="3466325" cy="271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27483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Prototype Quadrant Sensor Testing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92" y="1348049"/>
            <a:ext cx="8380985" cy="467836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000" dirty="0" smtClean="0"/>
              <a:t>Initial </a:t>
            </a:r>
            <a:r>
              <a:rPr lang="en-US" sz="2000" dirty="0"/>
              <a:t>results show about </a:t>
            </a:r>
            <a:r>
              <a:rPr lang="en-US" sz="2000" dirty="0" smtClean="0"/>
              <a:t>300 ps </a:t>
            </a:r>
            <a:r>
              <a:rPr lang="en-US" sz="2000" dirty="0"/>
              <a:t>FWHM timing </a:t>
            </a:r>
            <a:r>
              <a:rPr lang="en-US" sz="2000" dirty="0" smtClean="0"/>
              <a:t>performance (CFD-D and electron optics contributions), </a:t>
            </a:r>
            <a:r>
              <a:rPr lang="en-US" sz="2000" dirty="0"/>
              <a:t>which meets our </a:t>
            </a:r>
            <a:r>
              <a:rPr lang="en-US" sz="2000" dirty="0" smtClean="0"/>
              <a:t>requirements</a:t>
            </a:r>
          </a:p>
          <a:p>
            <a:pPr lvl="0">
              <a:lnSpc>
                <a:spcPct val="100000"/>
              </a:lnSpc>
            </a:pPr>
            <a:r>
              <a:rPr lang="en-US" sz="2000" dirty="0" smtClean="0"/>
              <a:t>The final </a:t>
            </a:r>
            <a:r>
              <a:rPr lang="en-US" sz="2000" dirty="0"/>
              <a:t>version of the </a:t>
            </a:r>
            <a:r>
              <a:rPr lang="en-US" sz="2000" dirty="0" smtClean="0"/>
              <a:t>CFD-D has lower </a:t>
            </a:r>
            <a:r>
              <a:rPr lang="en-US" sz="2000" dirty="0"/>
              <a:t>jitter at low </a:t>
            </a:r>
            <a:r>
              <a:rPr lang="en-US" sz="2000" dirty="0" smtClean="0"/>
              <a:t>thresholds and reduced walk, </a:t>
            </a:r>
            <a:r>
              <a:rPr lang="en-US" sz="2000" dirty="0"/>
              <a:t>which we expect will improve </a:t>
            </a:r>
            <a:r>
              <a:rPr lang="en-US" sz="2000" dirty="0" smtClean="0"/>
              <a:t>performance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494488"/>
            <a:ext cx="3687762" cy="288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603" y="2734099"/>
            <a:ext cx="2936005" cy="382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6989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CFD-D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00175"/>
            <a:ext cx="4752975" cy="4678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CFD-D extensively tested </a:t>
            </a:r>
            <a:br>
              <a:rPr lang="en-US" dirty="0" smtClean="0"/>
            </a:br>
            <a:r>
              <a:rPr lang="en-US" dirty="0" smtClean="0"/>
              <a:t>using the CFD-D test board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CFD-D V3 has improved performance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7325" t="29446" r="26163" b="30600"/>
          <a:stretch/>
        </p:blipFill>
        <p:spPr bwMode="auto">
          <a:xfrm>
            <a:off x="4966077" y="1362473"/>
            <a:ext cx="4076700" cy="176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Picture 2" descr="C:\MyStuff\Solar Probe\Engineering\system engineering\Meetings\PDR\TA008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2" y="3334994"/>
            <a:ext cx="3782560" cy="3089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MyStuff\Solar Probe\Engineering\system engineering\Meetings\PDR\TA008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80" y="3329295"/>
            <a:ext cx="3637874" cy="3080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1770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39484" y="1132113"/>
            <a:ext cx="6114082" cy="54391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First version of TOF-D chip fabricated and tested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Temperature testing from -40°C to 70°C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Supply tested from 3.0 V to 3.6 V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Functionality verified over 10 ps to 2 ns LSB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Successfully completed SEE testing at Texas A&amp;M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Completed total dose testing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Second version of TOF-D chip and first version of CFD-D chip fabricated and tested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Flight Fabrication - third version of TOF-D chip and second version of CFD-D chip fabricated and tested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Temperature testing from -40°C to 70°C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Supply tested from 3.0 V to 3.6 V</a:t>
            </a:r>
          </a:p>
          <a:p>
            <a:pPr lvl="1">
              <a:lnSpc>
                <a:spcPct val="100000"/>
              </a:lnSpc>
            </a:pPr>
            <a:r>
              <a:rPr lang="en-US" sz="2000" spc="-20" dirty="0" smtClean="0"/>
              <a:t>TOF-D functionality verified over 10 ps to 2 ns LSB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Working with vendor for final qualification of both ASICs</a:t>
            </a:r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Technical Development: ASIC Progress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1911" t="10930" r="8832" b="19928"/>
          <a:stretch>
            <a:fillRect/>
          </a:stretch>
        </p:blipFill>
        <p:spPr bwMode="auto">
          <a:xfrm rot="5400000">
            <a:off x="5637466" y="2354993"/>
            <a:ext cx="4122942" cy="26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037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TOF-D, CFD-D ASICs</a:t>
            </a:r>
          </a:p>
          <a:p>
            <a:pPr lvl="1"/>
            <a:r>
              <a:rPr lang="en-US" sz="2000" dirty="0" smtClean="0"/>
              <a:t>Complete qualification with external test house</a:t>
            </a:r>
          </a:p>
          <a:p>
            <a:pPr lvl="1"/>
            <a:r>
              <a:rPr lang="en-US" sz="2000" dirty="0" smtClean="0"/>
              <a:t>Parts are needed in early 2014 for SIS instrument – EPI-Lo not the driver</a:t>
            </a:r>
          </a:p>
          <a:p>
            <a:pPr lvl="1"/>
            <a:r>
              <a:rPr lang="en-US" sz="2000" dirty="0" smtClean="0"/>
              <a:t>Complete radiation testing on flight parts (prototype parts passed all radiation testing)</a:t>
            </a:r>
          </a:p>
          <a:p>
            <a:r>
              <a:rPr lang="en-US" sz="2000" dirty="0" smtClean="0"/>
              <a:t>Sensor Development</a:t>
            </a:r>
          </a:p>
          <a:p>
            <a:pPr lvl="1"/>
            <a:r>
              <a:rPr lang="en-US" sz="2000" dirty="0" smtClean="0"/>
              <a:t>Build and test EM sensor</a:t>
            </a:r>
          </a:p>
          <a:p>
            <a:pPr lvl="1"/>
            <a:r>
              <a:rPr lang="en-US" sz="2000" dirty="0" smtClean="0"/>
              <a:t>Integrate sensor with SSD</a:t>
            </a:r>
          </a:p>
          <a:p>
            <a:r>
              <a:rPr lang="en-US" sz="2000" dirty="0" smtClean="0"/>
              <a:t>SSD</a:t>
            </a:r>
          </a:p>
          <a:p>
            <a:pPr lvl="1"/>
            <a:r>
              <a:rPr lang="en-US" sz="2000" dirty="0" smtClean="0"/>
              <a:t>EM design complete</a:t>
            </a:r>
          </a:p>
          <a:p>
            <a:pPr lvl="1"/>
            <a:r>
              <a:rPr lang="en-US" sz="2000" dirty="0" smtClean="0"/>
              <a:t>Finish testing EM SSD</a:t>
            </a:r>
          </a:p>
          <a:p>
            <a:pPr lvl="1"/>
            <a:r>
              <a:rPr lang="en-US" sz="2000" dirty="0" smtClean="0"/>
              <a:t>Flight design will be identical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All critical performance metrics for quadrant anode design have been verified with prototype testing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Flight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68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EPI-Lo Technology Developments to TRL6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Performance Requirements and Derivation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Energy System Development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Fidelity of Test Article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Test and Analysis Results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Sensor / Timing System Development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Fidelity of Test Article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Test and Analysis Results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TOF-D/CFD-D ASIC Development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Fidelity of Test Article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Test and Analysis Results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Transition to Flight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Species composition driven by two </a:t>
            </a:r>
            <a:r>
              <a:rPr lang="en-US" dirty="0" smtClean="0"/>
              <a:t>systems: </a:t>
            </a:r>
            <a:r>
              <a:rPr lang="en-US" dirty="0"/>
              <a:t>energy system and timing </a:t>
            </a:r>
            <a:r>
              <a:rPr lang="en-US" dirty="0" smtClean="0"/>
              <a:t>system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Energy and TOF performance to meet 3He / 4He separation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3He, 4He: 0.5 FWHM AMU</a:t>
            </a:r>
            <a:br>
              <a:rPr lang="en-US" dirty="0"/>
            </a:br>
            <a:r>
              <a:rPr lang="en-US" dirty="0"/>
              <a:t>for incoming energies between ≤0.2 MeV and ≥2.0MeV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Validate that one anode covering two sensors has adequate timing performance – quadrant anode design uses significantly less readout electronics than an octant design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Validate that SSD has adequate energy performance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TOF-D and CFD-D ASIC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/>
              <a:t>EPI-Lo Technology Developments to </a:t>
            </a:r>
            <a:r>
              <a:rPr lang="en-US" sz="3000" dirty="0" smtClean="0"/>
              <a:t>TRL6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0008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Two </a:t>
            </a:r>
            <a:r>
              <a:rPr lang="en-US" dirty="0"/>
              <a:t>independent models used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Monte-Carlo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Inputs are timing noise, SSD noise, and path length variation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Inputs </a:t>
            </a:r>
            <a:r>
              <a:rPr lang="en-US" dirty="0"/>
              <a:t>can by any distribution (not limited to Gaussian)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Analytical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Inputs </a:t>
            </a:r>
            <a:r>
              <a:rPr lang="en-US" dirty="0"/>
              <a:t>are timing noise, SSD noise, and path length variation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All inputs are Gaussian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two models have been compared and shown to give </a:t>
            </a:r>
            <a:r>
              <a:rPr lang="en-US" dirty="0" smtClean="0"/>
              <a:t>identical </a:t>
            </a:r>
            <a:r>
              <a:rPr lang="en-US" dirty="0"/>
              <a:t>results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 not include foil </a:t>
            </a:r>
            <a:r>
              <a:rPr lang="en-US" dirty="0" smtClean="0"/>
              <a:t>losses (not significant for &gt;200 keV He)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Modeling shows 400 ps FWHM, 15 keV FWHM performance comfortably meets requirements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40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2" y="2142068"/>
            <a:ext cx="7113373" cy="42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Separation Requirements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4691" y="2725255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separation requirement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724525" y="3186920"/>
            <a:ext cx="1333500" cy="34368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At low energies the energy resolution dominates performance</a:t>
            </a:r>
          </a:p>
          <a:p>
            <a:r>
              <a:rPr lang="en-US" sz="2000" dirty="0" smtClean="0"/>
              <a:t>At high energies the timing resolution dominates performance</a:t>
            </a:r>
          </a:p>
          <a:p>
            <a:r>
              <a:rPr lang="en-US" sz="2000" dirty="0" smtClean="0"/>
              <a:t>Predicted performance has ample margin from requirement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829175" y="4164682"/>
            <a:ext cx="2581275" cy="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7410450" y="3841516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performance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8750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314652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Simulations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295413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Monte-Carlo model for all species </a:t>
            </a:r>
            <a:r>
              <a:rPr lang="en-US" dirty="0"/>
              <a:t>with </a:t>
            </a:r>
            <a:r>
              <a:rPr lang="en-US" dirty="0" smtClean="0"/>
              <a:t>400 ps </a:t>
            </a:r>
            <a:r>
              <a:rPr lang="en-US" dirty="0"/>
              <a:t>FWHM timing and </a:t>
            </a:r>
            <a:r>
              <a:rPr lang="en-US" dirty="0" smtClean="0"/>
              <a:t>15 keV </a:t>
            </a:r>
            <a:r>
              <a:rPr lang="en-US" dirty="0"/>
              <a:t>FWHM energy resolutions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6136" y="52210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keV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6136" y="355225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52822" y="61914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2479" y="61914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ns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732335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Solid-State Detector is fabricated and mounted to carrier board</a:t>
            </a:r>
          </a:p>
          <a:p>
            <a:r>
              <a:rPr lang="en-US" dirty="0" smtClean="0"/>
              <a:t>Energy board is fabricated and populated</a:t>
            </a:r>
          </a:p>
          <a:p>
            <a:r>
              <a:rPr lang="en-US" dirty="0" smtClean="0"/>
              <a:t>All components nearly identical to flight – no design changes expected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System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2" t="21433" r="39505" b="19875"/>
          <a:stretch/>
        </p:blipFill>
        <p:spPr>
          <a:xfrm>
            <a:off x="4850799" y="2649262"/>
            <a:ext cx="1663792" cy="18928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4619053"/>
            <a:ext cx="43148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" y="3432082"/>
            <a:ext cx="2703144" cy="287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2429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/>
              <a:t>RBSPICE DATA with </a:t>
            </a:r>
            <a:r>
              <a:rPr lang="en-US" dirty="0" smtClean="0"/>
              <a:t>60keV </a:t>
            </a:r>
            <a:r>
              <a:rPr lang="en-US" dirty="0"/>
              <a:t>X-ray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SSD performance base-lined on RBSPICE instrument tested with 60 keV X-ray</a:t>
            </a:r>
          </a:p>
          <a:p>
            <a:r>
              <a:rPr lang="en-US" sz="2000" dirty="0" smtClean="0"/>
              <a:t>Performance is ~11 keV FWHM over a wide temperature range</a:t>
            </a:r>
          </a:p>
          <a:p>
            <a:r>
              <a:rPr lang="en-US" sz="2000" dirty="0" smtClean="0"/>
              <a:t>EPI-Lo SSD in testing now – preliminary results show &lt;15 keV FWHM at 60 keV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23"/>
          <a:stretch/>
        </p:blipFill>
        <p:spPr bwMode="auto">
          <a:xfrm>
            <a:off x="1744620" y="2677298"/>
            <a:ext cx="5933796" cy="38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5936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Dispersion:  </a:t>
            </a:r>
            <a:r>
              <a:rPr lang="en-US" dirty="0" smtClean="0"/>
              <a:t>200 ps</a:t>
            </a:r>
          </a:p>
          <a:p>
            <a:r>
              <a:rPr lang="en-US" dirty="0"/>
              <a:t>TOF-D ASIC:  </a:t>
            </a:r>
            <a:r>
              <a:rPr lang="en-US" dirty="0" smtClean="0"/>
              <a:t>200 ps</a:t>
            </a:r>
          </a:p>
          <a:p>
            <a:r>
              <a:rPr lang="en-US" dirty="0" smtClean="0"/>
              <a:t>CFD-D ASIC:  200 ps</a:t>
            </a:r>
          </a:p>
          <a:p>
            <a:r>
              <a:rPr lang="en-US" dirty="0" smtClean="0"/>
              <a:t>Total:  350 ps  (requirement is 400 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Performance: Timing Budget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5297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2771</TotalTime>
  <Words>842</Words>
  <Application>Microsoft Office PowerPoint</Application>
  <PresentationFormat>On-screen Show (4:3)</PresentationFormat>
  <Paragraphs>134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Mid Phase B Status - ISIS - DRAFT 1</vt:lpstr>
      <vt:lpstr>EPI-Lo Technology Development</vt:lpstr>
      <vt:lpstr>Outline</vt:lpstr>
      <vt:lpstr>EPI-Lo Technology Developments to TRL6</vt:lpstr>
      <vt:lpstr>EPI-Lo Performance Modeling</vt:lpstr>
      <vt:lpstr>He Separation Requirements</vt:lpstr>
      <vt:lpstr>Track Simulations </vt:lpstr>
      <vt:lpstr>Energy System Development</vt:lpstr>
      <vt:lpstr>RBSPICE DATA with 60keV X-ray Source</vt:lpstr>
      <vt:lpstr>Timing Performance: Timing Budget</vt:lpstr>
      <vt:lpstr>Timing budget – Secondary Electron Dispersion Simulations</vt:lpstr>
      <vt:lpstr>TOF-D Test Results</vt:lpstr>
      <vt:lpstr>Prototype Quadrant Sensor Testing (1/2)</vt:lpstr>
      <vt:lpstr>Prototype Quadrant Sensor Testing (2/2)</vt:lpstr>
      <vt:lpstr>CFD-D Test Results</vt:lpstr>
      <vt:lpstr>Technical Development: ASIC Progress</vt:lpstr>
      <vt:lpstr>Transition to Flight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129</cp:revision>
  <cp:lastPrinted>2012-05-09T16:55:26Z</cp:lastPrinted>
  <dcterms:created xsi:type="dcterms:W3CDTF">2013-01-28T12:52:32Z</dcterms:created>
  <dcterms:modified xsi:type="dcterms:W3CDTF">2013-10-28T20:01:02Z</dcterms:modified>
</cp:coreProperties>
</file>