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413" r:id="rId2"/>
    <p:sldId id="415" r:id="rId3"/>
    <p:sldId id="471" r:id="rId4"/>
    <p:sldId id="420" r:id="rId5"/>
    <p:sldId id="477" r:id="rId6"/>
    <p:sldId id="492" r:id="rId7"/>
    <p:sldId id="474" r:id="rId8"/>
    <p:sldId id="485" r:id="rId9"/>
    <p:sldId id="476" r:id="rId10"/>
    <p:sldId id="486" r:id="rId11"/>
    <p:sldId id="480" r:id="rId12"/>
    <p:sldId id="482" r:id="rId13"/>
    <p:sldId id="455" r:id="rId14"/>
    <p:sldId id="430" r:id="rId15"/>
    <p:sldId id="493" r:id="rId16"/>
    <p:sldId id="454" r:id="rId17"/>
    <p:sldId id="498" r:id="rId18"/>
    <p:sldId id="499" r:id="rId19"/>
    <p:sldId id="496" r:id="rId20"/>
    <p:sldId id="463" r:id="rId21"/>
    <p:sldId id="488" r:id="rId22"/>
    <p:sldId id="497" r:id="rId23"/>
    <p:sldId id="456" r:id="rId24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71"/>
            <p14:sldId id="420"/>
            <p14:sldId id="477"/>
            <p14:sldId id="492"/>
            <p14:sldId id="474"/>
            <p14:sldId id="485"/>
            <p14:sldId id="476"/>
            <p14:sldId id="486"/>
            <p14:sldId id="480"/>
            <p14:sldId id="482"/>
            <p14:sldId id="455"/>
            <p14:sldId id="430"/>
            <p14:sldId id="493"/>
            <p14:sldId id="454"/>
            <p14:sldId id="498"/>
            <p14:sldId id="499"/>
            <p14:sldId id="496"/>
            <p14:sldId id="463"/>
            <p14:sldId id="488"/>
            <p14:sldId id="497"/>
            <p14:sldId id="4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92" autoAdjust="0"/>
    <p:restoredTop sz="89711" autoAdjust="0"/>
  </p:normalViewPr>
  <p:slideViewPr>
    <p:cSldViewPr snapToGrid="0">
      <p:cViewPr varScale="1">
        <p:scale>
          <a:sx n="87" d="100"/>
          <a:sy n="87" d="100"/>
        </p:scale>
        <p:origin x="-110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07 – </a:t>
            </a:r>
            <a:r>
              <a:rPr lang="en-US" sz="1000" baseline="0" dirty="0" smtClean="0"/>
              <a:t> EPI-Lo Sensor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032421"/>
            <a:ext cx="6063578" cy="1083784"/>
          </a:xfrm>
        </p:spPr>
        <p:txBody>
          <a:bodyPr/>
          <a:lstStyle/>
          <a:p>
            <a:r>
              <a:rPr lang="en-US" i="0" dirty="0" smtClean="0"/>
              <a:t>Ralph McNutt</a:t>
            </a:r>
          </a:p>
          <a:p>
            <a:endParaRPr lang="en-US" sz="2000" dirty="0" smtClean="0"/>
          </a:p>
          <a:p>
            <a:r>
              <a:rPr lang="en-US" sz="2400" dirty="0" smtClean="0"/>
              <a:t>EPI-Lo Lead Co-I (JHU/APL)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Sensor Design</a:t>
            </a:r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2"/>
          <p:cNvSpPr>
            <a:spLocks noGrp="1"/>
          </p:cNvSpPr>
          <p:nvPr>
            <p:ph type="title"/>
          </p:nvPr>
        </p:nvSpPr>
        <p:spPr>
          <a:xfrm>
            <a:off x="655866" y="175761"/>
            <a:ext cx="7199939" cy="675511"/>
          </a:xfrm>
        </p:spPr>
        <p:txBody>
          <a:bodyPr/>
          <a:lstStyle/>
          <a:p>
            <a:r>
              <a:rPr lang="en-US" dirty="0" smtClean="0"/>
              <a:t>Energetic Electron Measurements</a:t>
            </a:r>
            <a:endParaRPr lang="en-US" dirty="0"/>
          </a:p>
        </p:txBody>
      </p:sp>
      <p:pic>
        <p:nvPicPr>
          <p:cNvPr id="62" name="Picture 61" descr="Screen Shot 2013-10-08 at 8.14.54 P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1" y="984430"/>
            <a:ext cx="8774875" cy="4241631"/>
          </a:xfrm>
          <a:prstGeom prst="rect">
            <a:avLst/>
          </a:prstGeom>
        </p:spPr>
      </p:pic>
      <p:pic>
        <p:nvPicPr>
          <p:cNvPr id="63" name="Picture 62" descr="7464-0000-09b.jpg.jpe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9" t="57517" r="27619" b="35675"/>
          <a:stretch/>
        </p:blipFill>
        <p:spPr>
          <a:xfrm>
            <a:off x="890236" y="4627920"/>
            <a:ext cx="6536838" cy="845306"/>
          </a:xfrm>
          <a:prstGeom prst="rect">
            <a:avLst/>
          </a:prstGeom>
        </p:spPr>
      </p:pic>
      <p:pic>
        <p:nvPicPr>
          <p:cNvPr id="64" name="Picture 63" descr="Screen Shot 2013-10-08 at 8.27.45 P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90" y="2499572"/>
            <a:ext cx="2956415" cy="2875556"/>
          </a:xfrm>
          <a:prstGeom prst="rect">
            <a:avLst/>
          </a:prstGeom>
        </p:spPr>
      </p:pic>
      <p:sp>
        <p:nvSpPr>
          <p:cNvPr id="65" name="Arc 64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1997581"/>
              <a:gd name="adj2" fmla="val 1208110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6" name="Straight Connector 65"/>
          <p:cNvCxnSpPr>
            <a:cxnSpLocks noChangeAspect="1"/>
          </p:cNvCxnSpPr>
          <p:nvPr/>
        </p:nvCxnSpPr>
        <p:spPr>
          <a:xfrm flipH="1">
            <a:off x="1759177" y="4619336"/>
            <a:ext cx="20907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251386" y="3411441"/>
            <a:ext cx="816250" cy="1180637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 noChangeAspect="1"/>
          </p:cNvCxnSpPr>
          <p:nvPr/>
        </p:nvCxnSpPr>
        <p:spPr>
          <a:xfrm flipH="1">
            <a:off x="8067636" y="2762364"/>
            <a:ext cx="0" cy="62147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H="1">
            <a:off x="1683622" y="5180092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7464-0000-09b.jpg.jpe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9" t="64204" r="20596" b="33844"/>
          <a:stretch/>
        </p:blipFill>
        <p:spPr>
          <a:xfrm>
            <a:off x="890236" y="5456064"/>
            <a:ext cx="7377410" cy="180549"/>
          </a:xfrm>
          <a:prstGeom prst="rect">
            <a:avLst/>
          </a:prstGeom>
        </p:spPr>
      </p:pic>
      <p:cxnSp>
        <p:nvCxnSpPr>
          <p:cNvPr id="73" name="Straight Connector 72"/>
          <p:cNvCxnSpPr>
            <a:cxnSpLocks noChangeAspect="1"/>
          </p:cNvCxnSpPr>
          <p:nvPr/>
        </p:nvCxnSpPr>
        <p:spPr>
          <a:xfrm flipH="1">
            <a:off x="1704612" y="5498311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8095047" y="2571315"/>
            <a:ext cx="539558" cy="82165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 noChangeAspect="1"/>
          </p:cNvCxnSpPr>
          <p:nvPr/>
        </p:nvCxnSpPr>
        <p:spPr>
          <a:xfrm>
            <a:off x="915979" y="4495966"/>
            <a:ext cx="0" cy="55460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 noChangeAspect="1"/>
          </p:cNvCxnSpPr>
          <p:nvPr/>
        </p:nvCxnSpPr>
        <p:spPr>
          <a:xfrm flipH="1">
            <a:off x="7599576" y="3772090"/>
            <a:ext cx="481649" cy="717525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ChangeAspect="1"/>
          </p:cNvCxnSpPr>
          <p:nvPr/>
        </p:nvCxnSpPr>
        <p:spPr>
          <a:xfrm flipH="1">
            <a:off x="7872659" y="3765550"/>
            <a:ext cx="315777" cy="471328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7926997"/>
              <a:gd name="adj2" fmla="val 18106213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Arc 79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504014"/>
              <a:gd name="adj2" fmla="val 13985985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1" name="Arc 80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6349063"/>
              <a:gd name="adj2" fmla="val 1680562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3" name="Arc 82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5502330"/>
              <a:gd name="adj2" fmla="val 1570136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4" name="Arc 83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4575102"/>
              <a:gd name="adj2" fmla="val 1472783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Arc 84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103761"/>
              <a:gd name="adj2" fmla="val 17977547"/>
            </a:avLst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86" name="Straight Connector 85"/>
          <p:cNvCxnSpPr>
            <a:cxnSpLocks noChangeAspect="1"/>
          </p:cNvCxnSpPr>
          <p:nvPr/>
        </p:nvCxnSpPr>
        <p:spPr>
          <a:xfrm flipH="1">
            <a:off x="2397577" y="4619336"/>
            <a:ext cx="53131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 noChangeAspect="1"/>
          </p:cNvCxnSpPr>
          <p:nvPr/>
        </p:nvCxnSpPr>
        <p:spPr>
          <a:xfrm flipH="1">
            <a:off x="3460983" y="4618976"/>
            <a:ext cx="936958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 noChangeAspect="1"/>
          </p:cNvCxnSpPr>
          <p:nvPr/>
        </p:nvCxnSpPr>
        <p:spPr>
          <a:xfrm flipH="1">
            <a:off x="4661722" y="4612742"/>
            <a:ext cx="917142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 noChangeAspect="1"/>
          </p:cNvCxnSpPr>
          <p:nvPr/>
        </p:nvCxnSpPr>
        <p:spPr>
          <a:xfrm flipH="1">
            <a:off x="5831253" y="4612742"/>
            <a:ext cx="47632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 noChangeAspect="1"/>
          </p:cNvCxnSpPr>
          <p:nvPr/>
        </p:nvCxnSpPr>
        <p:spPr>
          <a:xfrm flipH="1">
            <a:off x="6536196" y="4606148"/>
            <a:ext cx="42436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 noChangeAspect="1"/>
          </p:cNvCxnSpPr>
          <p:nvPr/>
        </p:nvCxnSpPr>
        <p:spPr>
          <a:xfrm flipH="1">
            <a:off x="7180159" y="4606148"/>
            <a:ext cx="91084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 noChangeAspect="1"/>
          </p:cNvCxnSpPr>
          <p:nvPr/>
        </p:nvCxnSpPr>
        <p:spPr>
          <a:xfrm flipH="1">
            <a:off x="1939667" y="4606729"/>
            <a:ext cx="5230978" cy="0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Arc 92"/>
          <p:cNvSpPr>
            <a:spLocks noChangeAspect="1"/>
          </p:cNvSpPr>
          <p:nvPr/>
        </p:nvSpPr>
        <p:spPr>
          <a:xfrm>
            <a:off x="1302234" y="2343855"/>
            <a:ext cx="9274148" cy="7593800"/>
          </a:xfrm>
          <a:prstGeom prst="arc">
            <a:avLst>
              <a:gd name="adj1" fmla="val 17356730"/>
              <a:gd name="adj2" fmla="val 17619220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4" name="Straight Connector 93"/>
          <p:cNvCxnSpPr>
            <a:cxnSpLocks noChangeAspect="1"/>
          </p:cNvCxnSpPr>
          <p:nvPr/>
        </p:nvCxnSpPr>
        <p:spPr>
          <a:xfrm flipH="1">
            <a:off x="7022487" y="2268420"/>
            <a:ext cx="687230" cy="2523849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 noChangeAspect="1"/>
          </p:cNvCxnSpPr>
          <p:nvPr/>
        </p:nvCxnSpPr>
        <p:spPr>
          <a:xfrm flipH="1">
            <a:off x="6400051" y="2075216"/>
            <a:ext cx="421806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 noChangeAspect="1"/>
          </p:cNvCxnSpPr>
          <p:nvPr/>
        </p:nvCxnSpPr>
        <p:spPr>
          <a:xfrm>
            <a:off x="5500256" y="2075216"/>
            <a:ext cx="209474" cy="2752428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 noChangeAspect="1"/>
          </p:cNvCxnSpPr>
          <p:nvPr/>
        </p:nvCxnSpPr>
        <p:spPr>
          <a:xfrm>
            <a:off x="3538785" y="2543479"/>
            <a:ext cx="1101817" cy="2267992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 noChangeAspect="1"/>
          </p:cNvCxnSpPr>
          <p:nvPr/>
        </p:nvCxnSpPr>
        <p:spPr>
          <a:xfrm>
            <a:off x="1566468" y="4203178"/>
            <a:ext cx="873690" cy="61439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1064688" y="2069853"/>
            <a:ext cx="9709920" cy="8404263"/>
            <a:chOff x="1072777" y="2069853"/>
            <a:chExt cx="9709920" cy="8404263"/>
          </a:xfrm>
        </p:grpSpPr>
        <p:sp>
          <p:nvSpPr>
            <p:cNvPr id="101" name="Arc 100"/>
            <p:cNvSpPr>
              <a:spLocks noChangeAspect="1"/>
            </p:cNvSpPr>
            <p:nvPr/>
          </p:nvSpPr>
          <p:spPr>
            <a:xfrm>
              <a:off x="1072777" y="2069853"/>
              <a:ext cx="9709920" cy="8404263"/>
            </a:xfrm>
            <a:prstGeom prst="arc">
              <a:avLst>
                <a:gd name="adj1" fmla="val 12631404"/>
                <a:gd name="adj2" fmla="val 18000209"/>
              </a:avLst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02" name="Straight Connector 101"/>
            <p:cNvCxnSpPr>
              <a:cxnSpLocks noChangeAspect="1"/>
              <a:stCxn id="101" idx="0"/>
            </p:cNvCxnSpPr>
            <p:nvPr/>
          </p:nvCxnSpPr>
          <p:spPr>
            <a:xfrm flipH="1">
              <a:off x="1438711" y="3906252"/>
              <a:ext cx="476558" cy="632336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Connector 102"/>
          <p:cNvCxnSpPr/>
          <p:nvPr/>
        </p:nvCxnSpPr>
        <p:spPr>
          <a:xfrm flipH="1">
            <a:off x="1450194" y="4002786"/>
            <a:ext cx="299839" cy="39953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 noChangeAspect="1"/>
          </p:cNvCxnSpPr>
          <p:nvPr/>
        </p:nvCxnSpPr>
        <p:spPr>
          <a:xfrm flipH="1">
            <a:off x="3265212" y="2415038"/>
            <a:ext cx="542045" cy="251742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 noChangeAspect="1"/>
          </p:cNvCxnSpPr>
          <p:nvPr/>
        </p:nvCxnSpPr>
        <p:spPr>
          <a:xfrm flipH="1">
            <a:off x="1684660" y="4817575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7512707" y="2239423"/>
            <a:ext cx="385852" cy="12048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6621973" y="2064974"/>
            <a:ext cx="393556" cy="5567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250460" y="2011047"/>
            <a:ext cx="453328" cy="35944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cxnSpLocks noChangeAspect="1"/>
          </p:cNvCxnSpPr>
          <p:nvPr/>
        </p:nvCxnSpPr>
        <p:spPr>
          <a:xfrm flipH="1">
            <a:off x="7538718" y="3715030"/>
            <a:ext cx="480399" cy="71437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>
            <a:off x="5882788" y="401558"/>
            <a:ext cx="2026293" cy="3529973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/>
          </p:cNvCxnSpPr>
          <p:nvPr/>
        </p:nvCxnSpPr>
        <p:spPr>
          <a:xfrm>
            <a:off x="7507558" y="121401"/>
            <a:ext cx="401523" cy="3800791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</p:cNvCxnSpPr>
          <p:nvPr/>
        </p:nvCxnSpPr>
        <p:spPr>
          <a:xfrm>
            <a:off x="3464308" y="401558"/>
            <a:ext cx="4444773" cy="3529973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cxnSpLocks/>
          </p:cNvCxnSpPr>
          <p:nvPr/>
        </p:nvCxnSpPr>
        <p:spPr>
          <a:xfrm>
            <a:off x="775034" y="1634247"/>
            <a:ext cx="7143385" cy="2325300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cxnSpLocks/>
          </p:cNvCxnSpPr>
          <p:nvPr/>
        </p:nvCxnSpPr>
        <p:spPr>
          <a:xfrm flipV="1">
            <a:off x="0" y="3940869"/>
            <a:ext cx="7890406" cy="296010"/>
          </a:xfrm>
          <a:prstGeom prst="line">
            <a:avLst/>
          </a:prstGeom>
          <a:ln w="19050" cmpd="sng">
            <a:solidFill>
              <a:srgbClr val="7501A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457973" y="5822556"/>
            <a:ext cx="699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Electrons from Start Foils possible, but Low Probability;</a:t>
            </a:r>
          </a:p>
          <a:p>
            <a:r>
              <a:rPr lang="en-US" dirty="0" smtClean="0"/>
              <a:t>Start Electron only identifies entrance aperture</a:t>
            </a:r>
            <a:endParaRPr lang="en-US" dirty="0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H="1">
            <a:off x="1675041" y="5006432"/>
            <a:ext cx="5630735" cy="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 noChangeAspect="1"/>
          </p:cNvCxnSpPr>
          <p:nvPr/>
        </p:nvCxnSpPr>
        <p:spPr>
          <a:xfrm flipH="1">
            <a:off x="1678870" y="5008357"/>
            <a:ext cx="624647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 noChangeAspect="1"/>
          </p:cNvCxnSpPr>
          <p:nvPr/>
        </p:nvCxnSpPr>
        <p:spPr>
          <a:xfrm flipH="1">
            <a:off x="2515634" y="5006432"/>
            <a:ext cx="31433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 noChangeAspect="1"/>
          </p:cNvCxnSpPr>
          <p:nvPr/>
        </p:nvCxnSpPr>
        <p:spPr>
          <a:xfrm flipH="1">
            <a:off x="3181927" y="5008357"/>
            <a:ext cx="134628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H="1">
            <a:off x="4829812" y="5007605"/>
            <a:ext cx="720754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 flipH="1">
            <a:off x="5849010" y="5006432"/>
            <a:ext cx="37836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 flipH="1">
            <a:off x="6536197" y="5006671"/>
            <a:ext cx="34807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>
          <a:xfrm flipH="1">
            <a:off x="7180159" y="5002351"/>
            <a:ext cx="125618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425401" y="4144209"/>
            <a:ext cx="429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Stops from </a:t>
            </a:r>
            <a:r>
              <a:rPr lang="en-US" dirty="0" err="1" smtClean="0">
                <a:solidFill>
                  <a:srgbClr val="0000FF"/>
                </a:solidFill>
              </a:rPr>
              <a:t>secondaries</a:t>
            </a:r>
            <a:r>
              <a:rPr lang="en-US" dirty="0" smtClean="0">
                <a:solidFill>
                  <a:srgbClr val="0000FF"/>
                </a:solidFill>
              </a:rPr>
              <a:t> not </a:t>
            </a:r>
            <a:r>
              <a:rPr lang="en-US" dirty="0" err="1" smtClean="0">
                <a:solidFill>
                  <a:srgbClr val="0000FF"/>
                </a:solidFill>
              </a:rPr>
              <a:t>indentifiable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837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5" y="2638303"/>
            <a:ext cx="4369885" cy="2093902"/>
          </a:xfrm>
          <a:prstGeom prst="rect">
            <a:avLst/>
          </a:prstGeom>
        </p:spPr>
      </p:pic>
      <p:pic>
        <p:nvPicPr>
          <p:cNvPr id="4" name="Content Placeholder 3" descr="splat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58" r="-1358" b="5615"/>
          <a:stretch>
            <a:fillRect/>
          </a:stretch>
        </p:blipFill>
        <p:spPr>
          <a:xfrm>
            <a:off x="131827" y="2462662"/>
            <a:ext cx="4580318" cy="4395338"/>
          </a:xfrm>
        </p:spPr>
      </p:pic>
      <p:sp>
        <p:nvSpPr>
          <p:cNvPr id="5" name="TextBox 4"/>
          <p:cNvSpPr txBox="1"/>
          <p:nvPr/>
        </p:nvSpPr>
        <p:spPr>
          <a:xfrm>
            <a:off x="1143931" y="5841930"/>
            <a:ext cx="90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54954" y="5360377"/>
            <a:ext cx="88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13403" y="3595206"/>
            <a:ext cx="95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80744" y="5083378"/>
            <a:ext cx="938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88675" y="3970834"/>
            <a:ext cx="94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5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97653" y="1220055"/>
            <a:ext cx="177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Energy Distribution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9417" y="3004495"/>
            <a:ext cx="12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Dispersion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37296" y="3036263"/>
            <a:ext cx="17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Locations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346360" y="381403"/>
            <a:ext cx="4937760" cy="21811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289" y="371776"/>
            <a:ext cx="175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Trajectories</a:t>
            </a:r>
            <a:endParaRPr lang="en-US" dirty="0"/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304800" y="6624638"/>
            <a:ext cx="4572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64957D8-4150-40A6-8BC4-D18521F33502}" type="slidenum">
              <a:rPr lang="en-US" sz="1100" smtClean="0"/>
              <a:pPr>
                <a:defRPr/>
              </a:pPr>
              <a:t>11</a:t>
            </a:fld>
            <a:endParaRPr lang="en-US" sz="1100" dirty="0"/>
          </a:p>
        </p:txBody>
      </p:sp>
      <p:pic>
        <p:nvPicPr>
          <p:cNvPr id="14" name="Content Placeholder 3" descr="InitialEnerg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23" r="-1123"/>
          <a:stretch>
            <a:fillRect/>
          </a:stretch>
        </p:blipFill>
        <p:spPr>
          <a:xfrm>
            <a:off x="5573046" y="917375"/>
            <a:ext cx="3325325" cy="18288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899650"/>
              </p:ext>
            </p:extLst>
          </p:nvPr>
        </p:nvGraphicFramePr>
        <p:xfrm>
          <a:off x="4975379" y="4732123"/>
          <a:ext cx="3758603" cy="1730221"/>
        </p:xfrm>
        <a:graphic>
          <a:graphicData uri="http://schemas.openxmlformats.org/drawingml/2006/table">
            <a:tbl>
              <a:tblPr/>
              <a:tblGrid>
                <a:gridCol w="1117690"/>
                <a:gridCol w="1362808"/>
                <a:gridCol w="1278105"/>
              </a:tblGrid>
              <a:tr h="267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TOF (ns)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FWHM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134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1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2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3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4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5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Stops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1204546" y="369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66594" y="140676"/>
            <a:ext cx="3877406" cy="810478"/>
          </a:xfrm>
          <a:prstGeom prst="rect">
            <a:avLst/>
          </a:prstGeom>
          <a:solidFill>
            <a:srgbClr val="181E48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000" b="1" dirty="0" smtClean="0">
                <a:solidFill>
                  <a:schemeClr val="bg1"/>
                </a:solidFill>
              </a:rPr>
              <a:t>SIMION, Allegrini Energy Distribution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776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InitialEnerg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23" r="-1123"/>
          <a:stretch>
            <a:fillRect/>
          </a:stretch>
        </p:blipFill>
        <p:spPr>
          <a:xfrm>
            <a:off x="5573046" y="917375"/>
            <a:ext cx="3325325" cy="1828800"/>
          </a:xfrm>
          <a:prstGeom prst="rect">
            <a:avLst/>
          </a:prstGeom>
        </p:spPr>
      </p:pic>
      <p:pic>
        <p:nvPicPr>
          <p:cNvPr id="4" name="Content Placeholder 3" descr="splat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58" r="-1358" b="5615"/>
          <a:stretch>
            <a:fillRect/>
          </a:stretch>
        </p:blipFill>
        <p:spPr>
          <a:xfrm>
            <a:off x="131827" y="2462662"/>
            <a:ext cx="4580318" cy="4395338"/>
          </a:xfrm>
        </p:spPr>
      </p:pic>
      <p:sp>
        <p:nvSpPr>
          <p:cNvPr id="5" name="TextBox 4"/>
          <p:cNvSpPr txBox="1"/>
          <p:nvPr/>
        </p:nvSpPr>
        <p:spPr>
          <a:xfrm>
            <a:off x="1143931" y="5841930"/>
            <a:ext cx="90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54954" y="5360377"/>
            <a:ext cx="88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13403" y="3595206"/>
            <a:ext cx="95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80744" y="5083378"/>
            <a:ext cx="938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88675" y="3970834"/>
            <a:ext cx="94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Elevation 5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97653" y="1220055"/>
            <a:ext cx="177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Energy Distribution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7286" y="3004495"/>
            <a:ext cx="12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Dispersion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37296" y="3036263"/>
            <a:ext cx="17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Locations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346360" y="381403"/>
            <a:ext cx="4937760" cy="21811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1289" y="371776"/>
            <a:ext cx="175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Trajectories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3931" y="3265987"/>
            <a:ext cx="3070101" cy="2506106"/>
            <a:chOff x="1143931" y="3004495"/>
            <a:chExt cx="3070101" cy="2506106"/>
          </a:xfrm>
        </p:grpSpPr>
        <p:sp>
          <p:nvSpPr>
            <p:cNvPr id="2" name="Rectangle 1"/>
            <p:cNvSpPr/>
            <p:nvPr/>
          </p:nvSpPr>
          <p:spPr>
            <a:xfrm>
              <a:off x="1644360" y="3650826"/>
              <a:ext cx="278254" cy="122336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143931" y="3004495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48889" y="3773879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143931" y="4513516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148889" y="5270530"/>
              <a:ext cx="294884" cy="24007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429837" y="3575069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429837" y="4578048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028085" y="3807730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028085" y="4352659"/>
              <a:ext cx="365760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491112" y="4085888"/>
              <a:ext cx="329184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84848" y="4085888"/>
              <a:ext cx="329184" cy="36576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6368143" y="1877786"/>
            <a:ext cx="1106714" cy="616857"/>
          </a:xfrm>
          <a:prstGeom prst="rect">
            <a:avLst/>
          </a:prstGeom>
          <a:solidFill>
            <a:srgbClr val="FFFFFF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Slide Number Placeholder 2"/>
          <p:cNvSpPr txBox="1">
            <a:spLocks/>
          </p:cNvSpPr>
          <p:nvPr/>
        </p:nvSpPr>
        <p:spPr>
          <a:xfrm>
            <a:off x="304800" y="6624638"/>
            <a:ext cx="4572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64957D8-4150-40A6-8BC4-D18521F33502}" type="slidenum">
              <a:rPr lang="en-US" sz="1100" smtClean="0"/>
              <a:pPr>
                <a:defRPr/>
              </a:pPr>
              <a:t>12</a:t>
            </a:fld>
            <a:endParaRPr lang="en-US" sz="11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5" y="2638303"/>
            <a:ext cx="4369885" cy="20939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99417" y="3004495"/>
            <a:ext cx="128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Dispersion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66594" y="140676"/>
            <a:ext cx="3877406" cy="810478"/>
          </a:xfrm>
          <a:prstGeom prst="rect">
            <a:avLst/>
          </a:prstGeom>
          <a:solidFill>
            <a:srgbClr val="181E48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000" b="1" dirty="0" smtClean="0">
                <a:solidFill>
                  <a:schemeClr val="bg1"/>
                </a:solidFill>
              </a:rPr>
              <a:t>SIMION, Allegrini Energy Distribution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899650"/>
              </p:ext>
            </p:extLst>
          </p:nvPr>
        </p:nvGraphicFramePr>
        <p:xfrm>
          <a:off x="4975379" y="4732123"/>
          <a:ext cx="3758603" cy="1730221"/>
        </p:xfrm>
        <a:graphic>
          <a:graphicData uri="http://schemas.openxmlformats.org/drawingml/2006/table">
            <a:tbl>
              <a:tblPr/>
              <a:tblGrid>
                <a:gridCol w="1117690"/>
                <a:gridCol w="1362808"/>
                <a:gridCol w="1278105"/>
              </a:tblGrid>
              <a:tr h="267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TOF (ns)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FWHM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134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1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2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3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4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5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Stops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6320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Microchannel Plate (MCP)</a:t>
            </a:r>
            <a:endParaRPr lang="en-US" dirty="0"/>
          </a:p>
        </p:txBody>
      </p:sp>
      <p:pic>
        <p:nvPicPr>
          <p:cNvPr id="7" name="Content Placeholder 5" descr="SIMION_Lab_Comparis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98" r="1869"/>
          <a:stretch/>
        </p:blipFill>
        <p:spPr bwMode="auto">
          <a:xfrm>
            <a:off x="2705584" y="1506319"/>
            <a:ext cx="61785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02207" y="1204545"/>
            <a:ext cx="2558470" cy="53193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Simulation (black) versus measured centroids (red)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The misalignment in Y-direction was due to a registration offset in the setup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The offset in the X direction for the left-most data was caused by an obstruction at the edge of the MCP mount that has since been eliminated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7073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2" name="Picture 1" descr="EPI-Lo-Block-Diag_10-24-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7" y="965776"/>
            <a:ext cx="8292478" cy="5555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1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64-1000-09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964"/>
          <a:stretch>
            <a:fillRect/>
          </a:stretch>
        </p:blipFill>
        <p:spPr>
          <a:xfrm>
            <a:off x="2759537" y="926981"/>
            <a:ext cx="6366869" cy="56526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and Start Foils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30729" y="1424354"/>
            <a:ext cx="2343777" cy="5152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Foils Mount on Apertures (red)</a:t>
            </a:r>
          </a:p>
          <a:p>
            <a:pPr marL="512762" lvl="2" indent="-285750">
              <a:lnSpc>
                <a:spcPct val="100000"/>
              </a:lnSpc>
            </a:pPr>
            <a:r>
              <a:rPr lang="en-US" dirty="0" smtClean="0"/>
              <a:t>Each elevation tailored for equal geometric factors </a:t>
            </a:r>
          </a:p>
          <a:p>
            <a:pPr marL="512762" lvl="2" indent="-285750">
              <a:lnSpc>
                <a:spcPct val="100000"/>
              </a:lnSpc>
            </a:pPr>
            <a:r>
              <a:rPr lang="en-US" dirty="0" smtClean="0"/>
              <a:t>Second foil at intermediate baffle (vented)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Collimators screw-mount to outer cover, capture foils</a:t>
            </a:r>
          </a:p>
          <a:p>
            <a:pPr marL="509587" lvl="2" indent="-285750">
              <a:lnSpc>
                <a:spcPct val="100000"/>
              </a:lnSpc>
            </a:pPr>
            <a:r>
              <a:rPr lang="en-US" dirty="0" smtClean="0"/>
              <a:t>Each elevation and azimuth is unique</a:t>
            </a:r>
          </a:p>
        </p:txBody>
      </p:sp>
    </p:spTree>
    <p:extLst>
      <p:ext uri="{BB962C8B-B14F-4D97-AF65-F5344CB8AC3E}">
        <p14:creationId xmlns="" xmlns:p14="http://schemas.microsoft.com/office/powerpoint/2010/main" val="1888357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Anti-coincidence System</a:t>
            </a:r>
            <a:endParaRPr lang="en-US" dirty="0"/>
          </a:p>
        </p:txBody>
      </p:sp>
      <p:pic>
        <p:nvPicPr>
          <p:cNvPr id="9" name="Picture 8" descr="Back-SS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16" y="4296039"/>
            <a:ext cx="5486400" cy="2187118"/>
          </a:xfrm>
          <a:prstGeom prst="rect">
            <a:avLst/>
          </a:prstGeom>
        </p:spPr>
      </p:pic>
      <p:pic>
        <p:nvPicPr>
          <p:cNvPr id="11" name="Picture 10" descr="Front-SS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94" y="1150651"/>
            <a:ext cx="5486400" cy="2931242"/>
          </a:xfrm>
          <a:prstGeom prst="rect">
            <a:avLst/>
          </a:prstGeom>
        </p:spPr>
      </p:pic>
      <p:pic>
        <p:nvPicPr>
          <p:cNvPr id="12" name="Picture 11" descr="Edge-SS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422"/>
            <a:ext cx="3657600" cy="2549027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73583" y="1132114"/>
            <a:ext cx="3556772" cy="5238524"/>
          </a:xfrm>
        </p:spPr>
        <p:txBody>
          <a:bodyPr/>
          <a:lstStyle/>
          <a:p>
            <a:r>
              <a:rPr lang="en-US" b="1" dirty="0" smtClean="0"/>
              <a:t>Electron SSD is backed by an anti-coincidence SSD</a:t>
            </a:r>
          </a:p>
          <a:p>
            <a:endParaRPr lang="en-US" b="1" dirty="0" smtClean="0"/>
          </a:p>
          <a:p>
            <a:r>
              <a:rPr lang="en-US" b="1" dirty="0" smtClean="0"/>
              <a:t>Improves S/N for electrons by a factor ~25 (from ~0.4 to ~10)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8256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Anti-coincidence System: GEANT Setup</a:t>
            </a:r>
            <a:endParaRPr lang="en-US" dirty="0"/>
          </a:p>
        </p:txBody>
      </p:sp>
      <p:pic>
        <p:nvPicPr>
          <p:cNvPr id="5" name="Picture 4" descr="Screen Shot 2013-10-25 at 10.22.3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5" y="1111304"/>
            <a:ext cx="7275941" cy="535902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45509" y="3069314"/>
            <a:ext cx="2341393" cy="218291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Improved setup for GEANT4 model of electron SSD anticoincidence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0798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Anti-coincidence System: GEANT Results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651" y="1292469"/>
            <a:ext cx="873061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2100"/>
              </a:spcAft>
            </a:pPr>
            <a:r>
              <a:rPr lang="en-US" sz="2400" dirty="0" smtClean="0"/>
              <a:t>Assumed electron flux of j(E) ~ E</a:t>
            </a:r>
            <a:r>
              <a:rPr lang="en-US" sz="2400" baseline="30000" dirty="0" smtClean="0"/>
              <a:t>– 2.65 </a:t>
            </a:r>
            <a:r>
              <a:rPr lang="en-US" sz="2400" dirty="0" smtClean="0"/>
              <a:t>from ~10 keV to ~5 MeV</a:t>
            </a:r>
          </a:p>
          <a:p>
            <a:pPr algn="l">
              <a:spcAft>
                <a:spcPts val="2100"/>
              </a:spcAft>
            </a:pPr>
            <a:r>
              <a:rPr lang="en-US" sz="2400" dirty="0" smtClean="0"/>
              <a:t>Penetrator </a:t>
            </a:r>
            <a:r>
              <a:rPr lang="en-US" sz="2400" dirty="0"/>
              <a:t>rejection efficiency </a:t>
            </a:r>
            <a:r>
              <a:rPr lang="en-US" sz="2400" dirty="0" smtClean="0"/>
              <a:t>range </a:t>
            </a:r>
            <a:r>
              <a:rPr lang="en-US" sz="2400" dirty="0"/>
              <a:t>from 83% to 95% from 1 MeV up to 10 MeV incident electron energy</a:t>
            </a:r>
          </a:p>
          <a:p>
            <a:pPr algn="l">
              <a:spcAft>
                <a:spcPts val="2100"/>
              </a:spcAft>
            </a:pPr>
            <a:r>
              <a:rPr lang="en-US" sz="2400" dirty="0" smtClean="0"/>
              <a:t>Following peer review result of S/N of ~3 for foreground electrons with anti-coincidence, higher fidelity sensor model yields S/N ~10</a:t>
            </a:r>
          </a:p>
          <a:p>
            <a:pPr algn="l">
              <a:spcAft>
                <a:spcPts val="2100"/>
              </a:spcAft>
            </a:pPr>
            <a:r>
              <a:rPr lang="en-US" sz="2400" dirty="0" smtClean="0"/>
              <a:t>New GEANT model accounts for more realistic geometry and extra shielding by structure </a:t>
            </a:r>
          </a:p>
          <a:p>
            <a:pPr algn="l">
              <a:spcAft>
                <a:spcPts val="2100"/>
              </a:spcAft>
            </a:pPr>
            <a:r>
              <a:rPr lang="en-US" sz="2400" dirty="0" smtClean="0"/>
              <a:t>Only ~1% of electrons below 2 MeV penetrate to detectors in this model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786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and Dust Mitigation (1/2)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39171" y="1195754"/>
            <a:ext cx="2463352" cy="52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Dust may produce pinholes in the Start and collimator foils.  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Foils are designed to reduce UV by ~3 orders of magnitude.  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Pinholes may account for as much as ~0.4% of a foil area.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smtClean="0"/>
              <a:t>For the 4 foils closest to the TPS edge, the suppression factor must be ~4 orders of magnitude.  For these, pinholes are important to UV suppression.</a:t>
            </a:r>
            <a:endParaRPr lang="en-US" sz="1800" dirty="0"/>
          </a:p>
        </p:txBody>
      </p:sp>
      <p:pic>
        <p:nvPicPr>
          <p:cNvPr id="12" name="Picture 11" descr="Sensor-Slide-19-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240" y="969161"/>
            <a:ext cx="6400800" cy="549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9314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23322"/>
            <a:ext cx="8426450" cy="5238524"/>
          </a:xfrm>
        </p:spPr>
        <p:txBody>
          <a:bodyPr/>
          <a:lstStyle/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Placement</a:t>
            </a:r>
          </a:p>
          <a:p>
            <a:r>
              <a:rPr lang="en-US" dirty="0" smtClean="0"/>
              <a:t>Cross-Section</a:t>
            </a:r>
          </a:p>
          <a:p>
            <a:r>
              <a:rPr lang="en-US" dirty="0" smtClean="0"/>
              <a:t>Fields of View</a:t>
            </a:r>
          </a:p>
          <a:p>
            <a:r>
              <a:rPr lang="en-US" dirty="0" smtClean="0"/>
              <a:t>Ions</a:t>
            </a:r>
          </a:p>
          <a:p>
            <a:r>
              <a:rPr lang="en-US" dirty="0" smtClean="0"/>
              <a:t>Electrons</a:t>
            </a:r>
          </a:p>
          <a:p>
            <a:r>
              <a:rPr lang="en-US" dirty="0" smtClean="0"/>
              <a:t>Energy Distribution</a:t>
            </a:r>
          </a:p>
          <a:p>
            <a:r>
              <a:rPr lang="en-US" dirty="0" smtClean="0"/>
              <a:t>Microchannel Plate (MCP)</a:t>
            </a:r>
          </a:p>
          <a:p>
            <a:r>
              <a:rPr lang="en-US" dirty="0" smtClean="0"/>
              <a:t>Block Diagram</a:t>
            </a:r>
          </a:p>
          <a:p>
            <a:r>
              <a:rPr lang="en-US" dirty="0" smtClean="0"/>
              <a:t>Collimators and Start Foils</a:t>
            </a:r>
          </a:p>
          <a:p>
            <a:r>
              <a:rPr lang="en-US" dirty="0" smtClean="0"/>
              <a:t>Anti-Coincidence System</a:t>
            </a:r>
          </a:p>
          <a:p>
            <a:r>
              <a:rPr lang="en-US" dirty="0" smtClean="0"/>
              <a:t>Light and Dust Mitigation</a:t>
            </a:r>
          </a:p>
          <a:p>
            <a:r>
              <a:rPr lang="en-US" dirty="0" smtClean="0"/>
              <a:t>Follow-up from Peer Reviews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and Dust Mitigation (2/2)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39170" y="1239715"/>
            <a:ext cx="8846087" cy="52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49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 b="0">
                <a:solidFill>
                  <a:schemeClr val="tx1"/>
                </a:solidFill>
                <a:latin typeface="+mn-lt"/>
              </a:defRPr>
            </a:lvl2pPr>
            <a:lvl3pPr marL="798513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+mn-lt"/>
              </a:defRPr>
            </a:lvl3pPr>
            <a:lvl4pPr marL="1144588" indent="-2301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4pPr>
            <a:lvl5pPr marL="1482725" indent="-22225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smtClean="0"/>
              <a:t>Dust may produce pairs of pinholes in the Start and collimator foils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Foils are designed to stop solar-wind-energy electrons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Pinhole pairs allow will still allow access to solar-wind electrons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Solar wind electrons have an energy of ~100 eV or less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Electrons that “leak in” through apertures are indistinguishable from Start secondary electrons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Solar wind electron flux ~2 x 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-s-sr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Estimate foil pinhole as size of a support grid element is ~4.9 x 10</a:t>
            </a:r>
            <a:r>
              <a:rPr lang="en-US" sz="2000" baseline="30000" dirty="0" smtClean="0"/>
              <a:t>-5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2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smtClean="0"/>
              <a:t>Geometric factor of a pair of pinholes separated by ~0.5cm is ~1.3 x 10</a:t>
            </a:r>
            <a:r>
              <a:rPr lang="en-US" sz="2000" baseline="30000" dirty="0" smtClean="0"/>
              <a:t>-8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he flux through a pinhole pair can be estimated as ~2.6 x 10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/s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If every aperture had 1 grid-element pinhole, the total for a quadrant would be </a:t>
            </a:r>
            <a:br>
              <a:rPr lang="en-US" sz="1800" dirty="0" smtClean="0"/>
            </a:br>
            <a:r>
              <a:rPr lang="en-US" sz="1800" dirty="0" smtClean="0"/>
              <a:t>~5.0 x 10</a:t>
            </a:r>
            <a:r>
              <a:rPr lang="en-US" sz="1800" baseline="30000" dirty="0"/>
              <a:t>5</a:t>
            </a:r>
            <a:r>
              <a:rPr lang="en-US" sz="1800" dirty="0" smtClean="0"/>
              <a:t>/s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This rate would be well tolerated by the electronics processing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/>
              <a:t>Such a pinhole pair would result in UV induced counting rates ~10/s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aseline="30000" dirty="0"/>
          </a:p>
        </p:txBody>
      </p:sp>
    </p:spTree>
    <p:extLst>
      <p:ext uri="{BB962C8B-B14F-4D97-AF65-F5344CB8AC3E}">
        <p14:creationId xmlns="" xmlns:p14="http://schemas.microsoft.com/office/powerpoint/2010/main" val="3441008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Dust: Simulating the Environment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7" y="3326205"/>
            <a:ext cx="43100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97" y="2818560"/>
            <a:ext cx="432276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ontent Placeholder 1"/>
          <p:cNvSpPr>
            <a:spLocks noGrp="1"/>
          </p:cNvSpPr>
          <p:nvPr>
            <p:ph idx="1"/>
          </p:nvPr>
        </p:nvSpPr>
        <p:spPr>
          <a:xfrm>
            <a:off x="334107" y="1125415"/>
            <a:ext cx="8699855" cy="1775511"/>
          </a:xfrm>
        </p:spPr>
        <p:txBody>
          <a:bodyPr/>
          <a:lstStyle/>
          <a:p>
            <a:r>
              <a:rPr lang="en-US" dirty="0" smtClean="0"/>
              <a:t>Expect ~10 damage-inducing hits on each unprotected foil during entire mission</a:t>
            </a:r>
          </a:p>
          <a:p>
            <a:r>
              <a:rPr lang="en-US" dirty="0" smtClean="0"/>
              <a:t>Reduced to ~1 hit per mission with collimator</a:t>
            </a:r>
          </a:p>
          <a:p>
            <a:r>
              <a:rPr lang="en-US" dirty="0" smtClean="0"/>
              <a:t>Can lower further with </a:t>
            </a:r>
            <a:r>
              <a:rPr lang="en-US" dirty="0"/>
              <a:t>p</a:t>
            </a:r>
            <a:r>
              <a:rPr lang="en-US" dirty="0" smtClean="0"/>
              <a:t>airs of pinholes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6615" y="3143250"/>
            <a:ext cx="238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Bare Start Foil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34274" y="2647846"/>
            <a:ext cx="299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Start Foil Behind Collimator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805866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from Peer Review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179875"/>
              </p:ext>
            </p:extLst>
          </p:nvPr>
        </p:nvGraphicFramePr>
        <p:xfrm>
          <a:off x="316513" y="1197143"/>
          <a:ext cx="8554925" cy="5104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2284"/>
                <a:gridCol w="4457700"/>
                <a:gridCol w="764941"/>
              </a:tblGrid>
              <a:tr h="133266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Area of Concern/Action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73152" marB="9144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Resolution/Comment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73152" marB="9144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Status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T="73152" marB="9144" anchor="ctr">
                    <a:solidFill>
                      <a:srgbClr val="181E48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1. Photoelectron</a:t>
                      </a:r>
                      <a:r>
                        <a:rPr lang="en-US" sz="1400" baseline="0" dirty="0" smtClean="0"/>
                        <a:t> flux false starts.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Second</a:t>
                      </a:r>
                      <a:r>
                        <a:rPr lang="en-US" sz="1400" baseline="0" dirty="0" smtClean="0"/>
                        <a:t> start foil reduces flux of e- accelerated. 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2. MCP count rate density &gt; 1 MHz/cm2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Simulations show density below this. 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3. Rates,</a:t>
                      </a:r>
                      <a:r>
                        <a:rPr lang="en-US" sz="1400" baseline="0" dirty="0" smtClean="0"/>
                        <a:t> S/N, efficiency compilation.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Draft</a:t>
                      </a:r>
                      <a:r>
                        <a:rPr lang="en-US" sz="1400" baseline="0" dirty="0" smtClean="0"/>
                        <a:t> closure memorandum complete 10/25/2013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4.</a:t>
                      </a:r>
                      <a:r>
                        <a:rPr lang="en-US" sz="1400" baseline="0" dirty="0" smtClean="0"/>
                        <a:t> Electron measurement poor S/N.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Higher resolution GEANT runs</a:t>
                      </a:r>
                      <a:r>
                        <a:rPr lang="en-US" sz="1400" baseline="0" dirty="0" smtClean="0"/>
                        <a:t> completed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5. Incorrect plug power co-ax.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Use labeling and/or color-coding.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6. Alternate</a:t>
                      </a:r>
                      <a:r>
                        <a:rPr lang="en-US" sz="1400" baseline="0" dirty="0" smtClean="0"/>
                        <a:t> internal e- noise sources.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In</a:t>
                      </a:r>
                      <a:r>
                        <a:rPr lang="en-US" sz="1400" baseline="0" dirty="0" smtClean="0"/>
                        <a:t> equipotential 100 V retarding potential rejects e-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7. R</a:t>
                      </a:r>
                      <a:r>
                        <a:rPr lang="en-US" sz="1400" baseline="0" dirty="0" smtClean="0"/>
                        <a:t>eject false signals w/ redundant info.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Consistency checks will be done b/w</a:t>
                      </a:r>
                      <a:r>
                        <a:rPr lang="en-US" sz="1400" baseline="0" dirty="0" smtClean="0"/>
                        <a:t> 3 TOF chains.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8.</a:t>
                      </a:r>
                      <a:r>
                        <a:rPr lang="en-US" sz="1400" baseline="0" dirty="0" smtClean="0"/>
                        <a:t> In-flight pulser for rate correction.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da-DK" sz="1400" dirty="0" err="1" smtClean="0"/>
                        <a:t>Mewaldt</a:t>
                      </a:r>
                      <a:r>
                        <a:rPr lang="da-DK" sz="1400" dirty="0" smtClean="0"/>
                        <a:t> et al, Space </a:t>
                      </a:r>
                      <a:r>
                        <a:rPr lang="da-DK" sz="1400" dirty="0" err="1" smtClean="0"/>
                        <a:t>Sci</a:t>
                      </a:r>
                      <a:r>
                        <a:rPr lang="da-DK" sz="1400" dirty="0" smtClean="0"/>
                        <a:t> Rev (2008) 136:285-362.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15831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9. HV discharge secondary effects.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Addressed by design and testing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10. Fasteners w/o</a:t>
                      </a:r>
                      <a:r>
                        <a:rPr lang="en-US" sz="1400" baseline="0" dirty="0" smtClean="0"/>
                        <a:t> locking features.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Locking inserts, Bellville</a:t>
                      </a:r>
                      <a:r>
                        <a:rPr lang="en-US" sz="1400" baseline="0" dirty="0" smtClean="0"/>
                        <a:t> washers, etc. added.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09668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11. Wishbone webbing field deformation.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Webs removed, extra 0-1kV surface length added.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06586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12. Bonded external baffles allowed?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Preliminary</a:t>
                      </a:r>
                      <a:r>
                        <a:rPr lang="en-US" sz="1400" baseline="0" dirty="0" smtClean="0"/>
                        <a:t> answer is yes; final requires thermal specs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168335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13.</a:t>
                      </a:r>
                      <a:r>
                        <a:rPr lang="en-US" sz="1400" baseline="0" dirty="0" smtClean="0"/>
                        <a:t> EPI-Lo/Hi electron energy gap.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Additional GEANT</a:t>
                      </a:r>
                      <a:r>
                        <a:rPr lang="en-US" sz="1400" baseline="0" dirty="0" smtClean="0"/>
                        <a:t> simulations complete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138876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14. Thicker foil</a:t>
                      </a:r>
                      <a:r>
                        <a:rPr lang="en-US" sz="1400" baseline="0" dirty="0" smtClean="0"/>
                        <a:t> effect on lookup tables.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Not</a:t>
                      </a:r>
                      <a:r>
                        <a:rPr lang="en-US" sz="1400" baseline="0" dirty="0" smtClean="0"/>
                        <a:t> a problem on board, just science interpretation.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197341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15. Dual foils</a:t>
                      </a:r>
                      <a:r>
                        <a:rPr lang="en-US" sz="1400" baseline="0" dirty="0" smtClean="0"/>
                        <a:t> near sun handle pinholes.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Second foil is under</a:t>
                      </a:r>
                      <a:r>
                        <a:rPr lang="en-US" sz="1400" baseline="0" dirty="0" smtClean="0"/>
                        <a:t> consideration.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176675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16. Neutrals/photoelectrons/plasma bkg.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Solar</a:t>
                      </a:r>
                      <a:r>
                        <a:rPr lang="en-US" sz="1400" baseline="0" dirty="0" smtClean="0"/>
                        <a:t> wind electron fluxes cut-down by dual foil.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182385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17. Auto use</a:t>
                      </a:r>
                      <a:r>
                        <a:rPr lang="en-US" sz="1400" baseline="0" dirty="0" smtClean="0"/>
                        <a:t> of extra data allocation.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Too complicated to implement.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126550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18.</a:t>
                      </a:r>
                      <a:r>
                        <a:rPr lang="en-US" sz="1400" baseline="0" dirty="0" smtClean="0"/>
                        <a:t> Spare MCP assembly plans.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Spares plan held at ISIS level.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141053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19. Vent</a:t>
                      </a:r>
                      <a:r>
                        <a:rPr lang="en-US" sz="1400" baseline="0" dirty="0" smtClean="0"/>
                        <a:t> back cover of SSD assembly.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Vent is added.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20. Mounting structure for tags/handling.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Plan is in place.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21. How</a:t>
                      </a:r>
                      <a:r>
                        <a:rPr lang="en-US" sz="1400" baseline="0" dirty="0" smtClean="0"/>
                        <a:t> are foils marked/serialized?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Labels</a:t>
                      </a:r>
                      <a:r>
                        <a:rPr lang="en-US" sz="1400" baseline="0" dirty="0" smtClean="0"/>
                        <a:t> laser etched prior to assembly.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  <a:tr h="24047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22. Sensor</a:t>
                      </a:r>
                      <a:r>
                        <a:rPr lang="en-US" sz="1400" baseline="0" dirty="0" smtClean="0"/>
                        <a:t> purging plan.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Purge IN in center and vent OUT</a:t>
                      </a:r>
                      <a:r>
                        <a:rPr lang="en-US" sz="1400" baseline="0" dirty="0" smtClean="0"/>
                        <a:t> in each octant.</a:t>
                      </a:r>
                      <a:endParaRPr lang="en-US" sz="1400" dirty="0"/>
                    </a:p>
                  </a:txBody>
                  <a:tcPr marL="45720" marR="45720" marT="73152" marB="914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400" dirty="0" smtClean="0">
                          <a:solidFill>
                            <a:srgbClr val="F2F2F2"/>
                          </a:solidFill>
                        </a:rPr>
                        <a:t>Closed</a:t>
                      </a:r>
                      <a:endParaRPr lang="en-US" sz="1400" dirty="0">
                        <a:solidFill>
                          <a:srgbClr val="F2F2F2"/>
                        </a:solidFill>
                      </a:endParaRPr>
                    </a:p>
                  </a:txBody>
                  <a:tcPr marL="45720" marR="45720" marT="73152" marB="9144" anchor="ctr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44012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3654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EPI-Lo Sensor development is on schedule and on budget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Peer review held and action items have been responded to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22 items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 closed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Sensor design and approach are matured through Technical Readiness Level 6:</a:t>
            </a:r>
          </a:p>
          <a:p>
            <a:pPr lvl="2">
              <a:lnSpc>
                <a:spcPct val="100000"/>
              </a:lnSpc>
            </a:pPr>
            <a:r>
              <a:rPr lang="en-US" b="1" dirty="0" smtClean="0"/>
              <a:t>System/subsystem model or prototyping demonstration in a relevant end-to-end environment (ground or space): </a:t>
            </a:r>
            <a:r>
              <a:rPr lang="en-US" dirty="0" smtClean="0"/>
              <a:t>Prototyping implementations on full-scale realistic problems. Partially integrated with existing systems. Limited documentation available. Engineering feasibility fully demonstrated in actual system application. </a:t>
            </a:r>
          </a:p>
          <a:p>
            <a:pPr lvl="2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Ready to proceed to Phase 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384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01" name="Group 109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0420049"/>
              </p:ext>
            </p:extLst>
          </p:nvPr>
        </p:nvGraphicFramePr>
        <p:xfrm>
          <a:off x="359171" y="1190516"/>
          <a:ext cx="8415506" cy="5218806"/>
        </p:xfrm>
        <a:graphic>
          <a:graphicData uri="http://schemas.openxmlformats.org/drawingml/2006/table">
            <a:tbl>
              <a:tblPr/>
              <a:tblGrid>
                <a:gridCol w="1436505"/>
                <a:gridCol w="2248786"/>
                <a:gridCol w="2296959"/>
                <a:gridCol w="2433256"/>
              </a:tblGrid>
              <a:tr h="2693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Parameter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Required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Goal (Capability)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Comment/Heritage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</a:tr>
              <a:tr h="170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– 500 keV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25 - 1000 keV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capability from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JEDI, RBSPICE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Energies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15,000 keV Total E</a:t>
                      </a:r>
                      <a:endParaRPr kumimoji="0" lang="fi-F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keV/nucleon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15,000 keV Total 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Capability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based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 of RBSPICE.  Maximum energy ~250keV/nuc for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Energy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range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for required energy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sampling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and/or statistics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Angle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&lt;30° x &lt;30°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Ions, ~15°x 12°to &lt;30° x &lt;30° e-, 45°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Varies with elevation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Pitch Angle (PA)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Coverage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180°,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0°-90° or 90°-180°, some samples in both hemispheres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3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Time for Full PA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– 5 sec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Telemetry limited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Composition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H4,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He, C, O, Ne, Mg, Si, Fe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 /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 ~50 to 1000 keV/nuc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Electron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Sensitivity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= 10-10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 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0.144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6x10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1/s counting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j=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Intensity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/ 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=Geometric factor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pixels/sensor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Ion Sensitivity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=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10-10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 cm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-s-sr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Sensor-G: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Pixel-G: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~0.002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(cm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.sr)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Up to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3.5x10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rate (TOF x E)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pixels/sensor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7199939" cy="675511"/>
          </a:xfrm>
        </p:spPr>
        <p:txBody>
          <a:bodyPr/>
          <a:lstStyle/>
          <a:p>
            <a:r>
              <a:rPr lang="en-US" dirty="0" smtClean="0"/>
              <a:t>The EPI-Lo Instrument Requirements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095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Instrument Placement</a:t>
            </a:r>
            <a:endParaRPr lang="en-US" dirty="0"/>
          </a:p>
        </p:txBody>
      </p:sp>
      <p:pic>
        <p:nvPicPr>
          <p:cNvPr id="7" name="Picture 6" descr="Screen Shot 2013-09-16 at 4.23.31 P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35" y="2594726"/>
            <a:ext cx="5138688" cy="39261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109646" y="926299"/>
            <a:ext cx="5579925" cy="399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5147427" y="2105082"/>
            <a:ext cx="3371540" cy="871624"/>
          </a:xfrm>
          <a:prstGeom prst="lin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219799" y="1296521"/>
            <a:ext cx="3174770" cy="2103539"/>
          </a:xfrm>
          <a:prstGeom prst="lin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770040" y="3585277"/>
            <a:ext cx="3545160" cy="1164223"/>
          </a:xfrm>
          <a:prstGeom prst="lin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032128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Instrument Cross Section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224" y="6101399"/>
            <a:ext cx="730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EPI-Lo Cross-Section View Isometric</a:t>
            </a:r>
            <a:endParaRPr lang="en-US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70" t="18357" r="8240" b="19292"/>
          <a:stretch/>
        </p:blipFill>
        <p:spPr>
          <a:xfrm>
            <a:off x="1229987" y="1517833"/>
            <a:ext cx="6973564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97" y="5631421"/>
            <a:ext cx="2301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ea typeface="Tahoma" pitchFamily="34" charset="0"/>
                <a:cs typeface="Tahoma" pitchFamily="34" charset="0"/>
              </a:rPr>
              <a:t>POWER SUPPLY ASSY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054" y="4814142"/>
            <a:ext cx="186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ea typeface="Tahoma" pitchFamily="34" charset="0"/>
                <a:cs typeface="Tahoma" pitchFamily="34" charset="0"/>
              </a:rPr>
              <a:t>EVENT PWB ASSY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68693"/>
            <a:ext cx="190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ea typeface="Tahoma" pitchFamily="34" charset="0"/>
                <a:cs typeface="Tahoma" pitchFamily="34" charset="0"/>
              </a:rPr>
              <a:t>ANODE PWB ASSY</a:t>
            </a: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 flipV="1">
            <a:off x="1904862" y="3528131"/>
            <a:ext cx="263803" cy="5944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1957775" y="4207858"/>
            <a:ext cx="494112" cy="7797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2262024" y="4847129"/>
            <a:ext cx="206047" cy="9078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0351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Field(s) of 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94" t="26480" r="18615" b="26999"/>
          <a:stretch/>
        </p:blipFill>
        <p:spPr bwMode="auto">
          <a:xfrm>
            <a:off x="184640" y="1524000"/>
            <a:ext cx="8771631" cy="37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701568" y="3335495"/>
            <a:ext cx="5211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83087" y="3332146"/>
            <a:ext cx="52113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44"/>
          <p:cNvSpPr txBox="1"/>
          <p:nvPr/>
        </p:nvSpPr>
        <p:spPr>
          <a:xfrm>
            <a:off x="4292776" y="3014192"/>
            <a:ext cx="5553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SUN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45"/>
          <p:cNvSpPr txBox="1"/>
          <p:nvPr/>
        </p:nvSpPr>
        <p:spPr>
          <a:xfrm>
            <a:off x="6790230" y="3014670"/>
            <a:ext cx="5553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</a:rPr>
              <a:t>RAM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025" y="1520751"/>
            <a:ext cx="8823359" cy="4796213"/>
            <a:chOff x="250664" y="1520751"/>
            <a:chExt cx="8823359" cy="479621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0664" y="1520751"/>
              <a:ext cx="8823359" cy="479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4308929" y="2948214"/>
              <a:ext cx="934357" cy="86178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 flipH="1" flipV="1">
            <a:off x="6016274" y="6129446"/>
            <a:ext cx="1508017" cy="1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6011794" y="5893376"/>
            <a:ext cx="1508017" cy="1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4BC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5992369" y="5657305"/>
            <a:ext cx="1508017" cy="1"/>
          </a:xfrm>
          <a:prstGeom prst="lin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 cap="flat" cmpd="sng" algn="ctr">
            <a:solidFill>
              <a:srgbClr val="525FD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300632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(Energy, TOF, and Position)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-18274" y="984430"/>
            <a:ext cx="10792882" cy="9489686"/>
            <a:chOff x="-18274" y="984430"/>
            <a:chExt cx="10792882" cy="9489686"/>
          </a:xfrm>
        </p:grpSpPr>
        <p:grpSp>
          <p:nvGrpSpPr>
            <p:cNvPr id="79" name="Group 81"/>
            <p:cNvGrpSpPr/>
            <p:nvPr/>
          </p:nvGrpSpPr>
          <p:grpSpPr>
            <a:xfrm>
              <a:off x="-18274" y="984430"/>
              <a:ext cx="10792882" cy="9489686"/>
              <a:chOff x="-18274" y="984430"/>
              <a:chExt cx="10792882" cy="9489686"/>
            </a:xfrm>
          </p:grpSpPr>
          <p:pic>
            <p:nvPicPr>
              <p:cNvPr id="137" name="Picture 136" descr="Screen Shot 2013-10-08 at 8.14.54 PM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274" y="984430"/>
                <a:ext cx="8774875" cy="4241631"/>
              </a:xfrm>
              <a:prstGeom prst="rect">
                <a:avLst/>
              </a:prstGeom>
            </p:spPr>
          </p:pic>
          <p:pic>
            <p:nvPicPr>
              <p:cNvPr id="138" name="Picture 137" descr="7464-0000-09b.jpg.jpeg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759" t="57517" r="27619" b="35675"/>
              <a:stretch/>
            </p:blipFill>
            <p:spPr>
              <a:xfrm>
                <a:off x="890236" y="4627920"/>
                <a:ext cx="6536838" cy="845306"/>
              </a:xfrm>
              <a:prstGeom prst="rect">
                <a:avLst/>
              </a:prstGeom>
            </p:spPr>
          </p:pic>
          <p:pic>
            <p:nvPicPr>
              <p:cNvPr id="139" name="Picture 138" descr="Screen Shot 2013-10-08 at 8.27.45 PM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7090" y="2499572"/>
                <a:ext cx="2956415" cy="2875556"/>
              </a:xfrm>
              <a:prstGeom prst="rect">
                <a:avLst/>
              </a:prstGeom>
            </p:spPr>
          </p:pic>
          <p:sp>
            <p:nvSpPr>
              <p:cNvPr id="140" name="Arc 139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1997581"/>
                  <a:gd name="adj2" fmla="val 1208110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41" name="Straight Connector 140"/>
              <p:cNvCxnSpPr>
                <a:cxnSpLocks noChangeAspect="1"/>
              </p:cNvCxnSpPr>
              <p:nvPr/>
            </p:nvCxnSpPr>
            <p:spPr>
              <a:xfrm flipH="1">
                <a:off x="1759177" y="4619336"/>
                <a:ext cx="20907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7251386" y="3411441"/>
                <a:ext cx="816250" cy="1180637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cxnSpLocks noChangeAspect="1"/>
              </p:cNvCxnSpPr>
              <p:nvPr/>
            </p:nvCxnSpPr>
            <p:spPr>
              <a:xfrm flipH="1">
                <a:off x="8067636" y="2762364"/>
                <a:ext cx="0" cy="62147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cxnSpLocks noChangeAspect="1"/>
              </p:cNvCxnSpPr>
              <p:nvPr/>
            </p:nvCxnSpPr>
            <p:spPr>
              <a:xfrm flipH="1">
                <a:off x="1683622" y="5180092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5" name="Picture 144" descr="7464-0000-09b.jpg.jpeg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759" t="64204" r="20596" b="33844"/>
              <a:stretch/>
            </p:blipFill>
            <p:spPr>
              <a:xfrm>
                <a:off x="890236" y="5456064"/>
                <a:ext cx="7377410" cy="180549"/>
              </a:xfrm>
              <a:prstGeom prst="rect">
                <a:avLst/>
              </a:prstGeom>
            </p:spPr>
          </p:pic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 flipH="1">
                <a:off x="1704612" y="5498311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8095047" y="2571315"/>
                <a:ext cx="539558" cy="82165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cxnSpLocks noChangeAspect="1"/>
              </p:cNvCxnSpPr>
              <p:nvPr/>
            </p:nvCxnSpPr>
            <p:spPr>
              <a:xfrm>
                <a:off x="915979" y="4495966"/>
                <a:ext cx="0" cy="55460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cxnSpLocks noChangeAspect="1"/>
              </p:cNvCxnSpPr>
              <p:nvPr/>
            </p:nvCxnSpPr>
            <p:spPr>
              <a:xfrm flipH="1">
                <a:off x="7599576" y="3772090"/>
                <a:ext cx="481649" cy="717525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cxnSpLocks noChangeAspect="1"/>
              </p:cNvCxnSpPr>
              <p:nvPr/>
            </p:nvCxnSpPr>
            <p:spPr>
              <a:xfrm flipH="1">
                <a:off x="7872659" y="3765550"/>
                <a:ext cx="315777" cy="471328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Arc 150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7926997"/>
                  <a:gd name="adj2" fmla="val 18106213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" name="Arc 151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504014"/>
                  <a:gd name="adj2" fmla="val 13985985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" name="Arc 152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6349063"/>
                  <a:gd name="adj2" fmla="val 1680562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" name="Arc 153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5502330"/>
                  <a:gd name="adj2" fmla="val 1570136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Arc 154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4575102"/>
                  <a:gd name="adj2" fmla="val 1472783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" name="Arc 155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103761"/>
                  <a:gd name="adj2" fmla="val 17977547"/>
                </a:avLst>
              </a:prstGeom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57" name="Straight Connector 156"/>
              <p:cNvCxnSpPr>
                <a:cxnSpLocks noChangeAspect="1"/>
              </p:cNvCxnSpPr>
              <p:nvPr/>
            </p:nvCxnSpPr>
            <p:spPr>
              <a:xfrm flipH="1">
                <a:off x="2397577" y="4619336"/>
                <a:ext cx="531319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cxnSpLocks noChangeAspect="1"/>
              </p:cNvCxnSpPr>
              <p:nvPr/>
            </p:nvCxnSpPr>
            <p:spPr>
              <a:xfrm flipH="1">
                <a:off x="3460983" y="4618976"/>
                <a:ext cx="936958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 flipH="1">
                <a:off x="4661722" y="4612742"/>
                <a:ext cx="917142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cxnSpLocks noChangeAspect="1"/>
              </p:cNvCxnSpPr>
              <p:nvPr/>
            </p:nvCxnSpPr>
            <p:spPr>
              <a:xfrm flipH="1">
                <a:off x="5831253" y="4612742"/>
                <a:ext cx="47632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cxnSpLocks noChangeAspect="1"/>
              </p:cNvCxnSpPr>
              <p:nvPr/>
            </p:nvCxnSpPr>
            <p:spPr>
              <a:xfrm flipH="1">
                <a:off x="6536196" y="4606148"/>
                <a:ext cx="42436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cxnSpLocks noChangeAspect="1"/>
              </p:cNvCxnSpPr>
              <p:nvPr/>
            </p:nvCxnSpPr>
            <p:spPr>
              <a:xfrm flipH="1">
                <a:off x="7180159" y="4606148"/>
                <a:ext cx="91084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cxnSpLocks noChangeAspect="1"/>
              </p:cNvCxnSpPr>
              <p:nvPr/>
            </p:nvCxnSpPr>
            <p:spPr>
              <a:xfrm flipH="1">
                <a:off x="1939667" y="4606729"/>
                <a:ext cx="5230978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Arc 163"/>
              <p:cNvSpPr>
                <a:spLocks noChangeAspect="1"/>
              </p:cNvSpPr>
              <p:nvPr/>
            </p:nvSpPr>
            <p:spPr>
              <a:xfrm>
                <a:off x="1302234" y="2343855"/>
                <a:ext cx="9274148" cy="7593800"/>
              </a:xfrm>
              <a:prstGeom prst="arc">
                <a:avLst>
                  <a:gd name="adj1" fmla="val 17356730"/>
                  <a:gd name="adj2" fmla="val 17619220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165" name="Group 118"/>
              <p:cNvGrpSpPr/>
              <p:nvPr/>
            </p:nvGrpSpPr>
            <p:grpSpPr>
              <a:xfrm>
                <a:off x="1064688" y="2069853"/>
                <a:ext cx="9709920" cy="8404263"/>
                <a:chOff x="1072777" y="2069853"/>
                <a:chExt cx="9709920" cy="8404263"/>
              </a:xfrm>
            </p:grpSpPr>
            <p:sp>
              <p:nvSpPr>
                <p:cNvPr id="173" name="Arc 172"/>
                <p:cNvSpPr>
                  <a:spLocks noChangeAspect="1"/>
                </p:cNvSpPr>
                <p:nvPr/>
              </p:nvSpPr>
              <p:spPr>
                <a:xfrm>
                  <a:off x="1072777" y="2069853"/>
                  <a:ext cx="9709920" cy="8404263"/>
                </a:xfrm>
                <a:prstGeom prst="arc">
                  <a:avLst>
                    <a:gd name="adj1" fmla="val 12631404"/>
                    <a:gd name="adj2" fmla="val 18000209"/>
                  </a:avLst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174" name="Straight Connector 173"/>
                <p:cNvCxnSpPr>
                  <a:cxnSpLocks noChangeAspect="1"/>
                  <a:stCxn id="173" idx="0"/>
                </p:cNvCxnSpPr>
                <p:nvPr/>
              </p:nvCxnSpPr>
              <p:spPr>
                <a:xfrm flipH="1">
                  <a:off x="1438711" y="3906252"/>
                  <a:ext cx="476558" cy="63233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6" name="Straight Connector 165"/>
              <p:cNvCxnSpPr/>
              <p:nvPr/>
            </p:nvCxnSpPr>
            <p:spPr>
              <a:xfrm flipH="1">
                <a:off x="1450194" y="4002786"/>
                <a:ext cx="299839" cy="39953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cxnSpLocks noChangeAspect="1"/>
              </p:cNvCxnSpPr>
              <p:nvPr/>
            </p:nvCxnSpPr>
            <p:spPr>
              <a:xfrm flipH="1">
                <a:off x="3265212" y="2415038"/>
                <a:ext cx="542045" cy="251742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cxnSpLocks noChangeAspect="1"/>
              </p:cNvCxnSpPr>
              <p:nvPr/>
            </p:nvCxnSpPr>
            <p:spPr>
              <a:xfrm flipH="1">
                <a:off x="1684660" y="4817575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7512707" y="2239423"/>
                <a:ext cx="385852" cy="12048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6621973" y="2064974"/>
                <a:ext cx="393556" cy="5567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>
                <a:off x="5250460" y="2011047"/>
                <a:ext cx="453328" cy="35944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cxnSpLocks noChangeAspect="1"/>
              </p:cNvCxnSpPr>
              <p:nvPr/>
            </p:nvCxnSpPr>
            <p:spPr>
              <a:xfrm flipH="1">
                <a:off x="7538718" y="3715030"/>
                <a:ext cx="480399" cy="71437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>
              <a:cxnSpLocks noChangeAspect="1"/>
            </p:cNvCxnSpPr>
            <p:nvPr/>
          </p:nvCxnSpPr>
          <p:spPr>
            <a:xfrm flipH="1">
              <a:off x="1675041" y="5006432"/>
              <a:ext cx="5630735" cy="0"/>
            </a:xfrm>
            <a:prstGeom prst="line">
              <a:avLst/>
            </a:prstGeom>
            <a:ln w="7620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cxnSpLocks noChangeAspect="1"/>
            </p:cNvCxnSpPr>
            <p:nvPr/>
          </p:nvCxnSpPr>
          <p:spPr>
            <a:xfrm flipH="1">
              <a:off x="1678870" y="5008357"/>
              <a:ext cx="624647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cxnSpLocks noChangeAspect="1"/>
            </p:cNvCxnSpPr>
            <p:nvPr/>
          </p:nvCxnSpPr>
          <p:spPr>
            <a:xfrm flipH="1">
              <a:off x="2515634" y="5006432"/>
              <a:ext cx="31433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cxnSpLocks noChangeAspect="1"/>
            </p:cNvCxnSpPr>
            <p:nvPr/>
          </p:nvCxnSpPr>
          <p:spPr>
            <a:xfrm flipH="1">
              <a:off x="3181927" y="5008357"/>
              <a:ext cx="134628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cxnSpLocks noChangeAspect="1"/>
            </p:cNvCxnSpPr>
            <p:nvPr/>
          </p:nvCxnSpPr>
          <p:spPr>
            <a:xfrm flipH="1">
              <a:off x="4829812" y="5007605"/>
              <a:ext cx="720754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 flipH="1">
              <a:off x="5849010" y="5006432"/>
              <a:ext cx="37836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 flipH="1">
              <a:off x="6536197" y="5006671"/>
              <a:ext cx="34807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cxnSpLocks noChangeAspect="1"/>
            </p:cNvCxnSpPr>
            <p:nvPr/>
          </p:nvCxnSpPr>
          <p:spPr>
            <a:xfrm flipH="1">
              <a:off x="7180159" y="5002351"/>
              <a:ext cx="12561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Box 174"/>
          <p:cNvSpPr txBox="1"/>
          <p:nvPr/>
        </p:nvSpPr>
        <p:spPr>
          <a:xfrm>
            <a:off x="3359747" y="805710"/>
            <a:ext cx="31100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Incident ion trajectory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76" name="Straight Connector 175"/>
          <p:cNvCxnSpPr>
            <a:cxnSpLocks noChangeAspect="1"/>
          </p:cNvCxnSpPr>
          <p:nvPr/>
        </p:nvCxnSpPr>
        <p:spPr>
          <a:xfrm flipH="1">
            <a:off x="6400051" y="2075216"/>
            <a:ext cx="421805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 flipH="1" flipV="1">
            <a:off x="7966729" y="4029164"/>
            <a:ext cx="841415" cy="674914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cxnSpLocks/>
          </p:cNvCxnSpPr>
          <p:nvPr/>
        </p:nvCxnSpPr>
        <p:spPr>
          <a:xfrm flipV="1">
            <a:off x="8808144" y="4693417"/>
            <a:ext cx="1" cy="132140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H="1">
            <a:off x="6543612" y="3777868"/>
            <a:ext cx="13661" cy="87840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>
            <a:off x="6433594" y="1047589"/>
            <a:ext cx="1230108" cy="3391016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 noChangeAspect="1"/>
          </p:cNvCxnSpPr>
          <p:nvPr/>
        </p:nvCxnSpPr>
        <p:spPr>
          <a:xfrm>
            <a:off x="7047069" y="2727325"/>
            <a:ext cx="47061" cy="130199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3068765" y="2404033"/>
            <a:ext cx="4547101" cy="2390593"/>
            <a:chOff x="3068765" y="2404033"/>
            <a:chExt cx="4547101" cy="2390593"/>
          </a:xfrm>
        </p:grpSpPr>
        <p:grpSp>
          <p:nvGrpSpPr>
            <p:cNvPr id="183" name="Group 182"/>
            <p:cNvGrpSpPr/>
            <p:nvPr/>
          </p:nvGrpSpPr>
          <p:grpSpPr>
            <a:xfrm>
              <a:off x="3068765" y="2404033"/>
              <a:ext cx="4547101" cy="2390593"/>
              <a:chOff x="3068765" y="2404033"/>
              <a:chExt cx="4547101" cy="2390593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3068765" y="2404033"/>
                <a:ext cx="4547101" cy="2390593"/>
                <a:chOff x="3068765" y="2404033"/>
                <a:chExt cx="4547101" cy="2390593"/>
              </a:xfrm>
            </p:grpSpPr>
            <p:cxnSp>
              <p:nvCxnSpPr>
                <p:cNvPr id="187" name="Straight Connector 186"/>
                <p:cNvCxnSpPr>
                  <a:cxnSpLocks noChangeAspect="1"/>
                </p:cNvCxnSpPr>
                <p:nvPr/>
              </p:nvCxnSpPr>
              <p:spPr>
                <a:xfrm flipH="1">
                  <a:off x="3068765" y="2447455"/>
                  <a:ext cx="1605657" cy="2347171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8" name="Group 187"/>
                <p:cNvGrpSpPr/>
                <p:nvPr/>
              </p:nvGrpSpPr>
              <p:grpSpPr>
                <a:xfrm>
                  <a:off x="4643463" y="2404033"/>
                  <a:ext cx="2972403" cy="1885297"/>
                  <a:chOff x="4643463" y="2404033"/>
                  <a:chExt cx="2972403" cy="1885297"/>
                </a:xfrm>
              </p:grpSpPr>
              <p:cxnSp>
                <p:nvCxnSpPr>
                  <p:cNvPr id="189" name="Straight Connector 188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5"/>
                    <a:ext cx="2786054" cy="1866175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0" name="Arc 189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86" name="Straight Connector 185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4" name="Straight Connector 183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4785917" y="2658029"/>
            <a:ext cx="203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Start electron trajectory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449053" y="3796632"/>
            <a:ext cx="22726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Stop electron trajectory</a:t>
            </a:r>
          </a:p>
        </p:txBody>
      </p:sp>
      <p:cxnSp>
        <p:nvCxnSpPr>
          <p:cNvPr id="193" name="Straight Connector 192"/>
          <p:cNvCxnSpPr>
            <a:cxnSpLocks/>
          </p:cNvCxnSpPr>
          <p:nvPr/>
        </p:nvCxnSpPr>
        <p:spPr>
          <a:xfrm flipV="1">
            <a:off x="1174948" y="551386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 flipV="1">
            <a:off x="951731" y="507714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237357" y="5676460"/>
            <a:ext cx="7709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MCP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45350" y="6091821"/>
            <a:ext cx="10015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Anode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301678" y="5937404"/>
            <a:ext cx="7772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SSDs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806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2"/>
          <p:cNvSpPr>
            <a:spLocks noGrp="1"/>
          </p:cNvSpPr>
          <p:nvPr>
            <p:ph type="title"/>
          </p:nvPr>
        </p:nvSpPr>
        <p:spPr>
          <a:xfrm>
            <a:off x="655866" y="175761"/>
            <a:ext cx="7199939" cy="675511"/>
          </a:xfrm>
        </p:spPr>
        <p:txBody>
          <a:bodyPr/>
          <a:lstStyle/>
          <a:p>
            <a:r>
              <a:rPr lang="en-US" dirty="0" smtClean="0"/>
              <a:t>Energetic Ion Measurements</a:t>
            </a:r>
            <a:endParaRPr lang="en-US" dirty="0"/>
          </a:p>
        </p:txBody>
      </p:sp>
      <p:pic>
        <p:nvPicPr>
          <p:cNvPr id="105" name="Picture 104" descr="Screen Shot 2013-10-08 at 8.14.54 P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1" y="984430"/>
            <a:ext cx="8774875" cy="4241631"/>
          </a:xfrm>
          <a:prstGeom prst="rect">
            <a:avLst/>
          </a:prstGeom>
        </p:spPr>
      </p:pic>
      <p:pic>
        <p:nvPicPr>
          <p:cNvPr id="106" name="Picture 105" descr="7464-0000-09b.jpg.jpe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9" t="57517" r="27619" b="35675"/>
          <a:stretch/>
        </p:blipFill>
        <p:spPr>
          <a:xfrm>
            <a:off x="890236" y="4627920"/>
            <a:ext cx="6536838" cy="845306"/>
          </a:xfrm>
          <a:prstGeom prst="rect">
            <a:avLst/>
          </a:prstGeom>
        </p:spPr>
      </p:pic>
      <p:pic>
        <p:nvPicPr>
          <p:cNvPr id="107" name="Picture 106" descr="Screen Shot 2013-10-08 at 8.27.45 P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90" y="2499572"/>
            <a:ext cx="2956415" cy="2875556"/>
          </a:xfrm>
          <a:prstGeom prst="rect">
            <a:avLst/>
          </a:prstGeom>
        </p:spPr>
      </p:pic>
      <p:sp>
        <p:nvSpPr>
          <p:cNvPr id="108" name="Arc 107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1997581"/>
              <a:gd name="adj2" fmla="val 1208110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09" name="Straight Connector 108"/>
          <p:cNvCxnSpPr>
            <a:cxnSpLocks noChangeAspect="1"/>
          </p:cNvCxnSpPr>
          <p:nvPr/>
        </p:nvCxnSpPr>
        <p:spPr>
          <a:xfrm flipH="1">
            <a:off x="1759177" y="4619336"/>
            <a:ext cx="20907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7251386" y="3411441"/>
            <a:ext cx="816250" cy="1180637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 noChangeAspect="1"/>
          </p:cNvCxnSpPr>
          <p:nvPr/>
        </p:nvCxnSpPr>
        <p:spPr>
          <a:xfrm flipH="1">
            <a:off x="8067636" y="2762364"/>
            <a:ext cx="0" cy="62147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 noChangeAspect="1"/>
          </p:cNvCxnSpPr>
          <p:nvPr/>
        </p:nvCxnSpPr>
        <p:spPr>
          <a:xfrm flipH="1">
            <a:off x="1683622" y="5180092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7464-0000-09b.jpg.jpe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9" t="64204" r="20596" b="33844"/>
          <a:stretch/>
        </p:blipFill>
        <p:spPr>
          <a:xfrm>
            <a:off x="890236" y="5456064"/>
            <a:ext cx="7377410" cy="180549"/>
          </a:xfrm>
          <a:prstGeom prst="rect">
            <a:avLst/>
          </a:prstGeom>
        </p:spPr>
      </p:pic>
      <p:cxnSp>
        <p:nvCxnSpPr>
          <p:cNvPr id="114" name="Straight Connector 113"/>
          <p:cNvCxnSpPr>
            <a:cxnSpLocks noChangeAspect="1"/>
          </p:cNvCxnSpPr>
          <p:nvPr/>
        </p:nvCxnSpPr>
        <p:spPr>
          <a:xfrm flipH="1">
            <a:off x="1704612" y="5498311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8095047" y="2571315"/>
            <a:ext cx="539558" cy="821656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cxnSpLocks noChangeAspect="1"/>
          </p:cNvCxnSpPr>
          <p:nvPr/>
        </p:nvCxnSpPr>
        <p:spPr>
          <a:xfrm>
            <a:off x="915979" y="4495966"/>
            <a:ext cx="0" cy="554607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H="1">
            <a:off x="7599576" y="3772090"/>
            <a:ext cx="481649" cy="717525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 noChangeAspect="1"/>
          </p:cNvCxnSpPr>
          <p:nvPr/>
        </p:nvCxnSpPr>
        <p:spPr>
          <a:xfrm flipH="1">
            <a:off x="7872659" y="3765550"/>
            <a:ext cx="315777" cy="471328"/>
          </a:xfrm>
          <a:prstGeom prst="line">
            <a:avLst/>
          </a:prstGeom>
          <a:ln w="762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Arc 118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7926997"/>
              <a:gd name="adj2" fmla="val 18106213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0" name="Arc 119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504014"/>
              <a:gd name="adj2" fmla="val 13985985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1" name="Arc 120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6349063"/>
              <a:gd name="adj2" fmla="val 1680562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2" name="Arc 121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5502330"/>
              <a:gd name="adj2" fmla="val 15701367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3" name="Arc 122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4575102"/>
              <a:gd name="adj2" fmla="val 14727832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4" name="Arc 123"/>
          <p:cNvSpPr>
            <a:spLocks noChangeAspect="1"/>
          </p:cNvSpPr>
          <p:nvPr/>
        </p:nvSpPr>
        <p:spPr>
          <a:xfrm>
            <a:off x="1352292" y="2363858"/>
            <a:ext cx="9274148" cy="7593800"/>
          </a:xfrm>
          <a:prstGeom prst="arc">
            <a:avLst>
              <a:gd name="adj1" fmla="val 12103761"/>
              <a:gd name="adj2" fmla="val 17977547"/>
            </a:avLst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H="1">
            <a:off x="2397577" y="4619336"/>
            <a:ext cx="531319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cxnSpLocks noChangeAspect="1"/>
          </p:cNvCxnSpPr>
          <p:nvPr/>
        </p:nvCxnSpPr>
        <p:spPr>
          <a:xfrm flipH="1">
            <a:off x="3460983" y="4618976"/>
            <a:ext cx="936958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 noChangeAspect="1"/>
          </p:cNvCxnSpPr>
          <p:nvPr/>
        </p:nvCxnSpPr>
        <p:spPr>
          <a:xfrm flipH="1">
            <a:off x="4661722" y="4612742"/>
            <a:ext cx="917142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 noChangeAspect="1"/>
          </p:cNvCxnSpPr>
          <p:nvPr/>
        </p:nvCxnSpPr>
        <p:spPr>
          <a:xfrm flipH="1">
            <a:off x="5831253" y="4612742"/>
            <a:ext cx="47632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 noChangeAspect="1"/>
          </p:cNvCxnSpPr>
          <p:nvPr/>
        </p:nvCxnSpPr>
        <p:spPr>
          <a:xfrm flipH="1">
            <a:off x="6536196" y="4606148"/>
            <a:ext cx="42436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H="1">
            <a:off x="7180159" y="4606148"/>
            <a:ext cx="91084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 noChangeAspect="1"/>
          </p:cNvCxnSpPr>
          <p:nvPr/>
        </p:nvCxnSpPr>
        <p:spPr>
          <a:xfrm flipH="1">
            <a:off x="1939667" y="4606729"/>
            <a:ext cx="5230978" cy="0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Arc 132"/>
          <p:cNvSpPr>
            <a:spLocks noChangeAspect="1"/>
          </p:cNvSpPr>
          <p:nvPr/>
        </p:nvSpPr>
        <p:spPr>
          <a:xfrm>
            <a:off x="1302234" y="2343855"/>
            <a:ext cx="9274148" cy="7593800"/>
          </a:xfrm>
          <a:prstGeom prst="arc">
            <a:avLst>
              <a:gd name="adj1" fmla="val 17356730"/>
              <a:gd name="adj2" fmla="val 17619220"/>
            </a:avLst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4" name="Straight Connector 133"/>
          <p:cNvCxnSpPr>
            <a:cxnSpLocks noChangeAspect="1"/>
          </p:cNvCxnSpPr>
          <p:nvPr/>
        </p:nvCxnSpPr>
        <p:spPr>
          <a:xfrm flipH="1">
            <a:off x="7022487" y="2268420"/>
            <a:ext cx="687230" cy="2523849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H="1">
            <a:off x="6400051" y="2075216"/>
            <a:ext cx="421806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cxnSpLocks noChangeAspect="1"/>
          </p:cNvCxnSpPr>
          <p:nvPr/>
        </p:nvCxnSpPr>
        <p:spPr>
          <a:xfrm>
            <a:off x="5500256" y="2075216"/>
            <a:ext cx="207643" cy="2728372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 noChangeAspect="1"/>
          </p:cNvCxnSpPr>
          <p:nvPr/>
        </p:nvCxnSpPr>
        <p:spPr>
          <a:xfrm>
            <a:off x="3538785" y="2543479"/>
            <a:ext cx="1101817" cy="2267992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cxnSpLocks noChangeAspect="1"/>
          </p:cNvCxnSpPr>
          <p:nvPr/>
        </p:nvCxnSpPr>
        <p:spPr>
          <a:xfrm>
            <a:off x="1566468" y="4203178"/>
            <a:ext cx="873690" cy="61439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H="1">
            <a:off x="6947896" y="2270228"/>
            <a:ext cx="687230" cy="2523849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 noChangeAspect="1"/>
          </p:cNvCxnSpPr>
          <p:nvPr/>
        </p:nvCxnSpPr>
        <p:spPr>
          <a:xfrm flipH="1">
            <a:off x="7104529" y="2309688"/>
            <a:ext cx="671067" cy="2464481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 noChangeAspect="1"/>
          </p:cNvCxnSpPr>
          <p:nvPr/>
        </p:nvCxnSpPr>
        <p:spPr>
          <a:xfrm flipH="1">
            <a:off x="6319141" y="2100608"/>
            <a:ext cx="424121" cy="2727036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 noChangeAspect="1"/>
          </p:cNvCxnSpPr>
          <p:nvPr/>
        </p:nvCxnSpPr>
        <p:spPr>
          <a:xfrm flipH="1">
            <a:off x="6478058" y="2156174"/>
            <a:ext cx="409977" cy="2636095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 noChangeAspect="1"/>
          </p:cNvCxnSpPr>
          <p:nvPr/>
        </p:nvCxnSpPr>
        <p:spPr>
          <a:xfrm>
            <a:off x="5422152" y="2046991"/>
            <a:ext cx="208446" cy="2738918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 noChangeAspect="1"/>
          </p:cNvCxnSpPr>
          <p:nvPr/>
        </p:nvCxnSpPr>
        <p:spPr>
          <a:xfrm>
            <a:off x="5581365" y="2069853"/>
            <a:ext cx="208361" cy="2737811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 noChangeAspect="1"/>
          </p:cNvCxnSpPr>
          <p:nvPr/>
        </p:nvCxnSpPr>
        <p:spPr>
          <a:xfrm>
            <a:off x="3460983" y="2568871"/>
            <a:ext cx="1089713" cy="224307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cxnSpLocks noChangeAspect="1"/>
          </p:cNvCxnSpPr>
          <p:nvPr/>
        </p:nvCxnSpPr>
        <p:spPr>
          <a:xfrm>
            <a:off x="3611805" y="2521243"/>
            <a:ext cx="1104436" cy="227338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>
            <a:off x="1536294" y="4276198"/>
            <a:ext cx="769854" cy="541377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 noChangeAspect="1"/>
          </p:cNvCxnSpPr>
          <p:nvPr/>
        </p:nvCxnSpPr>
        <p:spPr>
          <a:xfrm>
            <a:off x="1625190" y="4142830"/>
            <a:ext cx="951505" cy="669118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1064688" y="2069853"/>
            <a:ext cx="9709920" cy="8404263"/>
            <a:chOff x="1072777" y="2069853"/>
            <a:chExt cx="9709920" cy="8404263"/>
          </a:xfrm>
        </p:grpSpPr>
        <p:sp>
          <p:nvSpPr>
            <p:cNvPr id="150" name="Arc 149"/>
            <p:cNvSpPr>
              <a:spLocks noChangeAspect="1"/>
            </p:cNvSpPr>
            <p:nvPr/>
          </p:nvSpPr>
          <p:spPr>
            <a:xfrm>
              <a:off x="1072777" y="2069853"/>
              <a:ext cx="9709920" cy="8404263"/>
            </a:xfrm>
            <a:prstGeom prst="arc">
              <a:avLst>
                <a:gd name="adj1" fmla="val 12631404"/>
                <a:gd name="adj2" fmla="val 18000209"/>
              </a:avLst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51" name="Straight Connector 150"/>
            <p:cNvCxnSpPr>
              <a:cxnSpLocks noChangeAspect="1"/>
              <a:stCxn id="150" idx="0"/>
            </p:cNvCxnSpPr>
            <p:nvPr/>
          </p:nvCxnSpPr>
          <p:spPr>
            <a:xfrm flipH="1">
              <a:off x="1438711" y="3906252"/>
              <a:ext cx="476558" cy="632336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068765" y="2404033"/>
            <a:ext cx="4547101" cy="2390593"/>
            <a:chOff x="3068765" y="2404033"/>
            <a:chExt cx="4547101" cy="2390593"/>
          </a:xfrm>
        </p:grpSpPr>
        <p:grpSp>
          <p:nvGrpSpPr>
            <p:cNvPr id="153" name="Group 72"/>
            <p:cNvGrpSpPr/>
            <p:nvPr/>
          </p:nvGrpSpPr>
          <p:grpSpPr>
            <a:xfrm>
              <a:off x="3068765" y="2404033"/>
              <a:ext cx="4547101" cy="2390593"/>
              <a:chOff x="3068765" y="2404033"/>
              <a:chExt cx="4547101" cy="2390593"/>
            </a:xfrm>
          </p:grpSpPr>
          <p:grpSp>
            <p:nvGrpSpPr>
              <p:cNvPr id="155" name="Group 75"/>
              <p:cNvGrpSpPr/>
              <p:nvPr/>
            </p:nvGrpSpPr>
            <p:grpSpPr>
              <a:xfrm>
                <a:off x="3068765" y="2404033"/>
                <a:ext cx="4547101" cy="2390593"/>
                <a:chOff x="3068765" y="2404033"/>
                <a:chExt cx="4547101" cy="2390593"/>
              </a:xfrm>
            </p:grpSpPr>
            <p:cxnSp>
              <p:nvCxnSpPr>
                <p:cNvPr id="157" name="Straight Connector 156"/>
                <p:cNvCxnSpPr>
                  <a:cxnSpLocks noChangeAspect="1"/>
                </p:cNvCxnSpPr>
                <p:nvPr/>
              </p:nvCxnSpPr>
              <p:spPr>
                <a:xfrm flipH="1">
                  <a:off x="3068765" y="2447455"/>
                  <a:ext cx="1605658" cy="2347171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8" name="Group 79"/>
                <p:cNvGrpSpPr/>
                <p:nvPr/>
              </p:nvGrpSpPr>
              <p:grpSpPr>
                <a:xfrm>
                  <a:off x="4643463" y="2404033"/>
                  <a:ext cx="2972403" cy="1885297"/>
                  <a:chOff x="4643463" y="2404033"/>
                  <a:chExt cx="2972403" cy="1885297"/>
                </a:xfrm>
              </p:grpSpPr>
              <p:cxnSp>
                <p:nvCxnSpPr>
                  <p:cNvPr id="159" name="Straight Connector 158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5"/>
                    <a:ext cx="2786054" cy="1866175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0" name="Arc 159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56" name="Straight Connector 155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2898072" y="2448423"/>
            <a:ext cx="4630997" cy="2363525"/>
            <a:chOff x="3087282" y="2404033"/>
            <a:chExt cx="4630997" cy="2363525"/>
          </a:xfrm>
        </p:grpSpPr>
        <p:grpSp>
          <p:nvGrpSpPr>
            <p:cNvPr id="162" name="Group 84"/>
            <p:cNvGrpSpPr/>
            <p:nvPr/>
          </p:nvGrpSpPr>
          <p:grpSpPr>
            <a:xfrm>
              <a:off x="3087282" y="2404033"/>
              <a:ext cx="4630997" cy="2363525"/>
              <a:chOff x="3087282" y="2404033"/>
              <a:chExt cx="4630997" cy="2363525"/>
            </a:xfrm>
          </p:grpSpPr>
          <p:grpSp>
            <p:nvGrpSpPr>
              <p:cNvPr id="164" name="Group 86"/>
              <p:cNvGrpSpPr/>
              <p:nvPr/>
            </p:nvGrpSpPr>
            <p:grpSpPr>
              <a:xfrm>
                <a:off x="3087282" y="2404033"/>
                <a:ext cx="4630997" cy="2363525"/>
                <a:chOff x="3087282" y="2404033"/>
                <a:chExt cx="4630997" cy="2363525"/>
              </a:xfrm>
            </p:grpSpPr>
            <p:cxnSp>
              <p:nvCxnSpPr>
                <p:cNvPr id="166" name="Straight Connector 165"/>
                <p:cNvCxnSpPr>
                  <a:cxnSpLocks noChangeAspect="1"/>
                </p:cNvCxnSpPr>
                <p:nvPr/>
              </p:nvCxnSpPr>
              <p:spPr>
                <a:xfrm flipH="1">
                  <a:off x="3087282" y="2447455"/>
                  <a:ext cx="1587142" cy="2320103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7" name="Group 89"/>
                <p:cNvGrpSpPr/>
                <p:nvPr/>
              </p:nvGrpSpPr>
              <p:grpSpPr>
                <a:xfrm>
                  <a:off x="4643463" y="2404033"/>
                  <a:ext cx="3074816" cy="1953896"/>
                  <a:chOff x="4643463" y="2404033"/>
                  <a:chExt cx="3074816" cy="1953896"/>
                </a:xfrm>
              </p:grpSpPr>
              <p:cxnSp>
                <p:nvCxnSpPr>
                  <p:cNvPr id="168" name="Straight Connector 167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7"/>
                    <a:ext cx="2888467" cy="1934772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Arc 168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65" name="Straight Connector 164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Straight Connector 162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3233841" y="2335765"/>
            <a:ext cx="4475876" cy="2476183"/>
            <a:chOff x="3010215" y="2404033"/>
            <a:chExt cx="4475876" cy="2476183"/>
          </a:xfrm>
        </p:grpSpPr>
        <p:grpSp>
          <p:nvGrpSpPr>
            <p:cNvPr id="171" name="Group 94"/>
            <p:cNvGrpSpPr/>
            <p:nvPr/>
          </p:nvGrpSpPr>
          <p:grpSpPr>
            <a:xfrm>
              <a:off x="3010215" y="2404033"/>
              <a:ext cx="4475876" cy="2476183"/>
              <a:chOff x="3010215" y="2404033"/>
              <a:chExt cx="4475876" cy="2476183"/>
            </a:xfrm>
          </p:grpSpPr>
          <p:grpSp>
            <p:nvGrpSpPr>
              <p:cNvPr id="174" name="Group 96"/>
              <p:cNvGrpSpPr/>
              <p:nvPr/>
            </p:nvGrpSpPr>
            <p:grpSpPr>
              <a:xfrm>
                <a:off x="3010215" y="2404033"/>
                <a:ext cx="4475876" cy="2476183"/>
                <a:chOff x="3010215" y="2404033"/>
                <a:chExt cx="4475876" cy="2476183"/>
              </a:xfrm>
            </p:grpSpPr>
            <p:cxnSp>
              <p:nvCxnSpPr>
                <p:cNvPr id="176" name="Straight Connector 175"/>
                <p:cNvCxnSpPr>
                  <a:cxnSpLocks noChangeAspect="1"/>
                </p:cNvCxnSpPr>
                <p:nvPr/>
              </p:nvCxnSpPr>
              <p:spPr>
                <a:xfrm flipH="1">
                  <a:off x="3010215" y="2447455"/>
                  <a:ext cx="1664209" cy="2432761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7" name="Group 100"/>
                <p:cNvGrpSpPr/>
                <p:nvPr/>
              </p:nvGrpSpPr>
              <p:grpSpPr>
                <a:xfrm>
                  <a:off x="4643463" y="2404033"/>
                  <a:ext cx="2842628" cy="1798370"/>
                  <a:chOff x="4643463" y="2404033"/>
                  <a:chExt cx="2842628" cy="1798370"/>
                </a:xfrm>
              </p:grpSpPr>
              <p:cxnSp>
                <p:nvCxnSpPr>
                  <p:cNvPr id="178" name="Straight Connector 177"/>
                  <p:cNvCxnSpPr>
                    <a:cxnSpLocks noChangeAspect="1"/>
                  </p:cNvCxnSpPr>
                  <p:nvPr/>
                </p:nvCxnSpPr>
                <p:spPr>
                  <a:xfrm flipH="1" flipV="1">
                    <a:off x="4829812" y="2423156"/>
                    <a:ext cx="2656279" cy="1779247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9" name="Arc 178"/>
                  <p:cNvSpPr/>
                  <p:nvPr/>
                </p:nvSpPr>
                <p:spPr>
                  <a:xfrm>
                    <a:off x="4643463" y="2404033"/>
                    <a:ext cx="244813" cy="262792"/>
                  </a:xfrm>
                  <a:prstGeom prst="arc">
                    <a:avLst>
                      <a:gd name="adj1" fmla="val 13247682"/>
                      <a:gd name="adj2" fmla="val 18037902"/>
                    </a:avLst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75" name="Straight Connector 174"/>
              <p:cNvCxnSpPr>
                <a:cxnSpLocks noChangeAspect="1"/>
              </p:cNvCxnSpPr>
              <p:nvPr/>
            </p:nvCxnSpPr>
            <p:spPr>
              <a:xfrm flipH="1" flipV="1">
                <a:off x="5480115" y="2860230"/>
                <a:ext cx="85985" cy="57595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>
              <a:cxnSpLocks noChangeAspect="1"/>
            </p:cNvCxnSpPr>
            <p:nvPr/>
          </p:nvCxnSpPr>
          <p:spPr>
            <a:xfrm flipH="1">
              <a:off x="3807256" y="3586196"/>
              <a:ext cx="88134" cy="128834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0" name="Straight Connector 179"/>
          <p:cNvCxnSpPr/>
          <p:nvPr/>
        </p:nvCxnSpPr>
        <p:spPr>
          <a:xfrm flipH="1">
            <a:off x="1450194" y="4002786"/>
            <a:ext cx="299839" cy="39953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 noChangeAspect="1"/>
          </p:cNvCxnSpPr>
          <p:nvPr/>
        </p:nvCxnSpPr>
        <p:spPr>
          <a:xfrm flipH="1">
            <a:off x="3265212" y="2415038"/>
            <a:ext cx="542045" cy="251742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 noChangeAspect="1"/>
          </p:cNvCxnSpPr>
          <p:nvPr/>
        </p:nvCxnSpPr>
        <p:spPr>
          <a:xfrm flipH="1">
            <a:off x="1684660" y="4817575"/>
            <a:ext cx="563073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7512707" y="2239423"/>
            <a:ext cx="385852" cy="12048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 flipV="1">
            <a:off x="6621973" y="2064974"/>
            <a:ext cx="393556" cy="55670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5250460" y="2011047"/>
            <a:ext cx="453328" cy="35944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cxnSpLocks noChangeAspect="1"/>
          </p:cNvCxnSpPr>
          <p:nvPr/>
        </p:nvCxnSpPr>
        <p:spPr>
          <a:xfrm flipH="1">
            <a:off x="7538718" y="3715030"/>
            <a:ext cx="480399" cy="714373"/>
          </a:xfrm>
          <a:prstGeom prst="line">
            <a:avLst/>
          </a:prstGeom>
          <a:ln w="76200" cmpd="sng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69"/>
          <p:cNvCxnSpPr>
            <a:cxnSpLocks/>
          </p:cNvCxnSpPr>
          <p:nvPr/>
        </p:nvCxnSpPr>
        <p:spPr>
          <a:xfrm flipH="1">
            <a:off x="7666301" y="177433"/>
            <a:ext cx="130727" cy="4108963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74"/>
          <p:cNvCxnSpPr>
            <a:cxnSpLocks/>
          </p:cNvCxnSpPr>
          <p:nvPr/>
        </p:nvCxnSpPr>
        <p:spPr>
          <a:xfrm>
            <a:off x="3856494" y="298834"/>
            <a:ext cx="3800468" cy="3987562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/>
          </p:cNvCxnSpPr>
          <p:nvPr/>
        </p:nvCxnSpPr>
        <p:spPr>
          <a:xfrm>
            <a:off x="868412" y="1400783"/>
            <a:ext cx="6807225" cy="2885613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cxnSpLocks/>
          </p:cNvCxnSpPr>
          <p:nvPr/>
        </p:nvCxnSpPr>
        <p:spPr>
          <a:xfrm>
            <a:off x="-18274" y="4276198"/>
            <a:ext cx="7693911" cy="1953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410799" y="5957325"/>
            <a:ext cx="839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Measurement Logic can toggle TOF, but  no TOF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no species identification</a:t>
            </a:r>
            <a:endParaRPr lang="en-US" dirty="0"/>
          </a:p>
        </p:txBody>
      </p:sp>
      <p:cxnSp>
        <p:nvCxnSpPr>
          <p:cNvPr id="192" name="Straight Connector 191"/>
          <p:cNvCxnSpPr>
            <a:cxnSpLocks noChangeAspect="1"/>
          </p:cNvCxnSpPr>
          <p:nvPr/>
        </p:nvCxnSpPr>
        <p:spPr>
          <a:xfrm flipH="1">
            <a:off x="1675041" y="5006432"/>
            <a:ext cx="5630735" cy="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cxnSpLocks noChangeAspect="1"/>
          </p:cNvCxnSpPr>
          <p:nvPr/>
        </p:nvCxnSpPr>
        <p:spPr>
          <a:xfrm flipH="1">
            <a:off x="1678870" y="5008357"/>
            <a:ext cx="624647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 noChangeAspect="1"/>
          </p:cNvCxnSpPr>
          <p:nvPr/>
        </p:nvCxnSpPr>
        <p:spPr>
          <a:xfrm flipH="1">
            <a:off x="2515634" y="5006432"/>
            <a:ext cx="31433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H="1">
            <a:off x="3181927" y="5008357"/>
            <a:ext cx="1346280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cxnSpLocks noChangeAspect="1"/>
          </p:cNvCxnSpPr>
          <p:nvPr/>
        </p:nvCxnSpPr>
        <p:spPr>
          <a:xfrm flipH="1">
            <a:off x="4829812" y="5007605"/>
            <a:ext cx="720754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cxnSpLocks noChangeAspect="1"/>
          </p:cNvCxnSpPr>
          <p:nvPr/>
        </p:nvCxnSpPr>
        <p:spPr>
          <a:xfrm flipH="1">
            <a:off x="5849010" y="5006432"/>
            <a:ext cx="37836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cxnSpLocks noChangeAspect="1"/>
          </p:cNvCxnSpPr>
          <p:nvPr/>
        </p:nvCxnSpPr>
        <p:spPr>
          <a:xfrm flipH="1">
            <a:off x="6536197" y="5006671"/>
            <a:ext cx="348079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cxnSpLocks noChangeAspect="1"/>
          </p:cNvCxnSpPr>
          <p:nvPr/>
        </p:nvCxnSpPr>
        <p:spPr>
          <a:xfrm flipH="1">
            <a:off x="7180159" y="5002351"/>
            <a:ext cx="125618" cy="0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>
            <a:off x="6200272" y="326849"/>
            <a:ext cx="1456690" cy="3959547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7248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Electrons: Energy (&amp; Position)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-18274" y="984430"/>
            <a:ext cx="10792882" cy="9489686"/>
            <a:chOff x="-18274" y="984430"/>
            <a:chExt cx="10792882" cy="9489686"/>
          </a:xfrm>
        </p:grpSpPr>
        <p:grpSp>
          <p:nvGrpSpPr>
            <p:cNvPr id="116" name="Group 67"/>
            <p:cNvGrpSpPr/>
            <p:nvPr/>
          </p:nvGrpSpPr>
          <p:grpSpPr>
            <a:xfrm>
              <a:off x="-18274" y="984430"/>
              <a:ext cx="10792882" cy="9489686"/>
              <a:chOff x="-18274" y="984430"/>
              <a:chExt cx="10792882" cy="9489686"/>
            </a:xfrm>
          </p:grpSpPr>
          <p:pic>
            <p:nvPicPr>
              <p:cNvPr id="125" name="Picture 124" descr="Screen Shot 2013-10-08 at 8.14.54 PM.pn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274" y="984430"/>
                <a:ext cx="8774875" cy="4241631"/>
              </a:xfrm>
              <a:prstGeom prst="rect">
                <a:avLst/>
              </a:prstGeom>
            </p:spPr>
          </p:pic>
          <p:pic>
            <p:nvPicPr>
              <p:cNvPr id="126" name="Picture 125" descr="7464-0000-09b.jpg.jpeg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759" t="57517" r="27619" b="35675"/>
              <a:stretch/>
            </p:blipFill>
            <p:spPr>
              <a:xfrm>
                <a:off x="890236" y="4627920"/>
                <a:ext cx="6536838" cy="845306"/>
              </a:xfrm>
              <a:prstGeom prst="rect">
                <a:avLst/>
              </a:prstGeom>
            </p:spPr>
          </p:pic>
          <p:pic>
            <p:nvPicPr>
              <p:cNvPr id="127" name="Picture 126" descr="Screen Shot 2013-10-08 at 8.27.45 PM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7090" y="2499572"/>
                <a:ext cx="2956415" cy="2875556"/>
              </a:xfrm>
              <a:prstGeom prst="rect">
                <a:avLst/>
              </a:prstGeom>
            </p:spPr>
          </p:pic>
          <p:sp>
            <p:nvSpPr>
              <p:cNvPr id="128" name="Arc 127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1997581"/>
                  <a:gd name="adj2" fmla="val 1208110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29" name="Straight Connector 128"/>
              <p:cNvCxnSpPr>
                <a:cxnSpLocks noChangeAspect="1"/>
              </p:cNvCxnSpPr>
              <p:nvPr/>
            </p:nvCxnSpPr>
            <p:spPr>
              <a:xfrm flipH="1">
                <a:off x="1759177" y="4619336"/>
                <a:ext cx="20907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>
                <a:off x="7251386" y="3411441"/>
                <a:ext cx="816250" cy="1180637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cxnSpLocks noChangeAspect="1"/>
              </p:cNvCxnSpPr>
              <p:nvPr/>
            </p:nvCxnSpPr>
            <p:spPr>
              <a:xfrm flipH="1">
                <a:off x="8067636" y="2762364"/>
                <a:ext cx="0" cy="62147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cxnSpLocks noChangeAspect="1"/>
              </p:cNvCxnSpPr>
              <p:nvPr/>
            </p:nvCxnSpPr>
            <p:spPr>
              <a:xfrm flipH="1">
                <a:off x="1683622" y="5180092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3" name="Picture 132" descr="7464-0000-09b.jpg.jpeg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759" t="64204" r="20596" b="33844"/>
              <a:stretch/>
            </p:blipFill>
            <p:spPr>
              <a:xfrm>
                <a:off x="890236" y="5456064"/>
                <a:ext cx="7377410" cy="180549"/>
              </a:xfrm>
              <a:prstGeom prst="rect">
                <a:avLst/>
              </a:prstGeom>
            </p:spPr>
          </p:pic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 flipH="1">
                <a:off x="1704612" y="5498311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8095047" y="2571315"/>
                <a:ext cx="539558" cy="821656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cxnSpLocks noChangeAspect="1"/>
              </p:cNvCxnSpPr>
              <p:nvPr/>
            </p:nvCxnSpPr>
            <p:spPr>
              <a:xfrm>
                <a:off x="915979" y="4495966"/>
                <a:ext cx="0" cy="554607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cxnSpLocks noChangeAspect="1"/>
              </p:cNvCxnSpPr>
              <p:nvPr/>
            </p:nvCxnSpPr>
            <p:spPr>
              <a:xfrm flipH="1">
                <a:off x="7599576" y="3772090"/>
                <a:ext cx="481649" cy="717525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cxnSpLocks noChangeAspect="1"/>
              </p:cNvCxnSpPr>
              <p:nvPr/>
            </p:nvCxnSpPr>
            <p:spPr>
              <a:xfrm flipH="1">
                <a:off x="7872659" y="3765550"/>
                <a:ext cx="315777" cy="471328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Arc 138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7926997"/>
                  <a:gd name="adj2" fmla="val 18106213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" name="Arc 139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504014"/>
                  <a:gd name="adj2" fmla="val 13985985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" name="Arc 140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6349063"/>
                  <a:gd name="adj2" fmla="val 1680562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" name="Arc 141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5502330"/>
                  <a:gd name="adj2" fmla="val 15701367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" name="Arc 142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4575102"/>
                  <a:gd name="adj2" fmla="val 14727832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" name="Arc 143"/>
              <p:cNvSpPr>
                <a:spLocks noChangeAspect="1"/>
              </p:cNvSpPr>
              <p:nvPr/>
            </p:nvSpPr>
            <p:spPr>
              <a:xfrm>
                <a:off x="1352292" y="2363858"/>
                <a:ext cx="9274148" cy="7593800"/>
              </a:xfrm>
              <a:prstGeom prst="arc">
                <a:avLst>
                  <a:gd name="adj1" fmla="val 12103761"/>
                  <a:gd name="adj2" fmla="val 17977547"/>
                </a:avLst>
              </a:prstGeom>
              <a:ln w="28575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45" name="Straight Connector 144"/>
              <p:cNvCxnSpPr>
                <a:cxnSpLocks noChangeAspect="1"/>
              </p:cNvCxnSpPr>
              <p:nvPr/>
            </p:nvCxnSpPr>
            <p:spPr>
              <a:xfrm flipH="1">
                <a:off x="2397577" y="4619336"/>
                <a:ext cx="531319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cxnSpLocks noChangeAspect="1"/>
              </p:cNvCxnSpPr>
              <p:nvPr/>
            </p:nvCxnSpPr>
            <p:spPr>
              <a:xfrm flipH="1">
                <a:off x="3460983" y="4618976"/>
                <a:ext cx="936958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 noChangeAspect="1"/>
              </p:cNvCxnSpPr>
              <p:nvPr/>
            </p:nvCxnSpPr>
            <p:spPr>
              <a:xfrm flipH="1">
                <a:off x="4661722" y="4612742"/>
                <a:ext cx="917142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cxnSpLocks noChangeAspect="1"/>
              </p:cNvCxnSpPr>
              <p:nvPr/>
            </p:nvCxnSpPr>
            <p:spPr>
              <a:xfrm flipH="1">
                <a:off x="5831253" y="4612742"/>
                <a:ext cx="476327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cxnSpLocks noChangeAspect="1"/>
              </p:cNvCxnSpPr>
              <p:nvPr/>
            </p:nvCxnSpPr>
            <p:spPr>
              <a:xfrm flipH="1">
                <a:off x="6536196" y="4606148"/>
                <a:ext cx="42436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cxnSpLocks noChangeAspect="1"/>
              </p:cNvCxnSpPr>
              <p:nvPr/>
            </p:nvCxnSpPr>
            <p:spPr>
              <a:xfrm flipH="1">
                <a:off x="7180159" y="4606148"/>
                <a:ext cx="91084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cxnSpLocks noChangeAspect="1"/>
              </p:cNvCxnSpPr>
              <p:nvPr/>
            </p:nvCxnSpPr>
            <p:spPr>
              <a:xfrm flipH="1">
                <a:off x="1939667" y="4606729"/>
                <a:ext cx="5230978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Arc 151"/>
              <p:cNvSpPr>
                <a:spLocks noChangeAspect="1"/>
              </p:cNvSpPr>
              <p:nvPr/>
            </p:nvSpPr>
            <p:spPr>
              <a:xfrm>
                <a:off x="1302234" y="2343855"/>
                <a:ext cx="9274148" cy="7593800"/>
              </a:xfrm>
              <a:prstGeom prst="arc">
                <a:avLst>
                  <a:gd name="adj1" fmla="val 17356730"/>
                  <a:gd name="adj2" fmla="val 17619220"/>
                </a:avLst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153" name="Group 104"/>
              <p:cNvGrpSpPr/>
              <p:nvPr/>
            </p:nvGrpSpPr>
            <p:grpSpPr>
              <a:xfrm>
                <a:off x="1064688" y="2069853"/>
                <a:ext cx="9709920" cy="8404263"/>
                <a:chOff x="1072777" y="2069853"/>
                <a:chExt cx="9709920" cy="8404263"/>
              </a:xfrm>
            </p:grpSpPr>
            <p:sp>
              <p:nvSpPr>
                <p:cNvPr id="161" name="Arc 160"/>
                <p:cNvSpPr>
                  <a:spLocks noChangeAspect="1"/>
                </p:cNvSpPr>
                <p:nvPr/>
              </p:nvSpPr>
              <p:spPr>
                <a:xfrm>
                  <a:off x="1072777" y="2069853"/>
                  <a:ext cx="9709920" cy="8404263"/>
                </a:xfrm>
                <a:prstGeom prst="arc">
                  <a:avLst>
                    <a:gd name="adj1" fmla="val 12631404"/>
                    <a:gd name="adj2" fmla="val 18000209"/>
                  </a:avLst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162" name="Straight Connector 161"/>
                <p:cNvCxnSpPr>
                  <a:cxnSpLocks noChangeAspect="1"/>
                  <a:stCxn id="161" idx="0"/>
                </p:cNvCxnSpPr>
                <p:nvPr/>
              </p:nvCxnSpPr>
              <p:spPr>
                <a:xfrm flipH="1">
                  <a:off x="1438711" y="3906252"/>
                  <a:ext cx="476558" cy="63233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4" name="Straight Connector 153"/>
              <p:cNvCxnSpPr/>
              <p:nvPr/>
            </p:nvCxnSpPr>
            <p:spPr>
              <a:xfrm flipH="1">
                <a:off x="1450194" y="4002786"/>
                <a:ext cx="299839" cy="39953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cxnSpLocks noChangeAspect="1"/>
              </p:cNvCxnSpPr>
              <p:nvPr/>
            </p:nvCxnSpPr>
            <p:spPr>
              <a:xfrm flipH="1">
                <a:off x="3265212" y="2415038"/>
                <a:ext cx="542045" cy="251742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cxnSpLocks noChangeAspect="1"/>
              </p:cNvCxnSpPr>
              <p:nvPr/>
            </p:nvCxnSpPr>
            <p:spPr>
              <a:xfrm flipH="1">
                <a:off x="1684660" y="4817575"/>
                <a:ext cx="5630735" cy="0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7512707" y="2239423"/>
                <a:ext cx="385852" cy="12048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6621973" y="2064974"/>
                <a:ext cx="393556" cy="55670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>
                <a:off x="5250460" y="2011047"/>
                <a:ext cx="453328" cy="35944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cxnSpLocks noChangeAspect="1"/>
              </p:cNvCxnSpPr>
              <p:nvPr/>
            </p:nvCxnSpPr>
            <p:spPr>
              <a:xfrm flipH="1">
                <a:off x="7538718" y="3715030"/>
                <a:ext cx="480399" cy="714373"/>
              </a:xfrm>
              <a:prstGeom prst="line">
                <a:avLst/>
              </a:prstGeom>
              <a:ln w="76200" cmpd="sng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/>
            <p:cNvCxnSpPr>
              <a:cxnSpLocks noChangeAspect="1"/>
            </p:cNvCxnSpPr>
            <p:nvPr/>
          </p:nvCxnSpPr>
          <p:spPr>
            <a:xfrm flipH="1">
              <a:off x="1675041" y="5006432"/>
              <a:ext cx="5630735" cy="0"/>
            </a:xfrm>
            <a:prstGeom prst="line">
              <a:avLst/>
            </a:prstGeom>
            <a:ln w="7620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cxnSpLocks noChangeAspect="1"/>
            </p:cNvCxnSpPr>
            <p:nvPr/>
          </p:nvCxnSpPr>
          <p:spPr>
            <a:xfrm flipH="1">
              <a:off x="1678870" y="5008357"/>
              <a:ext cx="624647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cxnSpLocks noChangeAspect="1"/>
            </p:cNvCxnSpPr>
            <p:nvPr/>
          </p:nvCxnSpPr>
          <p:spPr>
            <a:xfrm flipH="1">
              <a:off x="2515634" y="5006432"/>
              <a:ext cx="31433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cxnSpLocks noChangeAspect="1"/>
            </p:cNvCxnSpPr>
            <p:nvPr/>
          </p:nvCxnSpPr>
          <p:spPr>
            <a:xfrm flipH="1">
              <a:off x="3181927" y="5008357"/>
              <a:ext cx="134628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cxnSpLocks noChangeAspect="1"/>
            </p:cNvCxnSpPr>
            <p:nvPr/>
          </p:nvCxnSpPr>
          <p:spPr>
            <a:xfrm flipH="1">
              <a:off x="4829812" y="5007605"/>
              <a:ext cx="720754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cxnSpLocks noChangeAspect="1"/>
            </p:cNvCxnSpPr>
            <p:nvPr/>
          </p:nvCxnSpPr>
          <p:spPr>
            <a:xfrm flipH="1">
              <a:off x="5849010" y="5006432"/>
              <a:ext cx="37836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cxnSpLocks noChangeAspect="1"/>
            </p:cNvCxnSpPr>
            <p:nvPr/>
          </p:nvCxnSpPr>
          <p:spPr>
            <a:xfrm flipH="1">
              <a:off x="6536197" y="5006671"/>
              <a:ext cx="348079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cxnSpLocks noChangeAspect="1"/>
            </p:cNvCxnSpPr>
            <p:nvPr/>
          </p:nvCxnSpPr>
          <p:spPr>
            <a:xfrm flipH="1">
              <a:off x="7180159" y="5002351"/>
              <a:ext cx="125618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H="1">
            <a:off x="6400051" y="2075216"/>
            <a:ext cx="421805" cy="2712153"/>
          </a:xfrm>
          <a:prstGeom prst="line">
            <a:avLst/>
          </a:prstGeom>
          <a:ln w="12700" cmpd="sng">
            <a:solidFill>
              <a:srgbClr val="0000FF"/>
            </a:solidFill>
            <a:prstDash val="soli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cxnSpLocks/>
          </p:cNvCxnSpPr>
          <p:nvPr/>
        </p:nvCxnSpPr>
        <p:spPr>
          <a:xfrm flipH="1" flipV="1">
            <a:off x="7966729" y="4029164"/>
            <a:ext cx="841415" cy="674914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cxnSpLocks/>
          </p:cNvCxnSpPr>
          <p:nvPr/>
        </p:nvCxnSpPr>
        <p:spPr>
          <a:xfrm flipV="1">
            <a:off x="8808144" y="4693417"/>
            <a:ext cx="1" cy="1321400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5202270" y="2663633"/>
            <a:ext cx="136509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Secondary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lectrons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(infrequent)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6239357" y="1056860"/>
            <a:ext cx="1646001" cy="3038154"/>
            <a:chOff x="6171782" y="926920"/>
            <a:chExt cx="1740492" cy="3232511"/>
          </a:xfrm>
        </p:grpSpPr>
        <p:cxnSp>
          <p:nvCxnSpPr>
            <p:cNvPr id="168" name="Straight Connector 167"/>
            <p:cNvCxnSpPr>
              <a:cxnSpLocks noChangeAspect="1"/>
            </p:cNvCxnSpPr>
            <p:nvPr/>
          </p:nvCxnSpPr>
          <p:spPr>
            <a:xfrm>
              <a:off x="6171782" y="926920"/>
              <a:ext cx="1740492" cy="3232511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cxnSpLocks noChangeAspect="1"/>
            </p:cNvCxnSpPr>
            <p:nvPr/>
          </p:nvCxnSpPr>
          <p:spPr>
            <a:xfrm>
              <a:off x="7260575" y="2945510"/>
              <a:ext cx="89567" cy="166347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274437" y="5639376"/>
            <a:ext cx="7709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MCP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3890" y="6073279"/>
            <a:ext cx="10015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Anode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72" name="Straight Connector 171"/>
          <p:cNvCxnSpPr>
            <a:cxnSpLocks/>
          </p:cNvCxnSpPr>
          <p:nvPr/>
        </p:nvCxnSpPr>
        <p:spPr>
          <a:xfrm flipV="1">
            <a:off x="1174948" y="551386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cxnSpLocks/>
          </p:cNvCxnSpPr>
          <p:nvPr/>
        </p:nvCxnSpPr>
        <p:spPr>
          <a:xfrm flipV="1">
            <a:off x="951731" y="5077144"/>
            <a:ext cx="732232" cy="7259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8422193" y="5937404"/>
            <a:ext cx="77722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SSDs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829554" y="814979"/>
            <a:ext cx="24772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Incident Electron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806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11291</TotalTime>
  <Words>1557</Words>
  <Application>Microsoft Office PowerPoint</Application>
  <PresentationFormat>On-screen Show (4:3)</PresentationFormat>
  <Paragraphs>299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Mid Phase B Status - ISIS - DRAFT 1</vt:lpstr>
      <vt:lpstr>EPI-Lo Sensor Design</vt:lpstr>
      <vt:lpstr>Outline</vt:lpstr>
      <vt:lpstr>The EPI-Lo Instrument Requirements</vt:lpstr>
      <vt:lpstr>EPI-Lo Instrument Placement</vt:lpstr>
      <vt:lpstr>EPI-Lo Instrument Cross Section</vt:lpstr>
      <vt:lpstr>EPI-Lo Field(s) of View</vt:lpstr>
      <vt:lpstr>Ions (Energy, TOF, and Position)</vt:lpstr>
      <vt:lpstr>Energetic Ion Measurements</vt:lpstr>
      <vt:lpstr>Electrons: Energy (&amp; Position)</vt:lpstr>
      <vt:lpstr>Energetic Electron Measurements</vt:lpstr>
      <vt:lpstr>Slide 11</vt:lpstr>
      <vt:lpstr>Slide 12</vt:lpstr>
      <vt:lpstr>Microchannel Plate (MCP)</vt:lpstr>
      <vt:lpstr>EPI-Lo Block Diagram</vt:lpstr>
      <vt:lpstr>Collimators and Start Foils</vt:lpstr>
      <vt:lpstr>Anti-coincidence System</vt:lpstr>
      <vt:lpstr>Anti-coincidence System: GEANT Setup</vt:lpstr>
      <vt:lpstr>Anti-coincidence System: GEANT Results</vt:lpstr>
      <vt:lpstr>Light and Dust Mitigation (1/2)</vt:lpstr>
      <vt:lpstr>Light and Dust Mitigation (2/2)</vt:lpstr>
      <vt:lpstr>Dust: Simulating the Environment</vt:lpstr>
      <vt:lpstr>Follow Up from Peer Review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259</cp:revision>
  <cp:lastPrinted>2012-05-09T16:55:26Z</cp:lastPrinted>
  <dcterms:created xsi:type="dcterms:W3CDTF">2013-01-28T12:52:32Z</dcterms:created>
  <dcterms:modified xsi:type="dcterms:W3CDTF">2013-10-29T18:03:45Z</dcterms:modified>
</cp:coreProperties>
</file>