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13" r:id="rId2"/>
    <p:sldId id="415" r:id="rId3"/>
    <p:sldId id="433" r:id="rId4"/>
    <p:sldId id="421" r:id="rId5"/>
    <p:sldId id="422" r:id="rId6"/>
    <p:sldId id="416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17" r:id="rId18"/>
    <p:sldId id="418" r:id="rId19"/>
    <p:sldId id="419" r:id="rId20"/>
    <p:sldId id="420" r:id="rId21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FFDC6D"/>
    <a:srgbClr val="0000FF"/>
    <a:srgbClr val="1C1050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5" autoAdjust="0"/>
    <p:restoredTop sz="81540" autoAdjust="0"/>
  </p:normalViewPr>
  <p:slideViewPr>
    <p:cSldViewPr snapToGrid="0">
      <p:cViewPr varScale="1">
        <p:scale>
          <a:sx n="96" d="100"/>
          <a:sy n="96" d="100"/>
        </p:scale>
        <p:origin x="-74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885" y="-8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904" y="2611464"/>
            <a:ext cx="2149331" cy="4141796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05 – ISIS</a:t>
            </a:r>
            <a:r>
              <a:rPr lang="en-US" sz="1000" baseline="0" dirty="0" smtClean="0"/>
              <a:t> Science</a:t>
            </a:r>
            <a:endParaRPr lang="en-US" sz="1000" dirty="0"/>
          </a:p>
        </p:txBody>
      </p:sp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5368" y="-7684"/>
            <a:ext cx="576303" cy="1110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3333333333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44444444444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5555555555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Office_Word_97_-_2003_Document7666666666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111111111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2222222222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32421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Dave McComas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PI (SwRI)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Science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01117"/>
            <a:ext cx="5455171" cy="5439167"/>
          </a:xfrm>
        </p:spPr>
        <p:txBody>
          <a:bodyPr/>
          <a:lstStyle/>
          <a:p>
            <a:pPr>
              <a:lnSpc>
                <a:spcPct val="88000"/>
              </a:lnSpc>
            </a:pPr>
            <a:r>
              <a:rPr lang="en-US" sz="2000" dirty="0" smtClean="0"/>
              <a:t>Explosive reconnection in X-class flares accelerates electrons to &gt;10 MeV and ions to &gt;100 MeV/nuc, but are not well understood</a:t>
            </a:r>
          </a:p>
          <a:p>
            <a:pPr lvl="1">
              <a:lnSpc>
                <a:spcPct val="88000"/>
              </a:lnSpc>
            </a:pPr>
            <a:r>
              <a:rPr lang="en-US" sz="1600" dirty="0" smtClean="0"/>
              <a:t>Fermi acceleration in collapsing magnetic islands</a:t>
            </a:r>
          </a:p>
          <a:p>
            <a:pPr lvl="1">
              <a:lnSpc>
                <a:spcPct val="88000"/>
              </a:lnSpc>
            </a:pPr>
            <a:r>
              <a:rPr lang="en-US" sz="1600" dirty="0" smtClean="0"/>
              <a:t>Possibly in conjunction with other mechanisms, e.g., stochastic acceleration by plasma waves, MHD turbulence, shocks, or direct electric field acceleration</a:t>
            </a:r>
          </a:p>
          <a:p>
            <a:pPr>
              <a:lnSpc>
                <a:spcPct val="88000"/>
              </a:lnSpc>
            </a:pPr>
            <a:r>
              <a:rPr lang="en-US" sz="2000" dirty="0" smtClean="0"/>
              <a:t>Impulsive SEPs at 1 AU reveal correlations between MeV ions and electrons and have large enrichments in 3He, heavy ions such as Fe and rare trans-Fe species (see Fig)</a:t>
            </a:r>
          </a:p>
          <a:p>
            <a:pPr>
              <a:lnSpc>
                <a:spcPct val="88000"/>
              </a:lnSpc>
            </a:pPr>
            <a:r>
              <a:rPr lang="en-US" sz="2000" dirty="0" smtClean="0"/>
              <a:t>Many large SEP events are “hybrids” with enrichments in 3He, heavy ions, and high-ionization states as well as shock-accelerated particles -  Flare and shock contributions can only be separated near the Sun</a:t>
            </a:r>
          </a:p>
          <a:p>
            <a:pPr>
              <a:lnSpc>
                <a:spcPct val="88000"/>
              </a:lnSpc>
            </a:pPr>
            <a:r>
              <a:rPr lang="en-US" sz="2000" dirty="0" smtClean="0"/>
              <a:t>Acceleration of ever-present suprathermal tails in the solar wind is not well understood - understanding has broad implications for particle acceleration in nature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Acceleration: </a:t>
            </a:r>
            <a:br>
              <a:rPr lang="en-US" dirty="0" smtClean="0"/>
            </a:br>
            <a:r>
              <a:rPr lang="en-US" dirty="0" smtClean="0"/>
              <a:t>Impulsive Acceleration in Flares</a:t>
            </a:r>
            <a:endParaRPr lang="en-US" dirty="0"/>
          </a:p>
        </p:txBody>
      </p:sp>
      <p:pic>
        <p:nvPicPr>
          <p:cNvPr id="4" name="Picture 4" descr="Figure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498" y="980368"/>
            <a:ext cx="3188315" cy="294845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50610" y="3907005"/>
            <a:ext cx="32933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i="1" dirty="0">
                <a:latin typeface="+mn-lt"/>
              </a:rPr>
              <a:t>Multi-event average impulsive SEP abundance enhancements (relative to coronal composition) plotted vs Q/M for equilibrium charge states at 3 MK (from Reames &amp; Ng 2004). A fit to all ions except H and 3He gives a slope of (Q/M)-3.69. Note that trans-Fe species are enriched by factors of ~50-500. ISIS measures the Q/M-fractionation in multiple ISEP events and provides constraints for reconnection-driven particle acceleration models.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270860"/>
            <a:ext cx="8426450" cy="5099777"/>
          </a:xfrm>
        </p:spPr>
        <p:txBody>
          <a:bodyPr/>
          <a:lstStyle/>
          <a:p>
            <a:r>
              <a:rPr lang="en-US" sz="2200" dirty="0" smtClean="0"/>
              <a:t>Thought to be the primary acceleration mechanism at CME-driven shocks, however unresolved issues continue to hamper the development of theoretical models of large gradual SEP events:</a:t>
            </a:r>
          </a:p>
          <a:p>
            <a:pPr lvl="1"/>
            <a:r>
              <a:rPr lang="en-US" sz="1800" dirty="0" smtClean="0"/>
              <a:t>existence and effects of proton-amplified Alfvén waves near quasi-parallel shocks</a:t>
            </a:r>
          </a:p>
          <a:p>
            <a:pPr lvl="1"/>
            <a:r>
              <a:rPr lang="en-US" sz="1800" dirty="0" smtClean="0"/>
              <a:t>conditions that affect acceleration efficiencies of CME shocks</a:t>
            </a:r>
          </a:p>
          <a:p>
            <a:pPr lvl="1"/>
            <a:r>
              <a:rPr lang="en-US" sz="1800" dirty="0" smtClean="0"/>
              <a:t>roles played by shock geometry on the injection thresholds </a:t>
            </a:r>
          </a:p>
          <a:p>
            <a:r>
              <a:rPr lang="en-US" sz="2200" dirty="0" smtClean="0"/>
              <a:t>DSA models invoke proton-amplified Alfvén waves to trap ions near quasi-parallel shocks to increase acceleration efficiency</a:t>
            </a:r>
          </a:p>
          <a:p>
            <a:r>
              <a:rPr lang="en-US" sz="2200" dirty="0" smtClean="0"/>
              <a:t>Near-Sun observational evidence of the roles of diffusion and wave amplification in SEP events</a:t>
            </a:r>
          </a:p>
          <a:p>
            <a:r>
              <a:rPr lang="en-US" sz="2200" dirty="0" smtClean="0"/>
              <a:t>CME shock acceleration efficiencies are highly variable, likely due to different shock geometries, differing coronal conditions, and other poorly understood effects (e.g., seed particles) – can not be studied at 1 AU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8347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Acceleration:</a:t>
            </a:r>
            <a:br>
              <a:rPr lang="en-US" dirty="0" smtClean="0"/>
            </a:br>
            <a:r>
              <a:rPr lang="en-US" dirty="0" smtClean="0"/>
              <a:t>Diffusive Shock Acceleration (DSA)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dirty="0" smtClean="0"/>
              <a:t>Acceleration:</a:t>
            </a:r>
            <a:br>
              <a:rPr lang="fr-FR" dirty="0" smtClean="0"/>
            </a:br>
            <a:r>
              <a:rPr lang="fr-FR" dirty="0" smtClean="0"/>
              <a:t>SEP Energy Sources - CMEs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231" y="5995086"/>
            <a:ext cx="88960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500" i="1" dirty="0">
                <a:latin typeface="+mn-lt"/>
                <a:ea typeface="ＭＳ Ｐゴシック" pitchFamily="36" charset="-128"/>
                <a:cs typeface="Arial" charset="0"/>
              </a:rPr>
              <a:t>SEP-CME: Comparison of the kinetic energy of accelerated SEPs with the CME kinetic energy indicate that as much as ~10% of the CME energy goes into accelerated particles (Mewaldt et al. 2008).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66057" y="1001866"/>
          <a:ext cx="5181600" cy="4995863"/>
        </p:xfrm>
        <a:graphic>
          <a:graphicData uri="http://schemas.openxmlformats.org/presentationml/2006/ole">
            <p:oleObj spid="_x0000_s3074" name="Document" r:id="rId4" imgW="2298192" imgH="2215896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2231" y="1229361"/>
            <a:ext cx="2971800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 dirty="0">
                <a:ea typeface="ＭＳ Ｐゴシック" pitchFamily="36" charset="-128"/>
              </a:rPr>
              <a:t>What fraction of the CME kinetic energy goes into accelerating energetic </a:t>
            </a:r>
            <a:r>
              <a:rPr lang="en-US" sz="2400" dirty="0" smtClean="0">
                <a:ea typeface="ＭＳ Ｐゴシック" pitchFamily="36" charset="-128"/>
              </a:rPr>
              <a:t>particles?</a:t>
            </a:r>
          </a:p>
          <a:p>
            <a:pPr algn="l" eaLnBrk="0" hangingPunct="0">
              <a:spcBef>
                <a:spcPts val="1200"/>
              </a:spcBef>
            </a:pPr>
            <a:r>
              <a:rPr lang="en-US" sz="2400" dirty="0" smtClean="0">
                <a:ea typeface="ＭＳ Ｐゴシック" pitchFamily="36" charset="-128"/>
              </a:rPr>
              <a:t>Is </a:t>
            </a:r>
            <a:r>
              <a:rPr lang="en-US" sz="2400" dirty="0">
                <a:ea typeface="ＭＳ Ｐゴシック" pitchFamily="36" charset="-128"/>
              </a:rPr>
              <a:t>it controlled by turbulence levels, self excited waves, seed particles, shock properties, prior CMEs?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Acceleration: </a:t>
            </a:r>
            <a:br>
              <a:rPr lang="en-US" dirty="0" smtClean="0"/>
            </a:br>
            <a:r>
              <a:rPr lang="en-US" dirty="0" smtClean="0"/>
              <a:t>CME-Driven Shock Efficiency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3400" y="1175664"/>
          <a:ext cx="4191000" cy="5334000"/>
        </p:xfrm>
        <a:graphic>
          <a:graphicData uri="http://schemas.openxmlformats.org/presentationml/2006/ole">
            <p:oleObj spid="_x0000_s4098" name="Document" r:id="rId4" imgW="7154274" imgH="8326012" progId="">
              <p:embed/>
            </p:oleObj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29200" y="1532852"/>
            <a:ext cx="3886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ea typeface="ＭＳ Ｐゴシック" pitchFamily="36" charset="-128"/>
              </a:rPr>
              <a:t>Why is the efficiency of CME-driven shock acceleration apparently greater when there has been a preceding CME</a:t>
            </a:r>
            <a:r>
              <a:rPr lang="en-US" sz="2400" dirty="0" smtClean="0">
                <a:ea typeface="ＭＳ Ｐゴシック" pitchFamily="36" charset="-128"/>
              </a:rPr>
              <a:t>?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 smtClean="0">
                <a:ea typeface="ＭＳ Ｐゴシック" pitchFamily="36" charset="-128"/>
              </a:rPr>
              <a:t>Do </a:t>
            </a:r>
            <a:r>
              <a:rPr lang="en-US" sz="2400" dirty="0">
                <a:ea typeface="ＭＳ Ｐゴシック" pitchFamily="36" charset="-128"/>
              </a:rPr>
              <a:t>prior CMEs modify the turbulence and other physical parameters or simply provide different seed particles?</a:t>
            </a:r>
          </a:p>
          <a:p>
            <a:pPr algn="l" eaLnBrk="0" hangingPunct="0"/>
            <a:endParaRPr lang="en-US" dirty="0" smtClean="0"/>
          </a:p>
          <a:p>
            <a:pPr algn="l" eaLnBrk="0" hangingPunct="0"/>
            <a:endParaRPr lang="en-US" dirty="0" smtClean="0"/>
          </a:p>
          <a:p>
            <a:pPr algn="l" eaLnBrk="0" hangingPunct="0"/>
            <a:r>
              <a:rPr lang="en-US" dirty="0" smtClean="0"/>
              <a:t>(Gopalswamy </a:t>
            </a:r>
            <a:r>
              <a:rPr lang="en-US" dirty="0"/>
              <a:t>et al. 2004)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7607714" cy="675511"/>
          </a:xfrm>
        </p:spPr>
        <p:txBody>
          <a:bodyPr/>
          <a:lstStyle/>
          <a:p>
            <a:r>
              <a:rPr lang="en-US" dirty="0" smtClean="0"/>
              <a:t>Transport: How do SEPs Get to Earth?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4750"/>
            <a:ext cx="5334000" cy="484346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1251486"/>
            <a:ext cx="297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l" eaLnBrk="0" hangingPunct="0"/>
            <a:r>
              <a:rPr lang="en-US" sz="2400" dirty="0">
                <a:latin typeface="+mn-lt"/>
                <a:ea typeface="ＭＳ Ｐゴシック" pitchFamily="36" charset="-128"/>
                <a:cs typeface="Times New Roman" pitchFamily="18" charset="0"/>
              </a:rPr>
              <a:t>How are SEP  properties affected by transport through the heliosphere</a:t>
            </a:r>
            <a:r>
              <a:rPr lang="en-US" sz="2400" dirty="0" smtClean="0">
                <a:latin typeface="+mn-lt"/>
                <a:ea typeface="ＭＳ Ｐゴシック" pitchFamily="36" charset="-128"/>
                <a:cs typeface="Times New Roman" pitchFamily="18" charset="0"/>
              </a:rPr>
              <a:t>?</a:t>
            </a:r>
          </a:p>
          <a:p>
            <a:pPr algn="l" eaLnBrk="0" hangingPunct="0">
              <a:spcBef>
                <a:spcPts val="900"/>
              </a:spcBef>
            </a:pPr>
            <a:r>
              <a:rPr lang="en-US" sz="2400" dirty="0" smtClean="0">
                <a:latin typeface="+mn-lt"/>
                <a:ea typeface="ＭＳ Ｐゴシック" pitchFamily="36" charset="-128"/>
                <a:cs typeface="Times New Roman" pitchFamily="18" charset="0"/>
              </a:rPr>
              <a:t>What </a:t>
            </a:r>
            <a:r>
              <a:rPr lang="en-US" sz="2400" dirty="0">
                <a:latin typeface="+mn-lt"/>
                <a:ea typeface="ＭＳ Ｐゴシック" pitchFamily="36" charset="-128"/>
                <a:cs typeface="Times New Roman" pitchFamily="18" charset="0"/>
              </a:rPr>
              <a:t>are the roles of diffusion, adiabatic deceleration, magnetic structure, self excited waves, shock properties,</a:t>
            </a:r>
          </a:p>
          <a:p>
            <a:pPr algn="l" eaLnBrk="0" hangingPunct="0"/>
            <a:r>
              <a:rPr lang="en-US" sz="2400" dirty="0">
                <a:latin typeface="+mn-lt"/>
                <a:ea typeface="ＭＳ Ｐゴシック" pitchFamily="36" charset="-128"/>
                <a:cs typeface="Times New Roman" pitchFamily="18" charset="0"/>
              </a:rPr>
              <a:t>etc</a:t>
            </a:r>
            <a:r>
              <a:rPr lang="en-US" sz="2400" dirty="0" smtClean="0">
                <a:latin typeface="+mn-lt"/>
                <a:ea typeface="ＭＳ Ｐゴシック" pitchFamily="36" charset="-128"/>
                <a:cs typeface="Times New Roman" pitchFamily="18" charset="0"/>
              </a:rPr>
              <a:t>.?</a:t>
            </a:r>
            <a:endParaRPr lang="en-US" sz="2400" dirty="0">
              <a:latin typeface="+mn-lt"/>
              <a:ea typeface="ＭＳ Ｐゴシック" pitchFamily="36" charset="-128"/>
              <a:cs typeface="Times New Roman" pitchFamily="18" charset="0"/>
            </a:endParaRPr>
          </a:p>
          <a:p>
            <a:pPr algn="l" eaLnBrk="0" hangingPunct="0"/>
            <a:endParaRPr lang="en-US" dirty="0" smtClean="0">
              <a:latin typeface="+mn-lt"/>
              <a:ea typeface="ＭＳ Ｐゴシック" pitchFamily="36" charset="-128"/>
              <a:cs typeface="Times New Roman" pitchFamily="18" charset="0"/>
            </a:endParaRPr>
          </a:p>
          <a:p>
            <a:pPr algn="l" eaLnBrk="0" hangingPunct="0"/>
            <a:r>
              <a:rPr lang="en-US" dirty="0" smtClean="0"/>
              <a:t>(Roussev et al. 2007)</a:t>
            </a:r>
            <a:endParaRPr lang="en-US" dirty="0">
              <a:solidFill>
                <a:srgbClr val="FF0000"/>
              </a:solidFill>
              <a:latin typeface="+mn-lt"/>
              <a:ea typeface="ＭＳ Ｐゴシック" pitchFamily="36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87888" y="1162372"/>
          <a:ext cx="5239334" cy="5377911"/>
        </p:xfrm>
        <a:graphic>
          <a:graphicData uri="http://schemas.openxmlformats.org/presentationml/2006/ole">
            <p:oleObj spid="_x0000_s6146" name="Document" r:id="rId4" imgW="2142744" imgH="2200656" progId="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Transport: Energy Spectral Breaks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5851" y="1175662"/>
            <a:ext cx="3055749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ea typeface="ＭＳ Ｐゴシック" pitchFamily="36" charset="-128"/>
              </a:rPr>
              <a:t>Why does shock acceleration suddenly become less efficient at high energy?  </a:t>
            </a:r>
            <a:endParaRPr lang="en-US" sz="2400" dirty="0" smtClean="0">
              <a:ea typeface="ＭＳ Ｐゴシック" pitchFamily="36" charset="-128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400" dirty="0" smtClean="0">
                <a:ea typeface="ＭＳ Ｐゴシック" pitchFamily="36" charset="-128"/>
              </a:rPr>
              <a:t>Is </a:t>
            </a:r>
            <a:r>
              <a:rPr lang="en-US" sz="2400" dirty="0">
                <a:ea typeface="ＭＳ Ｐゴシック" pitchFamily="36" charset="-128"/>
              </a:rPr>
              <a:t>it because of M/q dependant escape or shock shape, or lack of waves…?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ea typeface="ＭＳ Ｐゴシック" pitchFamily="36" charset="-128"/>
              </a:rPr>
              <a:t>…Or, what else causes spectral breaks</a:t>
            </a:r>
            <a:r>
              <a:rPr lang="en-US" sz="2400" dirty="0" smtClean="0">
                <a:ea typeface="ＭＳ Ｐゴシック" pitchFamily="36" charset="-128"/>
              </a:rPr>
              <a:t>?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dirty="0" smtClean="0"/>
              <a:t>(Mewaldt </a:t>
            </a:r>
            <a:r>
              <a:rPr lang="en-US" dirty="0"/>
              <a:t>et al., 2006)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Neutral Atoms (ENAs)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7715" y="5833070"/>
            <a:ext cx="8384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i="1" dirty="0">
                <a:latin typeface="+mn-lt"/>
                <a:ea typeface="ＭＳ Ｐゴシック" pitchFamily="36" charset="-128"/>
                <a:cs typeface="Arial" charset="0"/>
              </a:rPr>
              <a:t>Calculated ENA emission profiles versus time as a shock moves from 2 to 20 Rs. </a:t>
            </a:r>
            <a:r>
              <a:rPr lang="en-US" i="1" dirty="0" smtClean="0">
                <a:latin typeface="+mn-lt"/>
                <a:ea typeface="ＭＳ Ｐゴシック" pitchFamily="36" charset="-128"/>
                <a:cs typeface="Arial" charset="0"/>
              </a:rPr>
              <a:t>(Mewaldt </a:t>
            </a:r>
            <a:r>
              <a:rPr lang="en-US" i="1" dirty="0">
                <a:latin typeface="+mn-lt"/>
                <a:ea typeface="ＭＳ Ｐゴシック" pitchFamily="36" charset="-128"/>
                <a:cs typeface="Arial" charset="0"/>
              </a:rPr>
              <a:t>et al., </a:t>
            </a:r>
            <a:r>
              <a:rPr lang="en-US" i="1" dirty="0" smtClean="0">
                <a:latin typeface="+mn-lt"/>
                <a:ea typeface="ＭＳ Ｐゴシック" pitchFamily="36" charset="-128"/>
                <a:cs typeface="Arial" charset="0"/>
              </a:rPr>
              <a:t>2009)</a:t>
            </a:r>
            <a:endParaRPr lang="en-US" i="1" dirty="0">
              <a:latin typeface="+mn-lt"/>
              <a:ea typeface="ＭＳ Ｐゴシック" pitchFamily="36" charset="-128"/>
              <a:cs typeface="Arial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655359" y="1906294"/>
          <a:ext cx="4269079" cy="3913322"/>
        </p:xfrm>
        <a:graphic>
          <a:graphicData uri="http://schemas.openxmlformats.org/presentationml/2006/ole">
            <p:oleObj spid="_x0000_s7171" name="Document" r:id="rId4" imgW="2630424" imgH="2410968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3725" y="1082675"/>
            <a:ext cx="832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ea typeface="ＭＳ Ｐゴシック" pitchFamily="36" charset="-128"/>
              </a:rPr>
              <a:t>What can ENAs from solar eruptions tell us about how SEPs are accelerated and escape the Sun?</a:t>
            </a:r>
          </a:p>
        </p:txBody>
      </p:sp>
      <p:pic>
        <p:nvPicPr>
          <p:cNvPr id="10" name="Picture 9" descr="ENA_mewald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55" y="2124735"/>
            <a:ext cx="4215538" cy="36573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5841" y="1101921"/>
            <a:ext cx="4391920" cy="5238524"/>
          </a:xfrm>
        </p:spPr>
        <p:txBody>
          <a:bodyPr/>
          <a:lstStyle/>
          <a:p>
            <a:r>
              <a:rPr lang="en-US" dirty="0" smtClean="0"/>
              <a:t>Determine in both gradual &amp; impulsive Solar EP events:</a:t>
            </a:r>
          </a:p>
          <a:p>
            <a:pPr lvl="1"/>
            <a:r>
              <a:rPr lang="en-US" dirty="0" smtClean="0"/>
              <a:t>Energy spectra</a:t>
            </a:r>
          </a:p>
          <a:p>
            <a:pPr lvl="1"/>
            <a:r>
              <a:rPr lang="en-US" dirty="0" smtClean="0"/>
              <a:t>Composition (electrons, protons, major heavy elements)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Pitch angle distributions</a:t>
            </a:r>
          </a:p>
          <a:p>
            <a:r>
              <a:rPr lang="en-US" dirty="0" smtClean="0"/>
              <a:t>Measure </a:t>
            </a:r>
            <a:r>
              <a:rPr lang="en-US" baseline="30000" dirty="0" smtClean="0"/>
              <a:t>3</a:t>
            </a:r>
            <a:r>
              <a:rPr lang="en-US" dirty="0" smtClean="0"/>
              <a:t>He as a key indicator of impulsive events</a:t>
            </a:r>
          </a:p>
          <a:p>
            <a:r>
              <a:rPr lang="en-US" dirty="0" smtClean="0"/>
              <a:t>Measurements of other populations (CIRs, ACRs, and GCRs) provide important new information on the radial dependences of these particles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0826" y="5957054"/>
            <a:ext cx="4290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57200" eaLnBrk="0" hangingPunct="0"/>
            <a:r>
              <a:rPr lang="en-US" sz="1600" i="1" dirty="0">
                <a:latin typeface="+mn-lt"/>
              </a:rPr>
              <a:t>ISIS-EPI also provides electron measurements from ~0.025 to 6 MeV</a:t>
            </a:r>
          </a:p>
        </p:txBody>
      </p:sp>
      <p:pic>
        <p:nvPicPr>
          <p:cNvPr id="9" name="Picture 7" descr="Ta007562-McCo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75" y="1161231"/>
            <a:ext cx="4272959" cy="47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Energetic electron energy range: ≤0.05 to ≥3 MeV</a:t>
            </a:r>
          </a:p>
          <a:p>
            <a:r>
              <a:rPr lang="en-US" dirty="0" smtClean="0"/>
              <a:t>Energetic protons and heavy ions: ≤0.05 to ≥50 MeV/nuc</a:t>
            </a:r>
          </a:p>
          <a:p>
            <a:r>
              <a:rPr lang="en-US" dirty="0" smtClean="0"/>
              <a:t>Field of View: ≥</a:t>
            </a:r>
            <a:r>
              <a:rPr lang="el-GR" dirty="0" smtClean="0"/>
              <a:t>π</a:t>
            </a:r>
            <a:r>
              <a:rPr lang="en-US" dirty="0" smtClean="0"/>
              <a:t>/2 sr in both sunward and anti-sunward hemispheres including coverage within 10° of the nominal Parker spiral field direction at perihelion</a:t>
            </a:r>
          </a:p>
          <a:p>
            <a:r>
              <a:rPr lang="en-US" dirty="0" smtClean="0"/>
              <a:t>Composition: at least H, He, </a:t>
            </a:r>
            <a:r>
              <a:rPr lang="en-US" baseline="30000" dirty="0" smtClean="0"/>
              <a:t>3</a:t>
            </a:r>
            <a:r>
              <a:rPr lang="en-US" dirty="0" smtClean="0"/>
              <a:t>He, C, O, Ne, Mg, Si, Fe</a:t>
            </a:r>
          </a:p>
          <a:p>
            <a:r>
              <a:rPr lang="en-US" dirty="0" smtClean="0"/>
              <a:t>Maximum intensity &lt;1MeV: ≥10</a:t>
            </a:r>
            <a:r>
              <a:rPr lang="en-US" baseline="30000" dirty="0" smtClean="0"/>
              <a:t>6</a:t>
            </a:r>
            <a:r>
              <a:rPr lang="en-US" dirty="0" smtClean="0"/>
              <a:t> particles/cm</a:t>
            </a:r>
            <a:r>
              <a:rPr lang="en-US" baseline="30000" dirty="0" smtClean="0"/>
              <a:t>2</a:t>
            </a:r>
            <a:r>
              <a:rPr lang="en-US" dirty="0" smtClean="0"/>
              <a:t>sr-s</a:t>
            </a:r>
          </a:p>
          <a:p>
            <a:r>
              <a:rPr lang="en-US" dirty="0" smtClean="0"/>
              <a:t>Maximum intensity &gt;1MeV: ≥5x10</a:t>
            </a:r>
            <a:r>
              <a:rPr lang="en-US" baseline="30000" dirty="0" smtClean="0"/>
              <a:t>5</a:t>
            </a:r>
            <a:r>
              <a:rPr lang="en-US" dirty="0" smtClean="0"/>
              <a:t> particles/cm</a:t>
            </a:r>
            <a:r>
              <a:rPr lang="en-US" baseline="30000" dirty="0" smtClean="0"/>
              <a:t>2</a:t>
            </a:r>
            <a:r>
              <a:rPr lang="en-US" dirty="0" smtClean="0"/>
              <a:t>sr-s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Measurement Requirements</a:t>
            </a:r>
            <a:endParaRPr lang="en-US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306618" y="1404788"/>
          <a:ext cx="8512175" cy="4618307"/>
        </p:xfrm>
        <a:graphic>
          <a:graphicData uri="http://schemas.openxmlformats.org/drawingml/2006/table">
            <a:tbl>
              <a:tblPr/>
              <a:tblGrid>
                <a:gridCol w="969963"/>
                <a:gridCol w="1727200"/>
                <a:gridCol w="3348037"/>
                <a:gridCol w="246697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MRD Req’t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Comment/Heritage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5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MRD-96a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≤ 0.05 to ≥ 3 MeV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/i: ≤ 0.05 to ≥ 50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 energy range of all sensors; small gaps in energy coverage are 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MRD-96b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Energy binning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6 bins/decade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E/E≤16%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MRD-96c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Highest cadence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≤ 1s for selected high-statistics electron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/i: ≤ 5s for selected high-statistics ion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Additional rates at lower cadences, as appropriate for expected statistics and bit rate allocation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MRD-96d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Field of 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π/2 ster coverage in both sunward and anti-sunward hemispheres, including coverage within 10 degrees of the nominal Parker spiral field direction at perihelion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 sky coverage of all sensors, some regions densely sampled rather than 100% covered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MRD-96e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Angular sectoring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≤ 45 degree sectors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/i: ≤ 30 degree sectors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MRD-97e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least H, He,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He, C, O, Ne, Mg, Si, 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Measured species; not all measured under all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MRD-98a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intensity &lt;1 MeV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</a:t>
                      </a:r>
                      <a:r>
                        <a:rPr kumimoji="0" lang="pt-B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particles/cm</a:t>
                      </a:r>
                      <a:r>
                        <a:rPr kumimoji="0" lang="pt-B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-sr-s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MRD-98b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Max. intensity &gt;1 MeV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5x10</a:t>
                      </a:r>
                      <a:r>
                        <a:rPr kumimoji="0" lang="pt-B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particles/cm</a:t>
                      </a:r>
                      <a:r>
                        <a:rPr kumimoji="0" lang="pt-B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-sr-s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Highest intensities measured over restricted fields of 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4602839" cy="523852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Science Team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SEP Events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Measurement Near the Sun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Science Goals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Origins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Acceleration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Transport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Measurement Summary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Driving Requirements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Primary Measurement Requirements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Summary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4583" t="12000" r="27917" b="21333"/>
          <a:stretch>
            <a:fillRect/>
          </a:stretch>
        </p:blipFill>
        <p:spPr bwMode="auto">
          <a:xfrm>
            <a:off x="4603805" y="1054651"/>
            <a:ext cx="4417943" cy="49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energetic particle measurements play key role in understanding origins, acceleration, and transport mechanisms</a:t>
            </a:r>
          </a:p>
          <a:p>
            <a:r>
              <a:rPr lang="en-US" dirty="0" smtClean="0"/>
              <a:t>Science goals have been mapped to measurement requirements</a:t>
            </a:r>
          </a:p>
          <a:p>
            <a:r>
              <a:rPr lang="en-US" dirty="0" smtClean="0"/>
              <a:t>These key requirements have been flowed down into the instrument design through the systems engineering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PI: Dave McComas* (SwRI)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Co-I: Eric Christian (GSFC), Deputy PI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Co-I (Lo Lead): Ralph McNutt* (APL)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Co-I (Hi Lead): Mark Wiedenbeck* (Caltech/JPL)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Co-I (SOC Lead): Nathan Schwadron (UNH)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Co-Is: Alan Cummings (Caltech), Mihir Desai (SwRI), Joe Giacalone (UArizona), Matt Hill (APL), Stefano Livi (SwRI), Bill Matthaeus (UDelaware), Dick Mewaldt (Caltech), Don Mitchell (APL), Tycho von Rosenvinge (GSFC)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Senior Science Mentor (SSM) Team Members: Rob Gold (APL), Tom Krimigis (APL), Ed Roelof, (APL) and Ed Stone (Caltech)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000" dirty="0" smtClean="0"/>
              <a:t>*SPP Science Working Group (SWG) Members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Science Team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 Events: Gradual vs. Impulsive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771" t="1035" r="771" b="1035"/>
          <a:stretch>
            <a:fillRect/>
          </a:stretch>
        </p:blipFill>
        <p:spPr bwMode="auto">
          <a:xfrm>
            <a:off x="5615296" y="1044252"/>
            <a:ext cx="1881057" cy="149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3007056" y="958760"/>
            <a:ext cx="1981200" cy="1552957"/>
            <a:chOff x="3264" y="2116"/>
            <a:chExt cx="1799" cy="140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819" t="967" r="946" b="967"/>
            <a:stretch>
              <a:fillRect/>
            </a:stretch>
          </p:blipFill>
          <p:spPr bwMode="auto">
            <a:xfrm>
              <a:off x="3264" y="2116"/>
              <a:ext cx="1799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3264" y="2116"/>
              <a:ext cx="28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 b="11670"/>
          <a:stretch>
            <a:fillRect/>
          </a:stretch>
        </p:blipFill>
        <p:spPr bwMode="auto">
          <a:xfrm>
            <a:off x="1371599" y="2362199"/>
            <a:ext cx="6980991" cy="42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5791200"/>
            <a:ext cx="141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600" dirty="0" smtClean="0">
                <a:latin typeface="Calibri" pitchFamily="34" charset="0"/>
              </a:rPr>
              <a:t>(Reames 1999</a:t>
            </a:r>
            <a:r>
              <a:rPr lang="en-US" sz="1600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37" y="1139863"/>
            <a:ext cx="4161295" cy="52385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Testing, discriminating, and refining SEP acceleration models is difficult at 1 AU due to distance from sources and mixing during transport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Helios showed advantages of near-Sun observations of SEP processes near origin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ISIS explores corona and inner heliosphere with state-of-the-art sensors; refines our understanding of acceleration, seed particles and transport; advances new models; and discovers new phenomena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Measure Near the Sun</a:t>
            </a:r>
            <a:endParaRPr lang="en-US" dirty="0"/>
          </a:p>
        </p:txBody>
      </p:sp>
      <p:pic>
        <p:nvPicPr>
          <p:cNvPr id="4" name="Picture 4" descr="Figure 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986" y="987210"/>
            <a:ext cx="3606421" cy="319192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79010" y="4139755"/>
            <a:ext cx="46649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i="1" dirty="0">
                <a:latin typeface="+mn-lt"/>
              </a:rPr>
              <a:t>Electron (e) and He (α) time profiles from Helios-1 (0.3 AU) and IMP-8 (1 AU) during five ISEP events in 1980 (from Wibberenz and Cane 2006). Magnetic connections to the flare site are indicated at upper right. Helios-1 observed five injections; IMP-8 only one. ISIS samples ~50-100 ISEP and ≳50 large SEP events inside 0.25 AU, where each event will be sharply peaked and 100-1000 times as intense, enabling detailed studies of (1) flare and CME-shock acceleration, (2) seed particle identities, and (3) the effects of particle transport in the interplanetary medium.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Explore mechanisms that accelerate and transport energetic particles</a:t>
            </a:r>
          </a:p>
          <a:p>
            <a:pPr lvl="1">
              <a:lnSpc>
                <a:spcPct val="90000"/>
              </a:lnSpc>
            </a:pPr>
            <a:r>
              <a:rPr lang="en-US" u="sng" dirty="0" smtClean="0"/>
              <a:t>Origin</a:t>
            </a:r>
            <a:r>
              <a:rPr lang="en-US" dirty="0" smtClean="0"/>
              <a:t>: Determine the seed populations and physical conditions necessary for energetic particle acceleration</a:t>
            </a:r>
          </a:p>
          <a:p>
            <a:pPr lvl="1">
              <a:lnSpc>
                <a:spcPct val="90000"/>
              </a:lnSpc>
            </a:pPr>
            <a:r>
              <a:rPr lang="en-US" u="sng" dirty="0" smtClean="0"/>
              <a:t>Acceleration</a:t>
            </a:r>
            <a:r>
              <a:rPr lang="en-US" dirty="0" smtClean="0"/>
              <a:t>: Determine the roles of shocks, reconnection, waves, and turbulence in accelerating energetic particles</a:t>
            </a:r>
          </a:p>
          <a:p>
            <a:pPr lvl="1">
              <a:lnSpc>
                <a:spcPct val="90000"/>
              </a:lnSpc>
            </a:pPr>
            <a:r>
              <a:rPr lang="en-US" u="sng" dirty="0" smtClean="0"/>
              <a:t>Transport</a:t>
            </a:r>
            <a:r>
              <a:rPr lang="en-US" dirty="0" smtClean="0"/>
              <a:t>: Determine how energetic particles propagate from the corona out into the heliosphere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Note: Includes coordinated analysis between ISIS and other SPP instruments of solar wind plasma, fields, and waves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Science Goals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Origin: Suprathermal Seeds of SEPs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9088" y="1145962"/>
          <a:ext cx="5097439" cy="5335997"/>
        </p:xfrm>
        <a:graphic>
          <a:graphicData uri="http://schemas.openxmlformats.org/presentationml/2006/ole">
            <p:oleObj spid="_x0000_s1026" name="Document" r:id="rId4" imgW="2718816" imgH="2654808" progId="">
              <p:embed/>
            </p:oleObj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867400" y="1777203"/>
            <a:ext cx="3124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>
                <a:ea typeface="ＭＳ Ｐゴシック" pitchFamily="36" charset="-128"/>
              </a:rPr>
              <a:t>How </a:t>
            </a:r>
            <a:r>
              <a:rPr lang="en-US" sz="2400" dirty="0" smtClean="0">
                <a:ea typeface="ＭＳ Ｐゴシック" pitchFamily="36" charset="-128"/>
              </a:rPr>
              <a:t>does </a:t>
            </a:r>
            <a:r>
              <a:rPr lang="en-US" sz="2400" dirty="0">
                <a:ea typeface="ＭＳ Ｐゴシック" pitchFamily="36" charset="-128"/>
              </a:rPr>
              <a:t>the s</a:t>
            </a:r>
            <a:r>
              <a:rPr lang="en-US" sz="2400" dirty="0" smtClean="0">
                <a:ea typeface="ＭＳ Ｐゴシック" pitchFamily="36" charset="-128"/>
              </a:rPr>
              <a:t>uprathermal </a:t>
            </a:r>
            <a:r>
              <a:rPr lang="en-US" sz="2400" dirty="0">
                <a:ea typeface="ＭＳ Ｐゴシック" pitchFamily="36" charset="-128"/>
              </a:rPr>
              <a:t>p</a:t>
            </a:r>
            <a:r>
              <a:rPr lang="en-US" sz="2400" dirty="0" smtClean="0">
                <a:ea typeface="ＭＳ Ｐゴシック" pitchFamily="36" charset="-128"/>
              </a:rPr>
              <a:t>article </a:t>
            </a:r>
            <a:r>
              <a:rPr lang="en-US" sz="2400" dirty="0">
                <a:ea typeface="ＭＳ Ｐゴシック" pitchFamily="36" charset="-128"/>
              </a:rPr>
              <a:t>p</a:t>
            </a:r>
            <a:r>
              <a:rPr lang="en-US" sz="2400" dirty="0" smtClean="0">
                <a:ea typeface="ＭＳ Ｐゴシック" pitchFamily="36" charset="-128"/>
              </a:rPr>
              <a:t>opulation </a:t>
            </a:r>
            <a:r>
              <a:rPr lang="en-US" sz="2400" dirty="0">
                <a:ea typeface="ＭＳ Ｐゴシック" pitchFamily="36" charset="-128"/>
              </a:rPr>
              <a:t>through which a </a:t>
            </a:r>
            <a:r>
              <a:rPr lang="en-US" sz="2400" dirty="0" smtClean="0">
                <a:ea typeface="ＭＳ Ｐゴシック" pitchFamily="36" charset="-128"/>
              </a:rPr>
              <a:t>shock </a:t>
            </a:r>
            <a:r>
              <a:rPr lang="en-US" sz="2400" dirty="0">
                <a:ea typeface="ＭＳ Ｐゴシック" pitchFamily="36" charset="-128"/>
              </a:rPr>
              <a:t>m</a:t>
            </a:r>
            <a:r>
              <a:rPr lang="en-US" sz="2400" dirty="0" smtClean="0">
                <a:ea typeface="ＭＳ Ｐゴシック" pitchFamily="36" charset="-128"/>
              </a:rPr>
              <a:t>oves </a:t>
            </a:r>
            <a:r>
              <a:rPr lang="en-US" sz="2400" dirty="0">
                <a:ea typeface="ＭＳ Ｐゴシック" pitchFamily="36" charset="-128"/>
              </a:rPr>
              <a:t>i</a:t>
            </a:r>
            <a:r>
              <a:rPr lang="en-US" sz="2400" dirty="0" smtClean="0">
                <a:ea typeface="ＭＳ Ｐゴシック" pitchFamily="36" charset="-128"/>
              </a:rPr>
              <a:t>nfluence </a:t>
            </a:r>
            <a:r>
              <a:rPr lang="en-US" sz="2400" dirty="0">
                <a:ea typeface="ＭＳ Ｐゴシック" pitchFamily="36" charset="-128"/>
              </a:rPr>
              <a:t>the </a:t>
            </a:r>
            <a:r>
              <a:rPr lang="en-US" sz="2400" dirty="0" smtClean="0">
                <a:ea typeface="ＭＳ Ｐゴシック" pitchFamily="36" charset="-128"/>
              </a:rPr>
              <a:t>resulting </a:t>
            </a:r>
            <a:r>
              <a:rPr lang="en-US" sz="2400" dirty="0">
                <a:ea typeface="ＭＳ Ｐゴシック" pitchFamily="36" charset="-128"/>
              </a:rPr>
              <a:t>i</a:t>
            </a:r>
            <a:r>
              <a:rPr lang="en-US" sz="2400" dirty="0" smtClean="0">
                <a:ea typeface="ＭＳ Ｐゴシック" pitchFamily="36" charset="-128"/>
              </a:rPr>
              <a:t>ntensity </a:t>
            </a:r>
            <a:r>
              <a:rPr lang="en-US" sz="2400" dirty="0">
                <a:ea typeface="ＭＳ Ｐゴシック" pitchFamily="36" charset="-128"/>
              </a:rPr>
              <a:t>of Energetic Particles that are </a:t>
            </a:r>
            <a:r>
              <a:rPr lang="en-US" sz="2400" dirty="0" smtClean="0">
                <a:ea typeface="ＭＳ Ｐゴシック" pitchFamily="36" charset="-128"/>
              </a:rPr>
              <a:t>accelerated</a:t>
            </a:r>
            <a:r>
              <a:rPr lang="en-US" sz="2400" dirty="0">
                <a:ea typeface="ＭＳ Ｐゴシック" pitchFamily="36" charset="-128"/>
              </a:rPr>
              <a:t>?</a:t>
            </a:r>
          </a:p>
          <a:p>
            <a:pPr algn="l" eaLnBrk="0" hangingPunct="0"/>
            <a:endParaRPr lang="en-US" dirty="0" smtClean="0"/>
          </a:p>
          <a:p>
            <a:pPr algn="l" eaLnBrk="0" hangingPunct="0"/>
            <a:endParaRPr lang="en-US" dirty="0" smtClean="0"/>
          </a:p>
          <a:p>
            <a:pPr algn="l" eaLnBrk="0" hangingPunct="0"/>
            <a:endParaRPr lang="en-US" dirty="0" smtClean="0"/>
          </a:p>
          <a:p>
            <a:pPr algn="l" eaLnBrk="0" hangingPunct="0"/>
            <a:endParaRPr lang="en-US" dirty="0" smtClean="0"/>
          </a:p>
          <a:p>
            <a:pPr algn="l" eaLnBrk="0" hangingPunct="0"/>
            <a:r>
              <a:rPr lang="en-US" dirty="0" smtClean="0"/>
              <a:t>(Mewaldt </a:t>
            </a:r>
            <a:r>
              <a:rPr lang="en-US" dirty="0"/>
              <a:t>et al. 2006)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8638352" cy="72155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Origins: </a:t>
            </a:r>
            <a:br>
              <a:rPr lang="en-US" dirty="0" smtClean="0"/>
            </a:br>
            <a:r>
              <a:rPr lang="en-US" dirty="0" smtClean="0"/>
              <a:t>SW Ion Suprathermal Tail Observations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399" y="1016687"/>
          <a:ext cx="4680045" cy="5557553"/>
        </p:xfrm>
        <a:graphic>
          <a:graphicData uri="http://schemas.openxmlformats.org/presentationml/2006/ole">
            <p:oleObj spid="_x0000_s2050" name="Document" r:id="rId4" imgW="3179064" imgH="4224528" progId="">
              <p:embed/>
            </p:oleObj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257800" y="1285875"/>
            <a:ext cx="3505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 dirty="0">
                <a:ea typeface="ＭＳ Ｐゴシック" pitchFamily="36" charset="-128"/>
              </a:rPr>
              <a:t>What mechanisms produce the widely observed suprathermal tails and how do they feed into SEP acceleration? </a:t>
            </a:r>
            <a:endParaRPr lang="en-US" sz="2400" dirty="0" smtClean="0">
              <a:ea typeface="ＭＳ Ｐゴシック" pitchFamily="36" charset="-128"/>
            </a:endParaRPr>
          </a:p>
          <a:p>
            <a:pPr algn="l" eaLnBrk="0" hangingPunct="0">
              <a:spcBef>
                <a:spcPts val="1200"/>
              </a:spcBef>
            </a:pPr>
            <a:r>
              <a:rPr lang="en-US" sz="2400" dirty="0" smtClean="0">
                <a:ea typeface="ＭＳ Ｐゴシック" pitchFamily="36" charset="-128"/>
              </a:rPr>
              <a:t>Are </a:t>
            </a:r>
            <a:r>
              <a:rPr lang="en-US" sz="2400" dirty="0">
                <a:ea typeface="ＭＳ Ｐゴシック" pitchFamily="36" charset="-128"/>
              </a:rPr>
              <a:t>they produced in the corona by flares or are they produced in the heliosphere by stochastic acceleration</a:t>
            </a:r>
            <a:r>
              <a:rPr lang="en-US" sz="2400" dirty="0" smtClean="0">
                <a:ea typeface="ＭＳ Ｐゴシック" pitchFamily="36" charset="-128"/>
              </a:rPr>
              <a:t>?</a:t>
            </a:r>
          </a:p>
          <a:p>
            <a:pPr algn="l" eaLnBrk="0" hangingPunct="0"/>
            <a:endParaRPr lang="en-US" sz="2400" dirty="0" smtClean="0">
              <a:ea typeface="ＭＳ Ｐゴシック" pitchFamily="36" charset="-128"/>
            </a:endParaRPr>
          </a:p>
          <a:p>
            <a:pPr algn="l" eaLnBrk="0" hangingPunct="0"/>
            <a:r>
              <a:rPr lang="en-US" dirty="0" smtClean="0"/>
              <a:t>(Fisk and Gloeckler 2007)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Origins:</a:t>
            </a:r>
            <a:br>
              <a:rPr lang="en-US" dirty="0" smtClean="0"/>
            </a:br>
            <a:r>
              <a:rPr lang="en-US" dirty="0" smtClean="0"/>
              <a:t>Temporal Variation of Composition</a:t>
            </a:r>
            <a:endParaRPr lang="en-US" dirty="0"/>
          </a:p>
        </p:txBody>
      </p:sp>
      <p:pic>
        <p:nvPicPr>
          <p:cNvPr id="4" name="Picture 3" descr=":dayeh_figure7.png"/>
          <p:cNvPicPr>
            <a:picLocks noChangeAspect="1" noChangeArrowheads="1"/>
          </p:cNvPicPr>
          <p:nvPr/>
        </p:nvPicPr>
        <p:blipFill>
          <a:blip r:embed="rId3" cstate="print"/>
          <a:srcRect t="30055"/>
          <a:stretch>
            <a:fillRect/>
          </a:stretch>
        </p:blipFill>
        <p:spPr bwMode="auto">
          <a:xfrm>
            <a:off x="457200" y="134772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62600" y="1225493"/>
            <a:ext cx="3276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 dirty="0">
                <a:ea typeface="ＭＳ Ｐゴシック" pitchFamily="36" charset="-128"/>
              </a:rPr>
              <a:t>What causes the temporal variability in composition of the suprathermal </a:t>
            </a:r>
            <a:r>
              <a:rPr lang="en-US" sz="2400" dirty="0" smtClean="0">
                <a:ea typeface="ＭＳ Ｐゴシック" pitchFamily="36" charset="-128"/>
              </a:rPr>
              <a:t>tails?</a:t>
            </a:r>
          </a:p>
          <a:p>
            <a:pPr algn="l" eaLnBrk="0" hangingPunct="0"/>
            <a:r>
              <a:rPr lang="en-US" sz="2400" dirty="0" smtClean="0">
                <a:ea typeface="ＭＳ Ｐゴシック" pitchFamily="36" charset="-128"/>
              </a:rPr>
              <a:t>Is </a:t>
            </a:r>
            <a:r>
              <a:rPr lang="en-US" sz="2400" dirty="0">
                <a:ea typeface="ＭＳ Ｐゴシック" pitchFamily="36" charset="-128"/>
              </a:rPr>
              <a:t>the variation due to flare activity or changes in the physical conditions (turbulence, CMEs, compressions, prior shocks, etc.) in the inner </a:t>
            </a:r>
            <a:r>
              <a:rPr lang="en-US" sz="2400" dirty="0" smtClean="0">
                <a:ea typeface="ＭＳ Ｐゴシック" pitchFamily="36" charset="-128"/>
              </a:rPr>
              <a:t>heliosphere?</a:t>
            </a:r>
            <a:endParaRPr lang="en-US" sz="2400" dirty="0">
              <a:ea typeface="ＭＳ Ｐゴシック" pitchFamily="36" charset="-128"/>
            </a:endParaRPr>
          </a:p>
          <a:p>
            <a:pPr algn="l" eaLnBrk="0" hangingPunct="0"/>
            <a:endParaRPr lang="en-US" dirty="0" smtClean="0"/>
          </a:p>
          <a:p>
            <a:pPr algn="l" eaLnBrk="0" hangingPunct="0"/>
            <a:r>
              <a:rPr lang="en-US" dirty="0" smtClean="0"/>
              <a:t>(Dayeh </a:t>
            </a:r>
            <a:r>
              <a:rPr lang="en-US" dirty="0"/>
              <a:t>et al. 2009)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1592</TotalTime>
  <Words>1722</Words>
  <Application>Microsoft Office PowerPoint</Application>
  <PresentationFormat>On-screen Show (4:3)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Mid Phase B Status - ISIS - DRAFT 1</vt:lpstr>
      <vt:lpstr>Document</vt:lpstr>
      <vt:lpstr>ISIS Science</vt:lpstr>
      <vt:lpstr>Outline</vt:lpstr>
      <vt:lpstr>ISIS Science Team</vt:lpstr>
      <vt:lpstr>SEP Events: Gradual vs. Impulsive</vt:lpstr>
      <vt:lpstr>Need to Measure Near the Sun</vt:lpstr>
      <vt:lpstr>ISIS Science Goals</vt:lpstr>
      <vt:lpstr>Origin: Suprathermal Seeds of SEPs</vt:lpstr>
      <vt:lpstr>Origins:  SW Ion Suprathermal Tail Observations</vt:lpstr>
      <vt:lpstr>Origins: Temporal Variation of Composition</vt:lpstr>
      <vt:lpstr>Acceleration:  Impulsive Acceleration in Flares</vt:lpstr>
      <vt:lpstr>Acceleration: Diffusive Shock Acceleration (DSA)</vt:lpstr>
      <vt:lpstr>Acceleration: SEP Energy Sources - CMEs</vt:lpstr>
      <vt:lpstr>Acceleration:  CME-Driven Shock Efficiency</vt:lpstr>
      <vt:lpstr>Transport: How do SEPs Get to Earth?</vt:lpstr>
      <vt:lpstr>Transport: Energy Spectral Breaks</vt:lpstr>
      <vt:lpstr>Energetic Neutral Atoms (ENAs)</vt:lpstr>
      <vt:lpstr>Measurement Summary</vt:lpstr>
      <vt:lpstr>Driving Requirements</vt:lpstr>
      <vt:lpstr>Primary Measurement Requirements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85</cp:revision>
  <cp:lastPrinted>2012-05-09T16:55:26Z</cp:lastPrinted>
  <dcterms:created xsi:type="dcterms:W3CDTF">2013-01-28T12:52:32Z</dcterms:created>
  <dcterms:modified xsi:type="dcterms:W3CDTF">2013-10-29T23:10:27Z</dcterms:modified>
</cp:coreProperties>
</file>