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13" r:id="rId2"/>
    <p:sldId id="415" r:id="rId3"/>
    <p:sldId id="416" r:id="rId4"/>
    <p:sldId id="419" r:id="rId5"/>
    <p:sldId id="421" r:id="rId6"/>
    <p:sldId id="420" r:id="rId7"/>
    <p:sldId id="418" r:id="rId8"/>
    <p:sldId id="422" r:id="rId9"/>
    <p:sldId id="417" r:id="rId10"/>
    <p:sldId id="424" r:id="rId11"/>
    <p:sldId id="423" r:id="rId12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6" d="100"/>
          <a:sy n="96" d="100"/>
        </p:scale>
        <p:origin x="-50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2289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052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04 – ISIS</a:t>
            </a:r>
            <a:r>
              <a:rPr lang="en-US" sz="1000" baseline="0" dirty="0" smtClean="0"/>
              <a:t> Overview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Overview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0944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Scott Weidner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PM (SwRI)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Successfully completed TRL6 Technology Developments</a:t>
            </a:r>
          </a:p>
          <a:p>
            <a:r>
              <a:rPr lang="en-US" dirty="0" smtClean="0"/>
              <a:t>Developed requirements flow-down with SPP Spacecraft</a:t>
            </a:r>
          </a:p>
          <a:p>
            <a:r>
              <a:rPr lang="en-US" dirty="0" smtClean="0"/>
              <a:t>ICDs with the Spacecraft are signed-off</a:t>
            </a:r>
          </a:p>
          <a:p>
            <a:r>
              <a:rPr lang="en-US" dirty="0" smtClean="0"/>
              <a:t>Preliminary analyses completed</a:t>
            </a:r>
          </a:p>
          <a:p>
            <a:r>
              <a:rPr lang="en-US" dirty="0" smtClean="0"/>
              <a:t>Prototypes of new circuits have been built and tested</a:t>
            </a:r>
          </a:p>
          <a:p>
            <a:r>
              <a:rPr lang="en-US" dirty="0" smtClean="0"/>
              <a:t>Completed preliminary designs</a:t>
            </a:r>
          </a:p>
          <a:p>
            <a:pPr lvl="1"/>
            <a:r>
              <a:rPr lang="en-US" dirty="0" smtClean="0"/>
              <a:t>In most areas we are right on track</a:t>
            </a:r>
          </a:p>
          <a:p>
            <a:pPr lvl="1"/>
            <a:r>
              <a:rPr lang="en-US" dirty="0" smtClean="0"/>
              <a:t>In some areas we are beyond a PDR-level and EM fabrication is underway</a:t>
            </a:r>
          </a:p>
          <a:p>
            <a:r>
              <a:rPr lang="en-US" dirty="0" smtClean="0"/>
              <a:t>Five different ASICs within ISIS</a:t>
            </a:r>
          </a:p>
          <a:p>
            <a:pPr lvl="1"/>
            <a:r>
              <a:rPr lang="en-US" dirty="0" smtClean="0"/>
              <a:t>All have completed EM build or FM build</a:t>
            </a:r>
          </a:p>
          <a:p>
            <a:r>
              <a:rPr lang="en-US" dirty="0" smtClean="0"/>
              <a:t>We’ve brought in coast-to-coast teams to help Peer Review details of each subsystem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Phase B, the ISIS team has completed definition, preliminary design, and analysis work for the suite</a:t>
            </a:r>
          </a:p>
          <a:p>
            <a:r>
              <a:rPr lang="en-US" dirty="0" smtClean="0"/>
              <a:t>The presentations ahead will be taking you through all of the details</a:t>
            </a:r>
          </a:p>
          <a:p>
            <a:r>
              <a:rPr lang="en-US" dirty="0" smtClean="0"/>
              <a:t>We look forward to your feedback on our plans and preliminary designs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Organization Chart</a:t>
            </a:r>
          </a:p>
          <a:p>
            <a:r>
              <a:rPr lang="en-US" dirty="0" smtClean="0"/>
              <a:t>ISIS Suite</a:t>
            </a:r>
          </a:p>
          <a:p>
            <a:r>
              <a:rPr lang="en-US" dirty="0" smtClean="0"/>
              <a:t>Spacecraft Accommodation</a:t>
            </a:r>
          </a:p>
          <a:p>
            <a:r>
              <a:rPr lang="en-US" dirty="0" smtClean="0"/>
              <a:t>Changes since MDR</a:t>
            </a:r>
          </a:p>
          <a:p>
            <a:r>
              <a:rPr lang="en-US" dirty="0" smtClean="0"/>
              <a:t>Development Status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dirty="0" smtClean="0"/>
              <a:t>Summary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Team</a:t>
            </a:r>
            <a:endParaRPr lang="en-US" dirty="0"/>
          </a:p>
        </p:txBody>
      </p:sp>
      <p:pic>
        <p:nvPicPr>
          <p:cNvPr id="5" name="Picture 4" descr="TA00848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91" y="1039367"/>
            <a:ext cx="8960284" cy="54329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4583" t="12000" r="27917" b="21333"/>
          <a:stretch>
            <a:fillRect/>
          </a:stretch>
        </p:blipFill>
        <p:spPr bwMode="auto">
          <a:xfrm>
            <a:off x="315686" y="1611086"/>
            <a:ext cx="3595552" cy="399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0743" y="1186543"/>
            <a:ext cx="4332515" cy="5170714"/>
          </a:xfrm>
        </p:spPr>
        <p:txBody>
          <a:bodyPr/>
          <a:lstStyle/>
          <a:p>
            <a:r>
              <a:rPr lang="en-US" dirty="0" smtClean="0"/>
              <a:t>ISIS Energetic Particle Suite</a:t>
            </a:r>
          </a:p>
          <a:p>
            <a:pPr lvl="1"/>
            <a:r>
              <a:rPr lang="en-US" dirty="0" smtClean="0"/>
              <a:t>Measures energetic particles, including electrons, protons, and heavy ions</a:t>
            </a:r>
          </a:p>
          <a:p>
            <a:endParaRPr lang="en-US" dirty="0" smtClean="0"/>
          </a:p>
          <a:p>
            <a:r>
              <a:rPr lang="en-US" dirty="0" smtClean="0"/>
              <a:t>Two instruments for wide energy coverage</a:t>
            </a:r>
          </a:p>
          <a:p>
            <a:pPr lvl="1"/>
            <a:r>
              <a:rPr lang="en-US" dirty="0" smtClean="0"/>
              <a:t>EPI-Hi (</a:t>
            </a:r>
            <a:r>
              <a:rPr lang="en-US" dirty="0" smtClean="0"/>
              <a:t>Caltech, JPL, </a:t>
            </a:r>
            <a:r>
              <a:rPr lang="en-US" dirty="0" smtClean="0"/>
              <a:t>&amp; GSFC)</a:t>
            </a:r>
          </a:p>
          <a:p>
            <a:pPr lvl="1"/>
            <a:r>
              <a:rPr lang="en-US" dirty="0" smtClean="0"/>
              <a:t>EPI-Lo (JHU/APL)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ISIS Allocations</a:t>
            </a:r>
          </a:p>
          <a:p>
            <a:pPr lvl="1"/>
            <a:r>
              <a:rPr lang="en-US" dirty="0" smtClean="0"/>
              <a:t>Mass:	9.383 kg</a:t>
            </a:r>
          </a:p>
          <a:p>
            <a:pPr lvl="1"/>
            <a:r>
              <a:rPr lang="en-US" dirty="0" smtClean="0"/>
              <a:t>Power:	11.768 W</a:t>
            </a:r>
          </a:p>
          <a:p>
            <a:pPr lvl="1"/>
            <a:r>
              <a:rPr lang="en-US" dirty="0" smtClean="0"/>
              <a:t>Telemetry:	12 Gbit/orbit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Suite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9288" y="1143004"/>
            <a:ext cx="8899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EPI-Lo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7810" y="5649690"/>
            <a:ext cx="8515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EPI-Hi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939143" y="1545771"/>
            <a:ext cx="141514" cy="10885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 bwMode="auto">
          <a:xfrm flipH="1">
            <a:off x="3069772" y="1512336"/>
            <a:ext cx="364510" cy="28380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7" idx="2"/>
          </p:cNvCxnSpPr>
          <p:nvPr/>
        </p:nvCxnSpPr>
        <p:spPr bwMode="auto">
          <a:xfrm flipH="1">
            <a:off x="3124200" y="1512336"/>
            <a:ext cx="310082" cy="27292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 bwMode="auto">
          <a:xfrm flipH="1" flipV="1">
            <a:off x="1872344" y="5366658"/>
            <a:ext cx="201224" cy="283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7904" y="5148947"/>
            <a:ext cx="9669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ISIS</a:t>
            </a:r>
          </a:p>
          <a:p>
            <a:r>
              <a:rPr lang="en-US" dirty="0" smtClean="0"/>
              <a:t>Bracket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3320148" y="4865915"/>
            <a:ext cx="201222" cy="283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7456" y="1163645"/>
            <a:ext cx="4702253" cy="5238524"/>
          </a:xfrm>
        </p:spPr>
        <p:txBody>
          <a:bodyPr/>
          <a:lstStyle/>
          <a:p>
            <a:r>
              <a:rPr lang="en-US" dirty="0" smtClean="0"/>
              <a:t>Three Telescopes</a:t>
            </a:r>
          </a:p>
          <a:p>
            <a:pPr lvl="1"/>
            <a:r>
              <a:rPr lang="en-US" dirty="0" smtClean="0"/>
              <a:t>HET – High energy</a:t>
            </a:r>
          </a:p>
          <a:p>
            <a:pPr lvl="1"/>
            <a:r>
              <a:rPr lang="en-US" dirty="0" smtClean="0"/>
              <a:t>LET1 – Low energy</a:t>
            </a:r>
          </a:p>
          <a:p>
            <a:pPr lvl="1"/>
            <a:r>
              <a:rPr lang="en-US" dirty="0" smtClean="0"/>
              <a:t>LET2 – Low energy, single-ended</a:t>
            </a:r>
          </a:p>
          <a:p>
            <a:r>
              <a:rPr lang="en-US" dirty="0" smtClean="0"/>
              <a:t>Energy Range</a:t>
            </a:r>
          </a:p>
          <a:p>
            <a:pPr lvl="1"/>
            <a:r>
              <a:rPr lang="en-US" dirty="0" smtClean="0"/>
              <a:t>Ions:</a:t>
            </a:r>
          </a:p>
          <a:p>
            <a:pPr lvl="2"/>
            <a:r>
              <a:rPr lang="en-US" dirty="0" smtClean="0"/>
              <a:t>1 MeV/nucleon – 50 MeV/nucleon </a:t>
            </a:r>
          </a:p>
          <a:p>
            <a:pPr lvl="1"/>
            <a:r>
              <a:rPr lang="en-US" dirty="0" smtClean="0"/>
              <a:t>Electrons: 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0.5 MeV – 3 MeV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FOV: ≥π/2 sr in sunward and anti-sunward hemispheres (incl. 10°from S/C-Sun line)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EPI-Hi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834" t="15333" r="30833" b="22000"/>
          <a:stretch>
            <a:fillRect/>
          </a:stretch>
        </p:blipFill>
        <p:spPr bwMode="auto">
          <a:xfrm>
            <a:off x="288659" y="1699635"/>
            <a:ext cx="3254829" cy="38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333" y="5702910"/>
            <a:ext cx="15893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Electronics</a:t>
            </a:r>
          </a:p>
          <a:p>
            <a:r>
              <a:rPr lang="en-US" dirty="0" smtClean="0"/>
              <a:t>Box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 bwMode="auto">
          <a:xfrm flipV="1">
            <a:off x="963991" y="5271912"/>
            <a:ext cx="29431" cy="4309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9468" y="550535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LET2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H="1" flipV="1">
            <a:off x="2844800" y="4888089"/>
            <a:ext cx="567268" cy="6172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09333" y="1356688"/>
            <a:ext cx="10837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LET1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2980267" y="1726020"/>
            <a:ext cx="270933" cy="4753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869" y="1667133"/>
            <a:ext cx="10216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 bwMode="auto">
          <a:xfrm>
            <a:off x="798691" y="2036465"/>
            <a:ext cx="894642" cy="5148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EPI-Lo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8" t="21009" r="18349" b="21908"/>
          <a:stretch/>
        </p:blipFill>
        <p:spPr>
          <a:xfrm>
            <a:off x="255460" y="1619249"/>
            <a:ext cx="4791971" cy="34643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8028" y="1132114"/>
            <a:ext cx="3677197" cy="3624943"/>
          </a:xfrm>
        </p:spPr>
        <p:txBody>
          <a:bodyPr/>
          <a:lstStyle/>
          <a:p>
            <a:r>
              <a:rPr lang="en-US" dirty="0" smtClean="0"/>
              <a:t>8 Wedges configured in 4 independent quadrants</a:t>
            </a:r>
          </a:p>
          <a:p>
            <a:r>
              <a:rPr lang="en-US" dirty="0" smtClean="0"/>
              <a:t>Energy Range</a:t>
            </a:r>
          </a:p>
          <a:p>
            <a:pPr lvl="1"/>
            <a:r>
              <a:rPr lang="en-US" dirty="0" smtClean="0"/>
              <a:t>Ions:</a:t>
            </a:r>
          </a:p>
          <a:p>
            <a:pPr lvl="2"/>
            <a:r>
              <a:rPr lang="en-US" dirty="0" smtClean="0"/>
              <a:t>50 keV/nucleon – </a:t>
            </a:r>
          </a:p>
          <a:p>
            <a:pPr lvl="2">
              <a:buNone/>
            </a:pPr>
            <a:r>
              <a:rPr lang="en-US" dirty="0" smtClean="0"/>
              <a:t>	15,000 keV Total E</a:t>
            </a:r>
          </a:p>
          <a:p>
            <a:pPr lvl="1"/>
            <a:r>
              <a:rPr lang="en-US" dirty="0" smtClean="0"/>
              <a:t>Electrons: 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50 – 500 keV</a:t>
            </a:r>
          </a:p>
          <a:p>
            <a:r>
              <a:rPr lang="en-US" dirty="0" smtClean="0"/>
              <a:t>Nearly 2-</a:t>
            </a:r>
            <a:r>
              <a:rPr lang="el-GR" dirty="0" smtClean="0"/>
              <a:t>π</a:t>
            </a:r>
            <a:r>
              <a:rPr lang="en-US" dirty="0" smtClean="0"/>
              <a:t> FOV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9760" y="4789719"/>
            <a:ext cx="10877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Sensor</a:t>
            </a:r>
          </a:p>
          <a:p>
            <a:r>
              <a:rPr lang="en-US" dirty="0" smtClean="0"/>
              <a:t>Wedges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 bwMode="auto">
          <a:xfrm flipH="1" flipV="1">
            <a:off x="4103914" y="3439886"/>
            <a:ext cx="729737" cy="134983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1371" y="5431976"/>
            <a:ext cx="15893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Electronics</a:t>
            </a:r>
          </a:p>
          <a:p>
            <a:r>
              <a:rPr lang="en-US" dirty="0" smtClean="0"/>
              <a:t>Housing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1426029" y="4844143"/>
            <a:ext cx="576942" cy="58783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Accommodation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0667" r="18750" b="34095"/>
          <a:stretch>
            <a:fillRect/>
          </a:stretch>
        </p:blipFill>
        <p:spPr bwMode="auto">
          <a:xfrm>
            <a:off x="296175" y="1153886"/>
            <a:ext cx="8566981" cy="53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Solar Limb sensor appeared in S/C model near ISIS</a:t>
            </a:r>
          </a:p>
          <a:p>
            <a:r>
              <a:rPr lang="en-US" dirty="0" smtClean="0"/>
              <a:t>Analysis of the effect on our FOV is on-going</a:t>
            </a:r>
          </a:p>
          <a:p>
            <a:r>
              <a:rPr lang="en-US" dirty="0" smtClean="0"/>
              <a:t>No “show stoppers” expected but analysis and accommodation needs to be completed</a:t>
            </a:r>
          </a:p>
          <a:p>
            <a:r>
              <a:rPr lang="en-US" dirty="0" smtClean="0"/>
              <a:t>Working the process-issues with the Spacecraft team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Late-Breaking Trade with the S/C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changes to Science</a:t>
            </a:r>
          </a:p>
          <a:p>
            <a:r>
              <a:rPr lang="en-US" dirty="0" smtClean="0"/>
              <a:t>EPI-Lo electronics box reduced in diameter and fits inside the ISIS bracket</a:t>
            </a:r>
          </a:p>
          <a:p>
            <a:r>
              <a:rPr lang="en-US" dirty="0" smtClean="0"/>
              <a:t>Updated design for EPI-Hi electronics box</a:t>
            </a:r>
          </a:p>
          <a:p>
            <a:r>
              <a:rPr lang="en-US" dirty="0" smtClean="0"/>
              <a:t>ISIS bracket modified to accommodate the Ebox changes</a:t>
            </a:r>
          </a:p>
          <a:p>
            <a:r>
              <a:rPr lang="en-US" dirty="0" smtClean="0"/>
              <a:t>Mass increased as part of risk-reduction process run by the SPP spacecraft when the nominal orbit was modified</a:t>
            </a:r>
          </a:p>
          <a:p>
            <a:r>
              <a:rPr lang="en-US" dirty="0" smtClean="0"/>
              <a:t>Power and telemetry have held steady with some reductions in uncertainty</a:t>
            </a:r>
          </a:p>
          <a:p>
            <a:r>
              <a:rPr lang="en-US" dirty="0" smtClean="0"/>
              <a:t>Two small additions</a:t>
            </a:r>
          </a:p>
          <a:p>
            <a:pPr lvl="1"/>
            <a:r>
              <a:rPr lang="en-US" dirty="0" smtClean="0"/>
              <a:t>EPI-Hi added a background pixel</a:t>
            </a:r>
          </a:p>
          <a:p>
            <a:pPr lvl="1"/>
            <a:r>
              <a:rPr lang="en-US" dirty="0" smtClean="0"/>
              <a:t>EPI-Lo added an anti-coincidence detector</a:t>
            </a:r>
          </a:p>
          <a:p>
            <a:pPr lvl="1"/>
            <a:r>
              <a:rPr lang="en-US" dirty="0" smtClean="0"/>
              <a:t>Both of these use spare resources of existing electronics and provide large payoff for dynamic range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Since MDR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1788</TotalTime>
  <Words>507</Words>
  <Application>Microsoft Office PowerPoint</Application>
  <PresentationFormat>On-screen Show (4:3)</PresentationFormat>
  <Paragraphs>94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Mid Phase B Status - ISIS - DRAFT 1</vt:lpstr>
      <vt:lpstr>ISIS Overview</vt:lpstr>
      <vt:lpstr>Outline</vt:lpstr>
      <vt:lpstr>ISIS Team</vt:lpstr>
      <vt:lpstr>ISIS Suite</vt:lpstr>
      <vt:lpstr>ISIS EPI-Hi</vt:lpstr>
      <vt:lpstr>ISIS EPI-Lo</vt:lpstr>
      <vt:lpstr>Spacecraft Accommodation</vt:lpstr>
      <vt:lpstr>Late-Breaking Trade with the S/C</vt:lpstr>
      <vt:lpstr>Changes Since MDR</vt:lpstr>
      <vt:lpstr>Development Status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76</cp:revision>
  <cp:lastPrinted>2012-05-09T16:55:26Z</cp:lastPrinted>
  <dcterms:created xsi:type="dcterms:W3CDTF">2013-01-28T12:52:32Z</dcterms:created>
  <dcterms:modified xsi:type="dcterms:W3CDTF">2013-10-30T01:42:50Z</dcterms:modified>
</cp:coreProperties>
</file>