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4" r:id="rId4"/>
    <p:sldId id="280" r:id="rId5"/>
    <p:sldId id="267" r:id="rId6"/>
    <p:sldId id="268" r:id="rId7"/>
    <p:sldId id="269" r:id="rId8"/>
    <p:sldId id="284" r:id="rId9"/>
    <p:sldId id="271" r:id="rId10"/>
    <p:sldId id="272" r:id="rId11"/>
    <p:sldId id="281" r:id="rId12"/>
    <p:sldId id="274" r:id="rId13"/>
    <p:sldId id="283" r:id="rId14"/>
    <p:sldId id="275" r:id="rId15"/>
    <p:sldId id="279" r:id="rId16"/>
    <p:sldId id="282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C139E-42B1-E240-A0AE-9FD6CC114E99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6D8F3-6C53-214D-B0EA-F0539290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94259-6B20-A649-A1B4-5C5B88A1CC9A}" type="datetimeFigureOut">
              <a:rPr lang="en-US" smtClean="0"/>
              <a:pPr/>
              <a:t>10/26/13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FA0E-9EBF-F342-96E3-94F1ADA06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2FA0E-9EBF-F342-96E3-94F1ADA066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2FA0E-9EBF-F342-96E3-94F1ADA066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96A9-48A9-7541-ADC2-34607785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80533"/>
            <a:ext cx="674793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EPI-Hi Technology Development</a:t>
            </a:r>
          </a:p>
          <a:p>
            <a:pPr algn="ctr">
              <a:spcBef>
                <a:spcPts val="3000"/>
              </a:spcBef>
            </a:pPr>
            <a:r>
              <a:rPr lang="en-US" sz="2800" dirty="0" smtClean="0"/>
              <a:t>Mark Wiedenbeck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44328" y="138240"/>
            <a:ext cx="550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Electrical Characteristics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1680" y="976317"/>
            <a:ext cx="4251960" cy="4941570"/>
            <a:chOff x="457200" y="976317"/>
            <a:chExt cx="4251960" cy="4941570"/>
          </a:xfrm>
        </p:grpSpPr>
        <p:pic>
          <p:nvPicPr>
            <p:cNvPr id="14" name="Picture 13" descr="iv_cv001_00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976317"/>
              <a:ext cx="4251960" cy="49415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116717" y="1175040"/>
              <a:ext cx="1434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Micron L1 (25μm) detector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0393" y="4508448"/>
              <a:ext cx="1581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Micron L1 (25μm) detector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50120" y="2237760"/>
              <a:ext cx="1356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</a:rPr>
                <a:t>LBNL L1 (25μm) detector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9056" y="1680980"/>
              <a:ext cx="1434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Micron L0 (12μm) detector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81469" y="3779500"/>
              <a:ext cx="1434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Micron L0 (12μm) detector</a:t>
              </a:r>
              <a:endParaRPr lang="en-US" sz="1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21195" y="708649"/>
            <a:ext cx="4082617" cy="564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600" dirty="0" smtClean="0"/>
              <a:t>measurements of leakage current versus applied bias (IV curves) are used to determine the highest allowed bias voltage before onset of electrical breakdown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breakdown voltages are found to be &gt;25V for both the L0 and L1 detectors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measurements of detector capacitance versus applied bias (CV curves) are used to determine the minimum bias required to totally deplete the detector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depletion voltages are found to be ~2V for L0 detectors and ~3V for L1 detectors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capacitances at full depletion exceed those obtained from a simple parallel plate capacitor calculation (C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) due to dead layers and  to the capacitance of traces connecting active elements to </a:t>
            </a:r>
            <a:r>
              <a:rPr lang="en-US" sz="1600" dirty="0" err="1" smtClean="0"/>
              <a:t>wirebond</a:t>
            </a:r>
            <a:r>
              <a:rPr lang="en-US" sz="1600" dirty="0" smtClean="0"/>
              <a:t> pads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CV measurement have not yet been made for the LBNL detectors, but particle data indicate that depletion voltages are similar to those obtained for the Micron detectors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6667" y="304800"/>
            <a:ext cx="752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Thermal-Vacuum Stability Test</a:t>
            </a:r>
            <a:endParaRPr lang="en-US" sz="28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5969" y="1110284"/>
            <a:ext cx="5943831" cy="4789832"/>
            <a:chOff x="1041396" y="911425"/>
            <a:chExt cx="5943831" cy="4789832"/>
          </a:xfrm>
        </p:grpSpPr>
        <p:grpSp>
          <p:nvGrpSpPr>
            <p:cNvPr id="37" name="Group 36"/>
            <p:cNvGrpSpPr/>
            <p:nvPr/>
          </p:nvGrpSpPr>
          <p:grpSpPr>
            <a:xfrm>
              <a:off x="1041396" y="1219202"/>
              <a:ext cx="5943831" cy="4482055"/>
              <a:chOff x="1041396" y="1219202"/>
              <a:chExt cx="5943831" cy="4482055"/>
            </a:xfrm>
          </p:grpSpPr>
          <p:pic>
            <p:nvPicPr>
              <p:cNvPr id="20" name="Picture 19" descr="LT3A_V6A_I_vs_V.tif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44622" y="1219202"/>
                <a:ext cx="4840605" cy="4182745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386670" y="5393480"/>
                <a:ext cx="241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Time, Day of October 2013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41396" y="3005667"/>
                <a:ext cx="171026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Leakage Current, </a:t>
                </a:r>
                <a:r>
                  <a:rPr lang="en-US" sz="1400" dirty="0" err="1" smtClean="0"/>
                  <a:t>nA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48200" y="1684867"/>
                <a:ext cx="5926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40°C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81400" y="3005667"/>
                <a:ext cx="5926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30°C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56866" y="1693334"/>
                <a:ext cx="5926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40°C</a:t>
                </a: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58526" y="3505200"/>
                <a:ext cx="5926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22°C</a:t>
                </a:r>
                <a:endParaRPr lang="en-US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45671" y="4030134"/>
                <a:ext cx="5926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22°C</a:t>
                </a:r>
                <a:endParaRPr lang="en-US" sz="1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954870" y="4529664"/>
                <a:ext cx="2929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brief interruptions to measure response with detector disconnected</a:t>
                </a:r>
                <a:endParaRPr lang="en-US" sz="1400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5799670" y="4682067"/>
                <a:ext cx="948263" cy="1854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799670" y="4682067"/>
                <a:ext cx="338668" cy="1854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080936" y="3962398"/>
                <a:ext cx="1092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government shutdown</a:t>
                </a:r>
                <a:endParaRPr lang="en-US" sz="1400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5130800" y="4030134"/>
                <a:ext cx="541867" cy="1269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2590800" y="911425"/>
              <a:ext cx="4385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Thermal-Vacuum Life Test of 12 </a:t>
              </a:r>
              <a:r>
                <a:rPr lang="en-US" sz="1400" dirty="0" err="1" smtClean="0"/>
                <a:t>μm</a:t>
              </a:r>
              <a:r>
                <a:rPr lang="en-US" sz="1400" dirty="0" smtClean="0"/>
                <a:t> L0 Detector L0-01/M </a:t>
              </a:r>
              <a:endParaRPr lang="en-US" sz="1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316133" y="1110284"/>
            <a:ext cx="2370667" cy="495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 smtClean="0"/>
              <a:t>the detector has performed stably (no indication of leakage current growth problems) over more than a week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test at GSFC is now continuing after the end of the October government shutdown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typical practice on previous missions has been to test candidate flight detectors for about 3 weeks at 40°C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6667" y="160861"/>
            <a:ext cx="752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Accelerator Test Using Heavy-Ion Beams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6769094" y="1647789"/>
            <a:ext cx="2074329" cy="2666537"/>
            <a:chOff x="6934197" y="1761073"/>
            <a:chExt cx="2074329" cy="2666537"/>
          </a:xfrm>
        </p:grpSpPr>
        <p:sp>
          <p:nvSpPr>
            <p:cNvPr id="56" name="Rectangle 55"/>
            <p:cNvSpPr/>
            <p:nvPr/>
          </p:nvSpPr>
          <p:spPr>
            <a:xfrm>
              <a:off x="7095058" y="3229566"/>
              <a:ext cx="719667" cy="931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95058" y="3462402"/>
              <a:ext cx="719667" cy="1426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3525" y="3775556"/>
              <a:ext cx="719667" cy="6520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5400000">
              <a:off x="6674585" y="2976026"/>
              <a:ext cx="114575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>
              <a:off x="6833231" y="3162925"/>
              <a:ext cx="1517959" cy="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814725" y="3345818"/>
              <a:ext cx="116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ΔE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 (25μm)</a:t>
              </a:r>
              <a:endParaRPr lang="en-US" sz="16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789324" y="3057261"/>
              <a:ext cx="116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ΔE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 (12μm)</a:t>
              </a:r>
              <a:endParaRPr lang="en-US" sz="16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840126" y="3852105"/>
              <a:ext cx="116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E’ (thick)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4197" y="1761073"/>
              <a:ext cx="9821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incident ion beam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086591" y="2735757"/>
              <a:ext cx="694266" cy="18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2390" y="2477057"/>
              <a:ext cx="116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energy spreader</a:t>
              </a:r>
              <a:endParaRPr lang="en-US" sz="16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70179" y="1053413"/>
            <a:ext cx="6670881" cy="5195557"/>
            <a:chOff x="170179" y="1053413"/>
            <a:chExt cx="6670881" cy="5195557"/>
          </a:xfrm>
        </p:grpSpPr>
        <p:pic>
          <p:nvPicPr>
            <p:cNvPr id="12" name="Picture 11" descr="survey005_tel3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179" y="1719515"/>
              <a:ext cx="6365240" cy="452945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09343" y="4041344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8348" y="5260548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He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70216" y="3852105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04074" y="365588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2612" y="3425790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07272" y="3229566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Mg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6541" y="3014926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Si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3485" y="287797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2749" y="2715616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Ar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2754" y="2587128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69739" y="2382438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03622" y="2245483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Cu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45957" y="1998458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Kr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12353" y="3548901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38887" y="2561727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Cr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95419" y="2919503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74348" y="2106243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Kr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42095" y="2354751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Cu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94089" y="3619727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Mg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78019" y="4713195"/>
              <a:ext cx="1193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α</a:t>
              </a:r>
              <a:r>
                <a:rPr lang="en-US" dirty="0" smtClean="0"/>
                <a:t> particles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9226" y="4213649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1347" y="5414216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58627" y="5354947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FF0000"/>
                  </a:solidFill>
                </a:rPr>
                <a:t>C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29073" y="519259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05276" y="479020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81479" y="4427610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Mg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40738" y="4107597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Si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91540" y="3808287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6941" y="357121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Ar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50809" y="3362752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52413" y="2938043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94748" y="2673281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Cu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79408" y="2304752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Kr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4141" y="2821793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8222" y="2403945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Cr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74616" y="2429346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Cu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98413" y="1893085"/>
              <a:ext cx="5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Kr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3361" y="1358650"/>
              <a:ext cx="617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LBNL 88-inch Cyclotron, 16 </a:t>
              </a:r>
              <a:r>
                <a:rPr lang="en-US" dirty="0" err="1" smtClean="0"/>
                <a:t>MeV/nuc</a:t>
              </a:r>
              <a:r>
                <a:rPr lang="en-US" dirty="0" smtClean="0"/>
                <a:t> Cocktail Beam, 3 Oct 2013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9477" y="1053413"/>
              <a:ext cx="6451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red curves: calculated response;   </a:t>
              </a:r>
              <a:r>
                <a:rPr lang="en-US" dirty="0" smtClean="0"/>
                <a:t>black points: measured events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653957" y="4503813"/>
            <a:ext cx="2032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Obtained similar performance using two 12 </a:t>
            </a:r>
            <a:r>
              <a:rPr lang="en-US" sz="1600" dirty="0" err="1" smtClean="0"/>
              <a:t>μm</a:t>
            </a:r>
            <a:r>
              <a:rPr lang="en-US" sz="1600" dirty="0" smtClean="0"/>
              <a:t> detectors from Micron and two 25 </a:t>
            </a:r>
            <a:r>
              <a:rPr lang="en-US" sz="1600" dirty="0" err="1" smtClean="0"/>
              <a:t>μm</a:t>
            </a:r>
            <a:r>
              <a:rPr lang="en-US" sz="1600" dirty="0" smtClean="0"/>
              <a:t> detectors from both Micron and LBNL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6667" y="118526"/>
            <a:ext cx="752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Tests with a Radioactive Source of Alpha Particles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7139828" y="3828862"/>
            <a:ext cx="2015060" cy="1821695"/>
            <a:chOff x="7258366" y="2566542"/>
            <a:chExt cx="2015060" cy="1821695"/>
          </a:xfrm>
        </p:grpSpPr>
        <p:sp>
          <p:nvSpPr>
            <p:cNvPr id="91" name="Rectangle 90"/>
            <p:cNvSpPr/>
            <p:nvPr/>
          </p:nvSpPr>
          <p:spPr>
            <a:xfrm>
              <a:off x="7385359" y="3933431"/>
              <a:ext cx="719667" cy="931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385359" y="4166267"/>
              <a:ext cx="719667" cy="1426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rot="5400000">
              <a:off x="7176561" y="3679891"/>
              <a:ext cx="114575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8105026" y="4049683"/>
              <a:ext cx="116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ΔE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 (25μm)</a:t>
              </a:r>
              <a:endParaRPr lang="en-US" sz="16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079625" y="3761126"/>
              <a:ext cx="116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ΔE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 (12μm)</a:t>
              </a:r>
              <a:endParaRPr lang="en-US" sz="16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258366" y="2566542"/>
              <a:ext cx="9821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incident 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α</a:t>
              </a:r>
              <a:r>
                <a:rPr lang="en-US" sz="1600" dirty="0" smtClean="0">
                  <a:solidFill>
                    <a:srgbClr val="0000FF"/>
                  </a:solidFill>
                </a:rPr>
                <a:t> beam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376892" y="3439622"/>
              <a:ext cx="694266" cy="1837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062691" y="3180922"/>
              <a:ext cx="116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energy spreader</a:t>
              </a:r>
              <a:endParaRPr lang="en-US" sz="16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58689" y="2040472"/>
            <a:ext cx="6748875" cy="4169437"/>
            <a:chOff x="458689" y="1972736"/>
            <a:chExt cx="6748875" cy="4169437"/>
          </a:xfrm>
        </p:grpSpPr>
        <p:grpSp>
          <p:nvGrpSpPr>
            <p:cNvPr id="86" name="Group 85"/>
            <p:cNvGrpSpPr/>
            <p:nvPr/>
          </p:nvGrpSpPr>
          <p:grpSpPr>
            <a:xfrm>
              <a:off x="458689" y="1972736"/>
              <a:ext cx="4248150" cy="4069080"/>
              <a:chOff x="695765" y="1896533"/>
              <a:chExt cx="4248150" cy="4069080"/>
            </a:xfrm>
          </p:grpSpPr>
          <p:pic>
            <p:nvPicPr>
              <p:cNvPr id="59" name="Picture 58" descr="survey008_alpha00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765" y="1896533"/>
                <a:ext cx="4248150" cy="406908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3903142" y="4523369"/>
                <a:ext cx="668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903142" y="3595185"/>
                <a:ext cx="668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He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345267" y="3183467"/>
                <a:ext cx="1447800" cy="120226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984429" y="3671388"/>
              <a:ext cx="2223135" cy="2470785"/>
              <a:chOff x="5060632" y="2052584"/>
              <a:chExt cx="2223135" cy="2470785"/>
            </a:xfrm>
          </p:grpSpPr>
          <p:pic>
            <p:nvPicPr>
              <p:cNvPr id="66" name="Picture 65" descr="survey007_alpha001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0632" y="2052584"/>
                <a:ext cx="2223135" cy="2470785"/>
              </a:xfrm>
              <a:prstGeom prst="rect">
                <a:avLst/>
              </a:prstGeom>
            </p:spPr>
          </p:pic>
          <p:cxnSp>
            <p:nvCxnSpPr>
              <p:cNvPr id="71" name="Straight Arrow Connector 70"/>
              <p:cNvCxnSpPr/>
              <p:nvPr/>
            </p:nvCxnSpPr>
            <p:spPr>
              <a:xfrm>
                <a:off x="6045201" y="3259670"/>
                <a:ext cx="457197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10800000">
                <a:off x="6781798" y="3262846"/>
                <a:ext cx="296333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5579529" y="2540001"/>
                <a:ext cx="9398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</a:rPr>
                  <a:t>FWHM = 0.50 </a:t>
                </a:r>
                <a:r>
                  <a:rPr lang="en-US" sz="1400" dirty="0" err="1" smtClean="0">
                    <a:solidFill>
                      <a:srgbClr val="0000FF"/>
                    </a:solidFill>
                  </a:rPr>
                  <a:t>amu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 rot="5400000">
                <a:off x="5955177" y="3161712"/>
                <a:ext cx="201213" cy="423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Curved Connector 104"/>
            <p:cNvCxnSpPr/>
            <p:nvPr/>
          </p:nvCxnSpPr>
          <p:spPr>
            <a:xfrm>
              <a:off x="3564458" y="4308944"/>
              <a:ext cx="1403037" cy="80492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458689" y="719661"/>
            <a:ext cx="82281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600" dirty="0" smtClean="0"/>
              <a:t>He track obtained using a 12 </a:t>
            </a:r>
            <a:r>
              <a:rPr lang="en-US" sz="1600" dirty="0" err="1" smtClean="0"/>
              <a:t>μm</a:t>
            </a:r>
            <a:r>
              <a:rPr lang="en-US" sz="1600" dirty="0" smtClean="0"/>
              <a:t> L0 detector to measure ΔE and a 25 </a:t>
            </a:r>
            <a:r>
              <a:rPr lang="en-US" sz="1600" dirty="0" err="1" smtClean="0"/>
              <a:t>μm</a:t>
            </a:r>
            <a:r>
              <a:rPr lang="en-US" sz="1600" dirty="0" smtClean="0"/>
              <a:t> L1 detector to measure E’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compare with calculated He isotope response tracks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adjusted ΔE thickness to 11.8 </a:t>
            </a:r>
            <a:r>
              <a:rPr lang="en-US" sz="1600" dirty="0" err="1" smtClean="0"/>
              <a:t>μm</a:t>
            </a:r>
            <a:r>
              <a:rPr lang="en-US" sz="1600" dirty="0" smtClean="0"/>
              <a:t> and dead layer to 0.1 </a:t>
            </a:r>
            <a:r>
              <a:rPr lang="en-US" sz="1600" dirty="0" err="1" smtClean="0"/>
              <a:t>μm</a:t>
            </a:r>
            <a:r>
              <a:rPr lang="en-US" sz="1600" dirty="0" smtClean="0"/>
              <a:t> to improve agreement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706839" y="1996193"/>
            <a:ext cx="397996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600" dirty="0" smtClean="0"/>
              <a:t>derived mass resolution demonstrates that detector has the required thickness uniformity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thickness variation measured by SOI manufacturer &lt;0.8 </a:t>
            </a:r>
            <a:r>
              <a:rPr lang="en-US" sz="1600" dirty="0" err="1" smtClean="0"/>
              <a:t>μm</a:t>
            </a:r>
            <a:r>
              <a:rPr lang="en-US" sz="1600" dirty="0" smtClean="0"/>
              <a:t> (wafer to wafer and across individual wafers)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922867"/>
            <a:ext cx="7984066" cy="510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 smtClean="0"/>
              <a:t>thin detectors will receive high radiation dose because, of necessity, there is very little shielding in front of them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using the 95% confidence worst-case mission fluences from the EDTRD we have estimated total doses to the L0 and L1 detectors over the SPP mission of  about 10 </a:t>
            </a:r>
            <a:r>
              <a:rPr lang="en-US" dirty="0" err="1" smtClean="0"/>
              <a:t>Mrad</a:t>
            </a:r>
            <a:r>
              <a:rPr lang="en-US" dirty="0" smtClean="0"/>
              <a:t> and 2 </a:t>
            </a:r>
            <a:r>
              <a:rPr lang="en-US" dirty="0" err="1" smtClean="0"/>
              <a:t>Mrad</a:t>
            </a:r>
            <a:r>
              <a:rPr lang="en-US" dirty="0" smtClean="0"/>
              <a:t>, respectively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one L1 detector from each manufacturer has been subjected to a total dose test at the JPL high-dose-rate facility (</a:t>
            </a:r>
            <a:r>
              <a:rPr lang="en-US" baseline="30000" dirty="0" smtClean="0"/>
              <a:t>60</a:t>
            </a:r>
            <a:r>
              <a:rPr lang="en-US" dirty="0" smtClean="0"/>
              <a:t>Co source)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detectors irradiated in the dark with bias applied to simulate conditions in flight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irradiations done in a series of increasing steps with measurements of characteristics after each step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step 1 (16 Oct 2013): 100 </a:t>
            </a:r>
            <a:r>
              <a:rPr lang="en-US" dirty="0" err="1" smtClean="0"/>
              <a:t>krads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step 2 (17-18 Oct 2013): 1 </a:t>
            </a:r>
            <a:r>
              <a:rPr lang="en-US" dirty="0" err="1" smtClean="0"/>
              <a:t>Mrad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one or two additional dose increments are planned</a:t>
            </a:r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detector leakage currents increased as a result of the irradiations but are still at acceptable levels (&lt;10 </a:t>
            </a:r>
            <a:r>
              <a:rPr lang="en-US" dirty="0" err="1" smtClean="0"/>
              <a:t>nA</a:t>
            </a:r>
            <a:r>
              <a:rPr lang="en-US" dirty="0" smtClean="0"/>
              <a:t> at a nominal 10 volt bias)</a:t>
            </a:r>
          </a:p>
          <a:p>
            <a:pPr marL="228600" indent="-228600">
              <a:buFont typeface="Arial"/>
              <a:buChar char="•"/>
            </a:pPr>
            <a:r>
              <a:rPr lang="en-US" dirty="0" smtClean="0"/>
              <a:t>alpha particle tests of the detectors showed no degradation of charge collection efficiency or energy resolution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1" y="279400"/>
            <a:ext cx="815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Radiation Tolerance Testing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21_2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137" y="719671"/>
            <a:ext cx="3950208" cy="296265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480771" y="3743019"/>
            <a:ext cx="4513536" cy="2553818"/>
            <a:chOff x="4531573" y="3743019"/>
            <a:chExt cx="4513536" cy="2553818"/>
          </a:xfrm>
        </p:grpSpPr>
        <p:pic>
          <p:nvPicPr>
            <p:cNvPr id="9" name="Picture 8" descr="121_212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0063" y="3743019"/>
              <a:ext cx="2835046" cy="25538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31573" y="4682880"/>
              <a:ext cx="15680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silicon membrane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10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μm</a:t>
              </a:r>
              <a:r>
                <a:rPr lang="en-US" sz="1400" dirty="0" smtClean="0">
                  <a:solidFill>
                    <a:srgbClr val="FF0000"/>
                  </a:solidFill>
                </a:rPr>
                <a:t> thick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~3.4 cm diameter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004564" y="4898880"/>
              <a:ext cx="1442823" cy="311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97900" y="3001862"/>
            <a:ext cx="4233673" cy="2995158"/>
            <a:chOff x="133741" y="2861741"/>
            <a:chExt cx="4233673" cy="3743948"/>
          </a:xfrm>
        </p:grpSpPr>
        <p:pic>
          <p:nvPicPr>
            <p:cNvPr id="8" name="Picture 7" descr="Caltech-016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741" y="2861741"/>
              <a:ext cx="4233672" cy="343509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3742" y="6236357"/>
              <a:ext cx="4233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highest test level: 145 dB = SPP spec + 8 dB</a:t>
              </a:r>
              <a:endParaRPr lang="en-US" dirty="0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162583"/>
            <a:ext cx="418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Mechanical Robustness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97901" y="772067"/>
            <a:ext cx="461723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dirty="0" smtClean="0"/>
              <a:t>silicon membrane of the diameter planned for the L0 detector was  fabricated from an SOI wafer with 10 </a:t>
            </a:r>
            <a:r>
              <a:rPr lang="en-US" dirty="0" err="1" smtClean="0"/>
              <a:t>μm</a:t>
            </a:r>
            <a:r>
              <a:rPr lang="en-US" dirty="0" smtClean="0"/>
              <a:t> device layer and subjected to an Atlas V acoustic at a level significantly exceeding the SPP specification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the sample survived without any problems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210027"/>
            <a:ext cx="8170332" cy="333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Transition to Flight</a:t>
            </a:r>
            <a:endParaRPr lang="en-US" sz="2200" dirty="0" smtClean="0"/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extend selected prototype tests to cover additional detectors that have been fabricated in phase B—determine whether there are any detector-to-detector differences that might affect</a:t>
            </a:r>
          </a:p>
          <a:p>
            <a:pPr marL="685800" lvl="2" indent="-228600">
              <a:spcBef>
                <a:spcPts val="300"/>
              </a:spcBef>
              <a:buFont typeface="Arial"/>
              <a:buChar char="•"/>
            </a:pPr>
            <a:r>
              <a:rPr lang="en-US" sz="2200" dirty="0" smtClean="0"/>
              <a:t>yield</a:t>
            </a:r>
          </a:p>
          <a:p>
            <a:pPr marL="685800" lvl="2" indent="-228600">
              <a:spcBef>
                <a:spcPts val="300"/>
              </a:spcBef>
              <a:buFont typeface="Arial"/>
              <a:buChar char="•"/>
            </a:pPr>
            <a:r>
              <a:rPr lang="en-US" sz="2200" dirty="0" smtClean="0"/>
              <a:t>selection of manufacturer for flight detectors</a:t>
            </a:r>
          </a:p>
          <a:p>
            <a:pPr marL="685800" lvl="1" indent="-228600">
              <a:spcBef>
                <a:spcPts val="300"/>
              </a:spcBef>
              <a:buFont typeface="Arial"/>
              <a:buChar char="•"/>
            </a:pPr>
            <a:r>
              <a:rPr lang="en-US" sz="2200" dirty="0" smtClean="0"/>
              <a:t>test program needed for flight devices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select manufacturer for flight detectors</a:t>
            </a:r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210027"/>
            <a:ext cx="81703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Summary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new technology for fabricating silicon solid-state detectors at least as thin as 10 </a:t>
            </a:r>
            <a:r>
              <a:rPr lang="en-US" sz="2000" dirty="0" err="1" smtClean="0"/>
              <a:t>μm</a:t>
            </a:r>
            <a:r>
              <a:rPr lang="en-US" sz="2000" dirty="0" smtClean="0"/>
              <a:t> has been developed based on the use of silicon-on-insulator (SOI) wafers as the raw material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detectors have been successfully produced by two manufacturers: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Micron Semiconductor Ltd., Lancing, Sussex, England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Lawrence Berkeley National Laboratory in collaboration with Caltech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prototypes from both sources have been subjected to all of the tests required for achieving TRL6 without problems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extension of a few tests is still in progress: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additional time for the thermal-vacuum life test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exposure to additional radiation doses</a:t>
            </a:r>
          </a:p>
          <a:p>
            <a:pPr marL="228600" lvl="1" indent="-228600">
              <a:buFont typeface="Arial"/>
              <a:buChar char="•"/>
            </a:pPr>
            <a:r>
              <a:rPr lang="en-US" sz="2000" dirty="0" smtClean="0"/>
              <a:t>to date the LBNL/Caltech fabrication has produced L1 detectors but L0 detectors remain to be completed.  The LBNL/Caltech process has previously yielded good detectors as thin as 10 </a:t>
            </a:r>
            <a:r>
              <a:rPr lang="en-US" sz="2000" dirty="0" err="1" smtClean="0"/>
              <a:t>μm</a:t>
            </a:r>
            <a:r>
              <a:rPr lang="en-US" sz="2000" dirty="0" smtClean="0"/>
              <a:t> in sizes comparable to L1.  Fabrication of L0 detectors has already passed the critical thinning step.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468" y="237067"/>
            <a:ext cx="77131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Outline</a:t>
            </a:r>
            <a:endParaRPr lang="en-US" sz="2400" dirty="0" smtClean="0"/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Objective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Thin Silicon Detector Fabrication Process Summary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Development Strategy and Status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Prototype Thin Detectors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Fidelity of the Test Article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Tests Required to Achieve TRL6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Tests Performed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Electrical Characteristics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Thermal-Vacuum Stability Test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Accelerator Test Using Heavy-Ion Beams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Tests with a Radioactive Source of Alpha Particles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Radiation Tolerance Testing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Mechanical Robustness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Transition to Flight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33" y="364067"/>
            <a:ext cx="760306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Objective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Develop a new approach to fabricating multi-element ion-implanted silicon solid-state detectors thinner than ~30μm with the following features: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thicknesses in the range ~10 to 30 </a:t>
            </a:r>
            <a:r>
              <a:rPr lang="en-US" sz="2000" dirty="0" err="1" smtClean="0"/>
              <a:t>μm</a:t>
            </a:r>
            <a:endParaRPr lang="en-US" sz="2000" dirty="0" smtClean="0"/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good control of absolute thickness and detector-to-detector variation (±1 </a:t>
            </a:r>
            <a:r>
              <a:rPr lang="en-US" sz="2000" dirty="0" err="1" smtClean="0"/>
              <a:t>μm</a:t>
            </a:r>
            <a:r>
              <a:rPr lang="en-US" sz="2000" dirty="0" smtClean="0"/>
              <a:t>)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good thickness uniformity (~0.2% or better </a:t>
            </a:r>
            <a:r>
              <a:rPr lang="en-US" sz="2000" dirty="0" err="1" smtClean="0"/>
              <a:t>rms</a:t>
            </a:r>
            <a:r>
              <a:rPr lang="en-US" sz="2000" dirty="0" smtClean="0"/>
              <a:t> variation) to allow good species resolution (e.g., He isotope separation)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mechanical robustness to provide good manufacturing yield and to survive launch environment without breaking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33854" y="592661"/>
            <a:ext cx="8983127" cy="5676448"/>
            <a:chOff x="-355600" y="592661"/>
            <a:chExt cx="8983127" cy="5676448"/>
          </a:xfrm>
        </p:grpSpPr>
        <p:pic>
          <p:nvPicPr>
            <p:cNvPr id="3" name="Picture 2" descr="soi_process_steps001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3792" y="872067"/>
              <a:ext cx="2164080" cy="53949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41320" y="740131"/>
              <a:ext cx="3361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silicon-on-insulator (SOI) wafer is a commercial product with excellent device layer uniformity and control</a:t>
              </a:r>
              <a:endParaRPr lang="en-US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49788" y="1803400"/>
              <a:ext cx="3352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ion implant to produce diode </a:t>
              </a:r>
              <a:r>
                <a:rPr lang="en-US" sz="1600" dirty="0" err="1" smtClean="0"/>
                <a:t>pn</a:t>
              </a:r>
              <a:r>
                <a:rPr lang="en-US" sz="1600" dirty="0" smtClean="0"/>
                <a:t> junctions on device layer</a:t>
              </a:r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41320" y="2569456"/>
              <a:ext cx="38777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wet etch to remove handle layer under active area—oxide acts as etch stop and preserves the thickness uniformity of the device layer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49788" y="376240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etch away oxide from underneath the active area using HF, which has negligible effect on the silicon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9787" y="4744535"/>
              <a:ext cx="3352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ion implant from back to produce detector’s </a:t>
              </a:r>
              <a:r>
                <a:rPr lang="en-US" sz="1600" dirty="0" err="1" smtClean="0"/>
                <a:t>ohmic</a:t>
              </a:r>
              <a:r>
                <a:rPr lang="en-US" sz="1600" dirty="0" smtClean="0"/>
                <a:t> contact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9786" y="5684333"/>
              <a:ext cx="387774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dice wafer into individual thin detectors with thick supporting frames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355600" y="592661"/>
              <a:ext cx="215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thin device wafer</a:t>
              </a:r>
            </a:p>
            <a:p>
              <a:pPr algn="r"/>
              <a:r>
                <a:rPr lang="en-US" sz="1600" dirty="0" smtClean="0"/>
                <a:t>buried oxide</a:t>
              </a:r>
            </a:p>
            <a:p>
              <a:pPr algn="r"/>
              <a:r>
                <a:rPr lang="en-US" sz="1600" dirty="0" smtClean="0"/>
                <a:t>thick  handle wafer</a:t>
              </a:r>
              <a:endParaRPr lang="en-US" sz="16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794932" y="1048266"/>
              <a:ext cx="787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794926" y="1236133"/>
              <a:ext cx="787406" cy="1084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777992" y="819677"/>
              <a:ext cx="787406" cy="1523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-16940" y="1661069"/>
              <a:ext cx="1837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 smtClean="0"/>
                <a:t>photoresist</a:t>
              </a:r>
              <a:r>
                <a:rPr lang="en-US" sz="1600" dirty="0" smtClean="0"/>
                <a:t> mask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777992" y="1888070"/>
              <a:ext cx="78740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2602" y="3108065"/>
              <a:ext cx="138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nitride mask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803423" y="3329004"/>
              <a:ext cx="78740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04347" y="141749"/>
            <a:ext cx="7518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Thin Silicon Detector Fabrication Process Summary</a:t>
            </a:r>
            <a:endParaRPr lang="en-US" sz="2800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33" y="228600"/>
            <a:ext cx="7603067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Development Strategy and Status</a:t>
            </a:r>
          </a:p>
          <a:p>
            <a:pPr>
              <a:spcBef>
                <a:spcPts val="600"/>
              </a:spcBef>
            </a:pPr>
            <a:r>
              <a:rPr lang="en-US" sz="2000" u="sng" dirty="0" smtClean="0"/>
              <a:t>Background</a:t>
            </a:r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prototyping studies carried out by a collaboration between LBNL (diode fabrication) and Caltech/JPL since 2003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prior Caltech/JPL collaboration with Micron Semiconductor (Lancing, Sussex, England) allowed them to develop the capability for making thin, supported detectors from conventional silicon wafers;  thickness control and uniformity did not meet specifications</a:t>
            </a:r>
          </a:p>
          <a:p>
            <a:pPr>
              <a:spcBef>
                <a:spcPts val="600"/>
              </a:spcBef>
            </a:pPr>
            <a:r>
              <a:rPr lang="en-US" sz="2000" u="sng" dirty="0" smtClean="0"/>
              <a:t>Phase B Activity</a:t>
            </a:r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efforts to prototype EPI-Hi thin detectors from SOI wafers has been funded during phase B both at Micron and LBNL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testing and evaluation being carried out by the manufacturers and by Caltech/JPL and GSFC</a:t>
            </a:r>
          </a:p>
          <a:p>
            <a:pPr>
              <a:spcBef>
                <a:spcPts val="600"/>
              </a:spcBef>
            </a:pPr>
            <a:r>
              <a:rPr lang="en-US" sz="2000" u="sng" dirty="0" smtClean="0"/>
              <a:t>Flight Detectors</a:t>
            </a:r>
          </a:p>
          <a:p>
            <a:pPr marL="228600" indent="-228600">
              <a:buFont typeface="Arial"/>
              <a:buChar char="•"/>
            </a:pPr>
            <a:r>
              <a:rPr lang="en-US" sz="2000" dirty="0" smtClean="0"/>
              <a:t>plan to down-select to a single source for flight detectors based on test results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319658" y="1490125"/>
            <a:ext cx="2367142" cy="3444154"/>
            <a:chOff x="2128658" y="2358599"/>
            <a:chExt cx="2367142" cy="3444154"/>
          </a:xfrm>
        </p:grpSpPr>
        <p:pic>
          <p:nvPicPr>
            <p:cNvPr id="5" name="Picture 4" descr="DSC_016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1354" y="2727931"/>
              <a:ext cx="2199437" cy="30748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28658" y="2358599"/>
              <a:ext cx="2367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L1 Detector from LBNL</a:t>
              </a:r>
              <a:endParaRPr lang="en-US" dirty="0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54226" y="1491654"/>
            <a:ext cx="5418016" cy="4203871"/>
            <a:chOff x="354226" y="1491654"/>
            <a:chExt cx="5418016" cy="4203871"/>
          </a:xfrm>
        </p:grpSpPr>
        <p:sp>
          <p:nvSpPr>
            <p:cNvPr id="6" name="TextBox 5"/>
            <p:cNvSpPr txBox="1"/>
            <p:nvPr/>
          </p:nvSpPr>
          <p:spPr>
            <a:xfrm>
              <a:off x="476158" y="1491654"/>
              <a:ext cx="5135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L0 Detector from </a:t>
              </a:r>
              <a:r>
                <a:rPr lang="en-US" dirty="0" err="1" smtClean="0"/>
                <a:t>MIcron</a:t>
              </a:r>
              <a:r>
                <a:rPr lang="en-US" dirty="0" smtClean="0"/>
                <a:t> Semiconductor</a:t>
              </a:r>
              <a:endParaRPr lang="en-US" dirty="0"/>
            </a:p>
          </p:txBody>
        </p:sp>
        <p:pic>
          <p:nvPicPr>
            <p:cNvPr id="12" name="Picture 11" descr="L0-03M_front_phot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158" y="1860986"/>
              <a:ext cx="2496312" cy="2789682"/>
            </a:xfrm>
            <a:prstGeom prst="rect">
              <a:avLst/>
            </a:prstGeom>
          </p:spPr>
        </p:pic>
        <p:pic>
          <p:nvPicPr>
            <p:cNvPr id="13" name="Picture 12" descr="L0-03M_back_phot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2199" y="1883084"/>
              <a:ext cx="2499360" cy="27675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59818" y="4620593"/>
              <a:ext cx="695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front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61114" y="4616800"/>
              <a:ext cx="695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12199" y="4964524"/>
              <a:ext cx="1286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12 </a:t>
              </a:r>
              <a:r>
                <a:rPr lang="en-US" dirty="0" err="1" smtClean="0"/>
                <a:t>μm</a:t>
              </a:r>
              <a:r>
                <a:rPr lang="en-US" dirty="0" smtClean="0"/>
                <a:t> membrane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03842" y="5049194"/>
              <a:ext cx="116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thick frame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2942415" y="3845825"/>
              <a:ext cx="1865724" cy="3716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8" idx="0"/>
            </p:cNvCxnSpPr>
            <p:nvPr/>
          </p:nvCxnSpPr>
          <p:spPr>
            <a:xfrm rot="5400000" flipH="1" flipV="1">
              <a:off x="4132411" y="3900431"/>
              <a:ext cx="2204394" cy="931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4226" y="4989925"/>
              <a:ext cx="1372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active area (1 cm</a:t>
              </a:r>
              <a:r>
                <a:rPr lang="en-US" baseline="30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rot="5400000" flipH="1" flipV="1">
              <a:off x="251142" y="3634091"/>
              <a:ext cx="2145125" cy="5665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54226" y="293760"/>
            <a:ext cx="844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Prototype Thin Detectors</a:t>
            </a:r>
            <a:endParaRPr lang="en-US" sz="2800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82309" y="5095501"/>
            <a:ext cx="303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thick frames on L1 detectors extend inward nearly to the edge of the active area.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468" y="101600"/>
            <a:ext cx="817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Tests Required to Achieve TRL6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728133"/>
            <a:ext cx="837353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Determining that this technology for fabricating thin silicon detectors has achieved TRL6 (prototype demonstration in a relevant environment) requires: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demonstration that the detectors yield the expected charge signals proportional to deposited energy that is characteristic of conventional silicon solid-state detectors when exposed to energetic ions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demonstration that a detector telescope using the detectors for measuring </a:t>
            </a:r>
            <a:r>
              <a:rPr lang="en-US" sz="2000" dirty="0" err="1" smtClean="0"/>
              <a:t>dE/dx</a:t>
            </a:r>
            <a:r>
              <a:rPr lang="en-US" sz="2000" dirty="0" smtClean="0"/>
              <a:t> can resolve elements and He isotopes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demonstration that the detectors have depletion and breakdown voltages acceptable for use in a solid-state detector telescope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demonstration that the detector characteristics are stable over an extended period (weeks) in vacuum at a nominal maximum temperature of 40°C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demonstration that the detectors can survive high radiation doses without degradation beyond that expected from displacement damage in conventional silicon detectors</a:t>
            </a:r>
          </a:p>
          <a:p>
            <a:pPr marL="228600" indent="-228600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demonstration that the detectors are mechanically robust enough to survive the acoustic loads expected at launch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210027"/>
            <a:ext cx="817033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Fidelity of the Test Article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200" u="sng" dirty="0" smtClean="0"/>
              <a:t>flight detectors are expected to be identical to the prototypes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the same photolithography masks will be used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no changes are anticipated in process parameters (ion implantation energy, annealing temperature and time, etc.)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it presently appears that a sufficient supply of SOI wafers may be left over from the phase B work to allow fabrication of all of the flight detectors and spares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no changes are anticipated in the detector mounts (provided by GSFC to both LBNL and Micron)</a:t>
            </a:r>
          </a:p>
          <a:p>
            <a:pPr>
              <a:spcBef>
                <a:spcPts val="600"/>
              </a:spcBef>
            </a:pPr>
            <a:r>
              <a:rPr lang="en-US" sz="2200" u="sng" dirty="0" smtClean="0"/>
              <a:t>possible exceptions</a:t>
            </a:r>
            <a:endParaRPr lang="en-US" sz="2200" dirty="0" smtClean="0"/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if LBNL is selected to make flight detectors, adhesive used for gluing detectors into mounts may be changed to that conventionally used by Micron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337032"/>
            <a:ext cx="8170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Tests Performed</a:t>
            </a:r>
          </a:p>
          <a:p>
            <a:pPr>
              <a:spcBef>
                <a:spcPts val="600"/>
              </a:spcBef>
            </a:pPr>
            <a:r>
              <a:rPr lang="en-US" sz="2000" u="sng" dirty="0" smtClean="0"/>
              <a:t>electrical characteristics</a:t>
            </a:r>
          </a:p>
          <a:p>
            <a:pPr marL="228600" lvl="1" indent="-228600">
              <a:buFont typeface="Arial"/>
              <a:buChar char="•"/>
            </a:pPr>
            <a:r>
              <a:rPr lang="en-US" sz="2000" dirty="0" smtClean="0"/>
              <a:t>leakage current versus bias (IV) —</a:t>
            </a:r>
            <a:r>
              <a:rPr lang="en-US" sz="2000" dirty="0"/>
              <a:t>&gt;</a:t>
            </a:r>
            <a:r>
              <a:rPr lang="en-US" sz="2000" dirty="0" smtClean="0"/>
              <a:t> maximum operating voltage</a:t>
            </a:r>
          </a:p>
          <a:p>
            <a:pPr marL="228600" lvl="1" indent="-228600">
              <a:buFont typeface="Arial"/>
              <a:buChar char="•"/>
            </a:pPr>
            <a:r>
              <a:rPr lang="en-US" sz="2000" dirty="0" smtClean="0"/>
              <a:t>capacitance versus bias (CV) —&gt; bias required for full depletion</a:t>
            </a:r>
          </a:p>
          <a:p>
            <a:pPr>
              <a:spcBef>
                <a:spcPts val="600"/>
              </a:spcBef>
            </a:pPr>
            <a:r>
              <a:rPr lang="en-US" sz="2000" u="sng" dirty="0" smtClean="0"/>
              <a:t>particle response</a:t>
            </a:r>
          </a:p>
          <a:p>
            <a:pPr marL="228600" lvl="1" indent="-228600">
              <a:buFont typeface="Arial"/>
              <a:buChar char="•"/>
            </a:pPr>
            <a:r>
              <a:rPr lang="en-US" sz="2000" dirty="0" smtClean="0"/>
              <a:t>alpha particles from </a:t>
            </a:r>
            <a:r>
              <a:rPr lang="en-US" sz="2000" baseline="30000" dirty="0" smtClean="0"/>
              <a:t>244</a:t>
            </a:r>
            <a:r>
              <a:rPr lang="en-US" sz="2000" dirty="0" smtClean="0"/>
              <a:t>Cm source (5.8 </a:t>
            </a:r>
            <a:r>
              <a:rPr lang="en-US" sz="2000" dirty="0" err="1" smtClean="0"/>
              <a:t>MeV</a:t>
            </a:r>
            <a:r>
              <a:rPr lang="en-US" sz="2000" dirty="0" smtClean="0"/>
              <a:t> —&gt; 1.45 </a:t>
            </a:r>
            <a:r>
              <a:rPr lang="en-US" sz="2000" dirty="0" err="1" smtClean="0"/>
              <a:t>MeV/nuc</a:t>
            </a:r>
            <a:r>
              <a:rPr lang="en-US" sz="2000" dirty="0" smtClean="0"/>
              <a:t>)</a:t>
            </a:r>
          </a:p>
          <a:p>
            <a:pPr marL="228600" lvl="1" indent="-228600">
              <a:buFont typeface="Arial"/>
              <a:buChar char="•"/>
            </a:pPr>
            <a:r>
              <a:rPr lang="en-US" sz="2000" dirty="0" smtClean="0"/>
              <a:t>accelerator beams of heavy ions</a:t>
            </a:r>
          </a:p>
          <a:p>
            <a:pPr marL="228600" lvl="1" indent="-228600">
              <a:buFont typeface="Arial"/>
              <a:buChar char="•"/>
            </a:pPr>
            <a:r>
              <a:rPr lang="en-US" sz="2000" dirty="0" smtClean="0"/>
              <a:t>thickness characteristics inferred from particle data</a:t>
            </a:r>
          </a:p>
          <a:p>
            <a:pPr>
              <a:spcBef>
                <a:spcPts val="600"/>
              </a:spcBef>
            </a:pPr>
            <a:r>
              <a:rPr lang="en-US" sz="2000" u="sng" dirty="0" smtClean="0"/>
              <a:t>stability in expected environment</a:t>
            </a:r>
          </a:p>
          <a:p>
            <a:pPr marL="228600" lvl="1" indent="-228600">
              <a:buFont typeface="Arial"/>
              <a:buChar char="•"/>
            </a:pPr>
            <a:r>
              <a:rPr lang="en-US" sz="2000" dirty="0" smtClean="0"/>
              <a:t>thermal-vacuum life test at GSFC—our standard test for flight qualification of all silicon detectors</a:t>
            </a:r>
          </a:p>
          <a:p>
            <a:pPr marL="228600" lvl="1" indent="-228600">
              <a:buFont typeface="Arial"/>
              <a:buChar char="•"/>
            </a:pPr>
            <a:r>
              <a:rPr lang="en-US" sz="2000" dirty="0" smtClean="0"/>
              <a:t>total dose testing using </a:t>
            </a:r>
            <a:r>
              <a:rPr lang="en-US" sz="2000" baseline="30000" dirty="0" smtClean="0"/>
              <a:t>60</a:t>
            </a:r>
            <a:r>
              <a:rPr lang="en-US" sz="2000" dirty="0" smtClean="0"/>
              <a:t>Co gamma-ray source at JPL</a:t>
            </a:r>
          </a:p>
          <a:p>
            <a:pPr>
              <a:spcBef>
                <a:spcPts val="600"/>
              </a:spcBef>
            </a:pPr>
            <a:r>
              <a:rPr lang="en-US" sz="2000" u="sng" dirty="0" smtClean="0"/>
              <a:t>mechanical robustness</a:t>
            </a:r>
          </a:p>
          <a:p>
            <a:pPr marL="228600" lvl="1" indent="-182880">
              <a:buFont typeface="Arial"/>
              <a:buChar char="•"/>
            </a:pPr>
            <a:r>
              <a:rPr lang="en-US" sz="2000" dirty="0" smtClean="0"/>
              <a:t>acoustic test of mechanical model made from thinned SOI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SPP ISIS PDR, DRAFT #5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96A9-48A9-7541-ADC2-34607785B8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Oct 2013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1957</Words>
  <Application>Microsoft Macintosh PowerPoint</Application>
  <PresentationFormat>On-screen Show (4:3)</PresentationFormat>
  <Paragraphs>255</Paragraphs>
  <Slides>17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JPL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Wiedenbeck</dc:creator>
  <cp:lastModifiedBy>Mark Wiedenbeck</cp:lastModifiedBy>
  <cp:revision>108</cp:revision>
  <cp:lastPrinted>2013-10-26T22:56:51Z</cp:lastPrinted>
  <dcterms:created xsi:type="dcterms:W3CDTF">2013-10-26T23:18:42Z</dcterms:created>
  <dcterms:modified xsi:type="dcterms:W3CDTF">2013-10-26T23:19:16Z</dcterms:modified>
</cp:coreProperties>
</file>