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413" r:id="rId2"/>
    <p:sldId id="415" r:id="rId3"/>
    <p:sldId id="416" r:id="rId4"/>
    <p:sldId id="417" r:id="rId5"/>
    <p:sldId id="418" r:id="rId6"/>
    <p:sldId id="419" r:id="rId7"/>
    <p:sldId id="420" r:id="rId8"/>
    <p:sldId id="421" r:id="rId9"/>
    <p:sldId id="422" r:id="rId10"/>
    <p:sldId id="423" r:id="rId11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81540" autoAdjust="0"/>
  </p:normalViewPr>
  <p:slideViewPr>
    <p:cSldViewPr snapToGrid="0">
      <p:cViewPr varScale="1">
        <p:scale>
          <a:sx n="88" d="100"/>
          <a:sy n="88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30 – </a:t>
            </a:r>
            <a:r>
              <a:rPr lang="en-US" sz="1000" baseline="0" dirty="0" smtClean="0"/>
              <a:t> Instrument Development Status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Scott Weidner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Instrument Development Status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ISIS Team has performed well during Phase B</a:t>
            </a:r>
          </a:p>
          <a:p>
            <a:endParaRPr lang="en-US" dirty="0" smtClean="0"/>
          </a:p>
          <a:p>
            <a:r>
              <a:rPr lang="en-US" dirty="0" smtClean="0"/>
              <a:t>TRL 6 Achieved for all of the ISIS Technology Development</a:t>
            </a:r>
          </a:p>
          <a:p>
            <a:r>
              <a:rPr lang="en-US" dirty="0" smtClean="0"/>
              <a:t>N</a:t>
            </a:r>
            <a:r>
              <a:rPr lang="en-US" dirty="0" smtClean="0"/>
              <a:t>ew </a:t>
            </a:r>
            <a:r>
              <a:rPr lang="en-US" dirty="0" smtClean="0"/>
              <a:t>design elements have been prototyped and tested</a:t>
            </a:r>
          </a:p>
          <a:p>
            <a:r>
              <a:rPr lang="en-US" dirty="0" smtClean="0"/>
              <a:t>Requirements Defined</a:t>
            </a:r>
          </a:p>
          <a:p>
            <a:pPr lvl="1"/>
            <a:r>
              <a:rPr lang="en-US" dirty="0" smtClean="0"/>
              <a:t>Baseline of ICDs and Requirements Documents</a:t>
            </a:r>
          </a:p>
          <a:p>
            <a:r>
              <a:rPr lang="en-US" dirty="0" smtClean="0"/>
              <a:t>Detailed Preliminary Design completed</a:t>
            </a:r>
          </a:p>
          <a:p>
            <a:pPr lvl="1"/>
            <a:r>
              <a:rPr lang="en-US" dirty="0" smtClean="0"/>
              <a:t>Schematics and mechanical designs Peer Reviewed</a:t>
            </a:r>
          </a:p>
          <a:p>
            <a:r>
              <a:rPr lang="en-US" dirty="0" smtClean="0"/>
              <a:t>Early Analyses show good margins</a:t>
            </a:r>
          </a:p>
          <a:p>
            <a:r>
              <a:rPr lang="en-US" dirty="0" smtClean="0"/>
              <a:t>Trade studies in Phase B have reduced risk</a:t>
            </a:r>
          </a:p>
          <a:p>
            <a:endParaRPr lang="en-US" dirty="0" smtClean="0"/>
          </a:p>
          <a:p>
            <a:r>
              <a:rPr lang="en-US" dirty="0" smtClean="0"/>
              <a:t>ISIS is on track to proceed into Phase C on schedule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Dates</a:t>
            </a:r>
          </a:p>
          <a:p>
            <a:r>
              <a:rPr lang="en-US" dirty="0" smtClean="0"/>
              <a:t>EPI-Hi EM Schedule</a:t>
            </a:r>
          </a:p>
          <a:p>
            <a:r>
              <a:rPr lang="en-US" dirty="0" smtClean="0"/>
              <a:t>EPI-Lo EM Schedule</a:t>
            </a:r>
          </a:p>
          <a:p>
            <a:r>
              <a:rPr lang="en-US" dirty="0" smtClean="0"/>
              <a:t>EPI-Hi FM Schedule</a:t>
            </a:r>
          </a:p>
          <a:p>
            <a:r>
              <a:rPr lang="en-US" dirty="0" smtClean="0"/>
              <a:t>EPI-Lo EM Schedule</a:t>
            </a:r>
          </a:p>
          <a:p>
            <a:r>
              <a:rPr lang="en-US" dirty="0" smtClean="0"/>
              <a:t>Critical Path, Reserves, and Slack</a:t>
            </a:r>
          </a:p>
          <a:p>
            <a:r>
              <a:rPr lang="en-US" dirty="0" smtClean="0"/>
              <a:t>Schedule Threats and Mitigations</a:t>
            </a:r>
          </a:p>
          <a:p>
            <a:r>
              <a:rPr lang="en-US" dirty="0" smtClean="0"/>
              <a:t>Summary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ISIS Schedule Key Dates</a:t>
            </a:r>
            <a:endParaRPr lang="en-US" dirty="0"/>
          </a:p>
        </p:txBody>
      </p:sp>
      <p:pic>
        <p:nvPicPr>
          <p:cNvPr id="5" name="Picture 4" descr="iPDR project color.JPG"/>
          <p:cNvPicPr>
            <a:picLocks noChangeAspect="1"/>
          </p:cNvPicPr>
          <p:nvPr/>
        </p:nvPicPr>
        <p:blipFill>
          <a:blip r:embed="rId2" cstate="print"/>
          <a:srcRect l="4656"/>
          <a:stretch>
            <a:fillRect/>
          </a:stretch>
        </p:blipFill>
        <p:spPr>
          <a:xfrm>
            <a:off x="228097" y="1164772"/>
            <a:ext cx="8776724" cy="51380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ISIS Schedule:  EPI-Hi EM</a:t>
            </a:r>
            <a:endParaRPr lang="en-US" dirty="0"/>
          </a:p>
        </p:txBody>
      </p:sp>
      <p:pic>
        <p:nvPicPr>
          <p:cNvPr id="4" name="Picture 3" descr="ipdr Hi color.JPG"/>
          <p:cNvPicPr>
            <a:picLocks noChangeAspect="1"/>
          </p:cNvPicPr>
          <p:nvPr/>
        </p:nvPicPr>
        <p:blipFill>
          <a:blip r:embed="rId2" cstate="print"/>
          <a:srcRect l="2790" r="2053"/>
          <a:stretch>
            <a:fillRect/>
          </a:stretch>
        </p:blipFill>
        <p:spPr>
          <a:xfrm>
            <a:off x="261256" y="1128971"/>
            <a:ext cx="8762686" cy="53697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04078" y="5492820"/>
            <a:ext cx="53303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&lt;= Should Say EPI-Hi EM </a:t>
            </a:r>
            <a:endParaRPr lang="en-US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ISIS Schedule: EPI-Lo EM and Bracket</a:t>
            </a:r>
            <a:endParaRPr lang="en-US" dirty="0"/>
          </a:p>
        </p:txBody>
      </p:sp>
      <p:pic>
        <p:nvPicPr>
          <p:cNvPr id="5" name="Picture 4" descr="iPDR Lo color.JPG"/>
          <p:cNvPicPr>
            <a:picLocks noChangeAspect="1"/>
          </p:cNvPicPr>
          <p:nvPr/>
        </p:nvPicPr>
        <p:blipFill>
          <a:blip r:embed="rId2" cstate="print"/>
          <a:srcRect l="2731" r="3565"/>
          <a:stretch>
            <a:fillRect/>
          </a:stretch>
        </p:blipFill>
        <p:spPr>
          <a:xfrm>
            <a:off x="272146" y="1128159"/>
            <a:ext cx="8545286" cy="540768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ISIS Schedule:  EPI-Hi FM</a:t>
            </a:r>
            <a:endParaRPr lang="en-US" dirty="0"/>
          </a:p>
        </p:txBody>
      </p:sp>
      <p:pic>
        <p:nvPicPr>
          <p:cNvPr id="4" name="Picture 3" descr="ipdr Hi color.JPG"/>
          <p:cNvPicPr>
            <a:picLocks noChangeAspect="1"/>
          </p:cNvPicPr>
          <p:nvPr/>
        </p:nvPicPr>
        <p:blipFill>
          <a:blip r:embed="rId2" cstate="print"/>
          <a:srcRect l="2790" r="2053"/>
          <a:stretch>
            <a:fillRect/>
          </a:stretch>
        </p:blipFill>
        <p:spPr>
          <a:xfrm>
            <a:off x="261256" y="1128971"/>
            <a:ext cx="8762686" cy="53697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9644" y="4110335"/>
            <a:ext cx="31422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Insert FM Flow</a:t>
            </a:r>
            <a:endParaRPr lang="en-US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ISIS Schedule: EPI-Lo FM and Bracket</a:t>
            </a:r>
            <a:endParaRPr lang="en-US" dirty="0"/>
          </a:p>
        </p:txBody>
      </p:sp>
      <p:pic>
        <p:nvPicPr>
          <p:cNvPr id="5" name="Picture 4" descr="iPDR Lo color.JPG"/>
          <p:cNvPicPr>
            <a:picLocks noChangeAspect="1"/>
          </p:cNvPicPr>
          <p:nvPr/>
        </p:nvPicPr>
        <p:blipFill>
          <a:blip r:embed="rId2" cstate="print"/>
          <a:srcRect l="2731" r="3565"/>
          <a:stretch>
            <a:fillRect/>
          </a:stretch>
        </p:blipFill>
        <p:spPr>
          <a:xfrm>
            <a:off x="272146" y="1128159"/>
            <a:ext cx="8545286" cy="54076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39644" y="4110335"/>
            <a:ext cx="31422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Insert FM Flow</a:t>
            </a:r>
            <a:endParaRPr lang="en-US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Critical Path, Reserves, and Slack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ISIS Critical Path goes through 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barry</a:t>
            </a:r>
            <a:r>
              <a:rPr lang="en-US" dirty="0" smtClean="0">
                <a:solidFill>
                  <a:srgbClr val="FF0000"/>
                </a:solidFill>
              </a:rPr>
              <a:t> insert]</a:t>
            </a:r>
          </a:p>
          <a:p>
            <a:r>
              <a:rPr lang="en-US" dirty="0" smtClean="0"/>
              <a:t>65 days of Reserves in-line with month/year reserves to delivery</a:t>
            </a:r>
          </a:p>
          <a:p>
            <a:r>
              <a:rPr lang="en-US" dirty="0" smtClean="0"/>
              <a:t>Within the schedule, there is slack between tasks to keep schedule pushed to the left even beyond  the Reserves</a:t>
            </a:r>
          </a:p>
          <a:p>
            <a:r>
              <a:rPr lang="en-US" dirty="0" smtClean="0"/>
              <a:t>Earned Value already in use during Phase B to help keep a realistic picture of progress being made and provide early warning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Schedule Threats and Mitigations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 Threats</a:t>
            </a:r>
          </a:p>
          <a:p>
            <a:pPr lvl="1"/>
            <a:r>
              <a:rPr lang="en-US" dirty="0" smtClean="0"/>
              <a:t>TRL6 development and other Phase B work eliminated the most serious schedule threats</a:t>
            </a:r>
          </a:p>
          <a:p>
            <a:pPr lvl="2"/>
            <a:r>
              <a:rPr lang="en-US" dirty="0" smtClean="0"/>
              <a:t>New detectors, new ASIC designs</a:t>
            </a:r>
          </a:p>
          <a:p>
            <a:pPr lvl="1"/>
            <a:r>
              <a:rPr lang="en-US" dirty="0" smtClean="0"/>
              <a:t>Long-lead parts always need to be watched</a:t>
            </a:r>
          </a:p>
          <a:p>
            <a:pPr lvl="2"/>
            <a:r>
              <a:rPr lang="en-US" dirty="0" smtClean="0"/>
              <a:t>So far we’ve had excellent performance from Micron Semiconductor</a:t>
            </a:r>
          </a:p>
          <a:p>
            <a:pPr lvl="1"/>
            <a:r>
              <a:rPr lang="en-US" dirty="0" smtClean="0"/>
              <a:t>Interfaces between institutions require extra attention</a:t>
            </a:r>
          </a:p>
          <a:p>
            <a:pPr lvl="2"/>
            <a:r>
              <a:rPr lang="en-US" dirty="0" smtClean="0"/>
              <a:t>GSFC to Caltech with Mechanical and Detector Deliveries</a:t>
            </a:r>
          </a:p>
          <a:p>
            <a:pPr lvl="2"/>
            <a:r>
              <a:rPr lang="en-US" dirty="0" smtClean="0"/>
              <a:t>JHU/APL to Caltech with LVPS Deliveries</a:t>
            </a:r>
            <a:endParaRPr lang="en-US" dirty="0" smtClean="0"/>
          </a:p>
          <a:p>
            <a:r>
              <a:rPr lang="en-US" dirty="0" smtClean="0"/>
              <a:t>Mitigations</a:t>
            </a:r>
          </a:p>
          <a:p>
            <a:pPr lvl="1"/>
            <a:r>
              <a:rPr lang="en-US" dirty="0" smtClean="0"/>
              <a:t>Planner provides weekly Look-Ahead List to the ISIS team</a:t>
            </a:r>
          </a:p>
          <a:p>
            <a:pPr lvl="1"/>
            <a:r>
              <a:rPr lang="en-US" dirty="0" smtClean="0"/>
              <a:t>Weekly coordination meetings with all institutions</a:t>
            </a:r>
          </a:p>
          <a:p>
            <a:pPr lvl="1"/>
            <a:r>
              <a:rPr lang="en-US" dirty="0" smtClean="0"/>
              <a:t>EM testing used to mitigate FM schedule risks</a:t>
            </a:r>
          </a:p>
          <a:p>
            <a:pPr lvl="1"/>
            <a:r>
              <a:rPr lang="en-US" dirty="0" smtClean="0"/>
              <a:t>Earned Value Management provides early warning</a:t>
            </a:r>
          </a:p>
          <a:p>
            <a:pPr lvl="1"/>
            <a:r>
              <a:rPr lang="en-US" dirty="0" smtClean="0"/>
              <a:t>Planner provides detailed analysis and coordinates with SPP</a:t>
            </a:r>
            <a:endParaRPr lang="en-US" dirty="0" smtClean="0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1489</TotalTime>
  <Words>310</Words>
  <Application>Microsoft Office PowerPoint</Application>
  <PresentationFormat>On-screen Show (4:3)</PresentationFormat>
  <Paragraphs>55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Mid Phase B Status - ISIS - DRAFT 1</vt:lpstr>
      <vt:lpstr>Instrument Development Status</vt:lpstr>
      <vt:lpstr>Outline</vt:lpstr>
      <vt:lpstr>ISIS Schedule Key Dates</vt:lpstr>
      <vt:lpstr>ISIS Schedule:  EPI-Hi EM</vt:lpstr>
      <vt:lpstr>ISIS Schedule: EPI-Lo EM and Bracket</vt:lpstr>
      <vt:lpstr>ISIS Schedule:  EPI-Hi FM</vt:lpstr>
      <vt:lpstr>ISIS Schedule: EPI-Lo FM and Bracket</vt:lpstr>
      <vt:lpstr>Critical Path, Reserves, and Slack</vt:lpstr>
      <vt:lpstr>Schedule Threats and Mitigations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sweidner</cp:lastModifiedBy>
  <cp:revision>89</cp:revision>
  <cp:lastPrinted>2012-05-09T16:55:26Z</cp:lastPrinted>
  <dcterms:created xsi:type="dcterms:W3CDTF">2013-01-28T12:52:32Z</dcterms:created>
  <dcterms:modified xsi:type="dcterms:W3CDTF">2013-10-28T01:16:18Z</dcterms:modified>
</cp:coreProperties>
</file>