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2" r:id="rId2"/>
    <p:sldId id="283" r:id="rId3"/>
    <p:sldId id="279" r:id="rId4"/>
    <p:sldId id="280" r:id="rId5"/>
    <p:sldId id="258" r:id="rId6"/>
    <p:sldId id="259" r:id="rId7"/>
    <p:sldId id="284" r:id="rId8"/>
    <p:sldId id="267" r:id="rId9"/>
    <p:sldId id="265" r:id="rId10"/>
    <p:sldId id="266" r:id="rId11"/>
    <p:sldId id="270" r:id="rId12"/>
    <p:sldId id="272" r:id="rId13"/>
    <p:sldId id="273" r:id="rId14"/>
    <p:sldId id="274" r:id="rId15"/>
    <p:sldId id="287" r:id="rId16"/>
    <p:sldId id="286" r:id="rId17"/>
    <p:sldId id="288" r:id="rId18"/>
    <p:sldId id="289" r:id="rId19"/>
    <p:sldId id="281" r:id="rId20"/>
    <p:sldId id="285" r:id="rId21"/>
    <p:sldId id="260" r:id="rId22"/>
    <p:sldId id="261" r:id="rId23"/>
    <p:sldId id="262" r:id="rId24"/>
    <p:sldId id="263" r:id="rId25"/>
    <p:sldId id="264" r:id="rId26"/>
    <p:sldId id="268" r:id="rId27"/>
    <p:sldId id="269" r:id="rId28"/>
    <p:sldId id="271" r:id="rId29"/>
    <p:sldId id="275" r:id="rId30"/>
    <p:sldId id="276" r:id="rId31"/>
    <p:sldId id="277" r:id="rId32"/>
    <p:sldId id="278"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E6EF8D"/>
    <a:srgbClr val="FF0000"/>
    <a:srgbClr val="339933"/>
    <a:srgbClr val="00CC00"/>
    <a:srgbClr val="FF3300"/>
    <a:srgbClr val="FFFF66"/>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1" autoAdjust="0"/>
    <p:restoredTop sz="89356" autoAdjust="0"/>
  </p:normalViewPr>
  <p:slideViewPr>
    <p:cSldViewPr>
      <p:cViewPr varScale="1">
        <p:scale>
          <a:sx n="74" d="100"/>
          <a:sy n="74" d="100"/>
        </p:scale>
        <p:origin x="-1147" y="-77"/>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14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4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4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14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CA512C2-EBD0-409E-8B86-7E42428C1F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Spacecraft has requested that we track</a:t>
            </a:r>
            <a:r>
              <a:rPr lang="en-US" baseline="0" dirty="0" smtClean="0"/>
              <a:t> all technical challenges in this manner</a:t>
            </a:r>
          </a:p>
          <a:p>
            <a:r>
              <a:rPr lang="en-US" baseline="0" dirty="0" smtClean="0"/>
              <a:t>Also has requested that all technology development items be entered as risks</a:t>
            </a:r>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905BAA3-5E08-4EBF-96FA-9B6D8AD617CD}" type="slidenum">
              <a:rPr lang="en-US" smtClean="0">
                <a:latin typeface="Times New Roman" charset="0"/>
              </a:rPr>
              <a:pPr/>
              <a:t>5</a:t>
            </a:fld>
            <a:endParaRPr lang="en-US" smtClean="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6E6433B-E98B-423B-BE19-A9CC9275FF2B}" type="slidenum">
              <a:rPr lang="en-US" smtClean="0">
                <a:latin typeface="Times New Roman" charset="0"/>
              </a:rPr>
              <a:pPr/>
              <a:t>6</a:t>
            </a:fld>
            <a:endParaRPr lang="en-US" smtClean="0">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got 2 manufacturers</a:t>
            </a:r>
            <a:r>
              <a:rPr lang="en-US" baseline="0" dirty="0" smtClean="0"/>
              <a:t> that can make this – this is lowered considerably</a:t>
            </a:r>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 - close</a:t>
            </a:r>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 Says this should be a risk</a:t>
            </a:r>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smtClean="0"/>
              <a:t>Click to edit Master title style</a:t>
            </a:r>
            <a:endParaRPr lang="en-US" dirty="0"/>
          </a:p>
        </p:txBody>
      </p:sp>
      <p:pic>
        <p:nvPicPr>
          <p:cNvPr id="8" name="Picture 7" descr="ISISlogo-002-C.png"/>
          <p:cNvPicPr>
            <a:picLocks noChangeAspect="1"/>
          </p:cNvPicPr>
          <p:nvPr/>
        </p:nvPicPr>
        <p:blipFill>
          <a:blip r:embed="rId3" cstate="print"/>
          <a:srcRect/>
          <a:stretch>
            <a:fillRect/>
          </a:stretch>
        </p:blipFill>
        <p:spPr>
          <a:xfrm>
            <a:off x="407255" y="2566467"/>
            <a:ext cx="2317032" cy="4272681"/>
          </a:xfrm>
          <a:prstGeom prst="rect">
            <a:avLst/>
          </a:prstGeom>
        </p:spPr>
      </p:pic>
      <p:sp>
        <p:nvSpPr>
          <p:cNvPr id="9" name="Rectangle 8"/>
          <p:cNvSpPr/>
          <p:nvPr/>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A48BCBC-A85E-4C04-B6D8-63A1D1F598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p:nvPicPr>
        <p:blipFill>
          <a:blip r:embed="rId7" cstate="print"/>
          <a:srcRect/>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8"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pic>
        <p:nvPicPr>
          <p:cNvPr id="22" name="Picture 21" descr="ISISlogo-002-C.png"/>
          <p:cNvPicPr>
            <a:picLocks noChangeAspect="1"/>
          </p:cNvPicPr>
          <p:nvPr/>
        </p:nvPicPr>
        <p:blipFill>
          <a:blip r:embed="rId9" cstate="print"/>
          <a:srcRect/>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p:nvPicPr>
        <p:blipFill>
          <a:blip r:embed="rId10" cstate="print"/>
          <a:srcRect/>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p:nvSpPr>
        <p:spPr>
          <a:xfrm>
            <a:off x="2297527" y="6605709"/>
            <a:ext cx="4579684" cy="246221"/>
          </a:xfrm>
          <a:prstGeom prst="rect">
            <a:avLst/>
          </a:prstGeom>
          <a:noFill/>
        </p:spPr>
        <p:txBody>
          <a:bodyPr wrap="square" rtlCol="0">
            <a:spAutoFit/>
          </a:bodyPr>
          <a:lstStyle/>
          <a:p>
            <a:pPr algn="ctr"/>
            <a:r>
              <a:rPr lang="en-US" sz="1000" dirty="0" smtClean="0"/>
              <a:t>ISIS PDR – 06 – </a:t>
            </a:r>
            <a:r>
              <a:rPr lang="en-US" sz="1000" baseline="0" dirty="0" smtClean="0"/>
              <a:t> Systems Engineering</a:t>
            </a:r>
            <a:endParaRPr lang="en-US"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fade/>
  </p:transition>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John </a:t>
            </a:r>
            <a:r>
              <a:rPr lang="en-US" dirty="0" smtClean="0"/>
              <a:t>Dickinson</a:t>
            </a:r>
          </a:p>
          <a:p>
            <a:r>
              <a:rPr lang="en-US" dirty="0" smtClean="0"/>
              <a:t>ISIS SE (</a:t>
            </a:r>
            <a:r>
              <a:rPr lang="en-US" dirty="0" err="1" smtClean="0"/>
              <a:t>SwRI</a:t>
            </a:r>
            <a:r>
              <a:rPr lang="en-US" dirty="0" smtClean="0"/>
              <a:t>)</a:t>
            </a:r>
            <a:endParaRPr lang="en-US" dirty="0"/>
          </a:p>
        </p:txBody>
      </p:sp>
      <p:sp>
        <p:nvSpPr>
          <p:cNvPr id="4" name="Title 3"/>
          <p:cNvSpPr>
            <a:spLocks noGrp="1"/>
          </p:cNvSpPr>
          <p:nvPr>
            <p:ph type="ctrTitle"/>
          </p:nvPr>
        </p:nvSpPr>
        <p:spPr/>
        <p:txBody>
          <a:bodyPr/>
          <a:lstStyle/>
          <a:p>
            <a:r>
              <a:rPr lang="en-US" dirty="0" smtClean="0"/>
              <a:t>Risk Status</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smtClean="0"/>
              <a:t>RISK: EPI-Lo Dust Impact Susceptibility</a:t>
            </a:r>
          </a:p>
        </p:txBody>
      </p:sp>
      <p:graphicFrame>
        <p:nvGraphicFramePr>
          <p:cNvPr id="3" name="Table 2"/>
          <p:cNvGraphicFramePr>
            <a:graphicFrameLocks noGrp="1"/>
          </p:cNvGraphicFramePr>
          <p:nvPr/>
        </p:nvGraphicFramePr>
        <p:xfrm>
          <a:off x="127000" y="1135018"/>
          <a:ext cx="8890000" cy="502194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4</a:t>
                      </a:r>
                      <a:endParaRPr lang="en-US" sz="1200" dirty="0">
                        <a:latin typeface="Arial"/>
                      </a:endParaRPr>
                    </a:p>
                  </a:txBody>
                  <a:tcPr/>
                </a:tc>
                <a:tc>
                  <a:txBody>
                    <a:bodyPr/>
                    <a:lstStyle/>
                    <a:p>
                      <a:r>
                        <a:rPr lang="en-US" sz="1200" smtClean="0">
                          <a:latin typeface="Arial"/>
                        </a:rPr>
                        <a:t>Given that foils, SSDs, and MCPs are fragile and the mission dust environment could be harsher than initially expected; there is a risk that dust impacts could result in damage to the foils, SSDs, or MCPs during flight,</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 compromise of the FOV of the EPI-Lo instrument.</a:t>
                      </a:r>
                      <a:endParaRPr lang="en-US" sz="1200">
                        <a:latin typeface="Arial"/>
                      </a:endParaRPr>
                    </a:p>
                  </a:txBody>
                  <a:tcPr/>
                </a:tc>
              </a:tr>
              <a:tr h="453571">
                <a:tc gridSpan="2">
                  <a:txBody>
                    <a:bodyPr/>
                    <a:lstStyle/>
                    <a:p>
                      <a:r>
                        <a:rPr lang="en-US" sz="1200" dirty="0" smtClean="0">
                          <a:latin typeface="Arial"/>
                        </a:rPr>
                        <a:t>Overall Status: Accepted(Active)              Consequence: </a:t>
                      </a:r>
                      <a:r>
                        <a:rPr lang="en-US" sz="1200" dirty="0" smtClean="0">
                          <a:latin typeface="Arial"/>
                        </a:rPr>
                        <a:t>3               </a:t>
                      </a:r>
                      <a:r>
                        <a:rPr lang="en-US" sz="1200" dirty="0" smtClean="0">
                          <a:latin typeface="Arial"/>
                        </a:rPr>
                        <a:t>Likelihood: 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mn-lt"/>
                        </a:rPr>
                        <a:t>EPI-Lo collimators limit FOV of dust particles to the foils.  A second foil has been added to reduce likelihood</a:t>
                      </a:r>
                      <a:r>
                        <a:rPr lang="en-US" sz="1200" b="1" baseline="0" dirty="0" smtClean="0">
                          <a:latin typeface="+mn-lt"/>
                        </a:rPr>
                        <a:t> of penetrating particles. </a:t>
                      </a:r>
                      <a:r>
                        <a:rPr lang="en-US" sz="1200" b="1" dirty="0" smtClean="0">
                          <a:latin typeface="+mn-lt"/>
                        </a:rPr>
                        <a:t> UTEP </a:t>
                      </a:r>
                      <a:r>
                        <a:rPr lang="en-US" sz="1200" b="1" dirty="0" smtClean="0">
                          <a:latin typeface="+mn-lt"/>
                        </a:rPr>
                        <a:t>environmental model completed with angular dependence and extension to smaller dust sizes. Foils received, foil sample holders being fabricated for dust tests at dust beam in Colorado, expected in November. More analysis on background due to dust-produced holes in foils (e.g., light, solar wind electrons).</a:t>
                      </a:r>
                      <a:endParaRPr lang="en-US" sz="1200" b="1" dirty="0">
                        <a:latin typeface="Arial"/>
                      </a:endParaRPr>
                    </a:p>
                  </a:txBody>
                  <a:tcPr/>
                </a:tc>
              </a:tr>
              <a:tr h="453571">
                <a:tc>
                  <a:txBody>
                    <a:bodyPr/>
                    <a:lstStyle/>
                    <a:p>
                      <a:r>
                        <a:rPr lang="en-US" sz="1200" dirty="0" smtClean="0">
                          <a:latin typeface="Arial"/>
                        </a:rPr>
                        <a:t>Mitigation Plan 1</a:t>
                      </a:r>
                    </a:p>
                    <a:p>
                      <a:r>
                        <a:rPr lang="en-US" sz="1200" dirty="0" smtClean="0">
                          <a:latin typeface="Arial"/>
                        </a:rPr>
                        <a:t>Status: </a:t>
                      </a:r>
                      <a:r>
                        <a:rPr lang="en-US" sz="1200" dirty="0" smtClean="0">
                          <a:latin typeface="Arial"/>
                        </a:rPr>
                        <a:t>In Process</a:t>
                      </a:r>
                      <a:endParaRPr lang="en-US" sz="1200" dirty="0" smtClean="0">
                        <a:latin typeface="Arial"/>
                      </a:endParaRPr>
                    </a:p>
                    <a:p>
                      <a:r>
                        <a:rPr lang="en-US" sz="1200" dirty="0" smtClean="0">
                          <a:latin typeface="Arial"/>
                        </a:rPr>
                        <a:t>Trigger Date: 01 Apr 2012</a:t>
                      </a:r>
                      <a:endParaRPr lang="en-US" sz="1200" dirty="0">
                        <a:latin typeface="Arial"/>
                      </a:endParaRPr>
                    </a:p>
                  </a:txBody>
                  <a:tcPr/>
                </a:tc>
                <a:tc>
                  <a:txBody>
                    <a:bodyPr/>
                    <a:lstStyle/>
                    <a:p>
                      <a:r>
                        <a:rPr lang="en-US" sz="1200" smtClean="0">
                          <a:latin typeface="Arial"/>
                        </a:rPr>
                        <a:t>Title: Improved Analysis</a:t>
                      </a:r>
                    </a:p>
                    <a:p>
                      <a:r>
                        <a:rPr lang="en-US" sz="1200" smtClean="0">
                          <a:latin typeface="Arial"/>
                        </a:rPr>
                        <a:t>Description: Analysis will determine the expected rate of impact and damage, and if necessary, an outer shield can be added and additional design effort will ensure the instrument is fault tolerant to impacts on an individual wedge.</a:t>
                      </a:r>
                      <a:endParaRPr lang="en-US" sz="1200">
                        <a:latin typeface="Arial"/>
                      </a:endParaRPr>
                    </a:p>
                  </a:txBody>
                  <a:tcPr/>
                </a:tc>
              </a:tr>
              <a:tr h="453571">
                <a:tc>
                  <a:txBody>
                    <a:bodyPr/>
                    <a:lstStyle/>
                    <a:p>
                      <a:r>
                        <a:rPr lang="en-US" sz="1200" dirty="0" smtClean="0">
                          <a:latin typeface="Arial"/>
                        </a:rPr>
                        <a:t>Mitigation Plan 2</a:t>
                      </a:r>
                    </a:p>
                    <a:p>
                      <a:r>
                        <a:rPr lang="en-US" sz="1200" dirty="0" smtClean="0">
                          <a:latin typeface="Arial"/>
                        </a:rPr>
                        <a:t>Status: </a:t>
                      </a:r>
                      <a:r>
                        <a:rPr lang="en-US" sz="1200" dirty="0" smtClean="0">
                          <a:latin typeface="Arial"/>
                        </a:rPr>
                        <a:t>In Process</a:t>
                      </a:r>
                      <a:endParaRPr lang="en-US" sz="1200" dirty="0" smtClean="0">
                        <a:latin typeface="Arial"/>
                      </a:endParaRPr>
                    </a:p>
                    <a:p>
                      <a:r>
                        <a:rPr lang="en-US" sz="1200" dirty="0" smtClean="0">
                          <a:latin typeface="Arial"/>
                        </a:rPr>
                        <a:t>Trigger Date: 01 Nov 2013</a:t>
                      </a:r>
                      <a:endParaRPr lang="en-US" sz="1200" dirty="0">
                        <a:latin typeface="Arial"/>
                      </a:endParaRPr>
                    </a:p>
                  </a:txBody>
                  <a:tcPr/>
                </a:tc>
                <a:tc>
                  <a:txBody>
                    <a:bodyPr/>
                    <a:lstStyle/>
                    <a:p>
                      <a:r>
                        <a:rPr lang="en-US" sz="1200" smtClean="0">
                          <a:latin typeface="Arial"/>
                        </a:rPr>
                        <a:t>Title: Double Foils</a:t>
                      </a:r>
                    </a:p>
                    <a:p>
                      <a:r>
                        <a:rPr lang="en-US" sz="1200" smtClean="0">
                          <a:latin typeface="Arial"/>
                        </a:rPr>
                        <a:t>Description: Double foils with half the original thickness each could be used behind the collimators to act as a whipple shield to avoid detector damage due to dust.  Trade: complexity in foil design is increased to buy down susceptibility to dust damage.</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2014</a:t>
                      </a:r>
                      <a:endParaRPr lang="en-US" sz="1200" dirty="0">
                        <a:latin typeface="Arial"/>
                      </a:endParaRPr>
                    </a:p>
                  </a:txBody>
                  <a:tcPr/>
                </a:tc>
                <a:tc>
                  <a:txBody>
                    <a:bodyPr/>
                    <a:lstStyle/>
                    <a:p>
                      <a:r>
                        <a:rPr lang="en-US" sz="1200" dirty="0" smtClean="0">
                          <a:latin typeface="Arial"/>
                        </a:rPr>
                        <a:t>Title: Increase Structure</a:t>
                      </a:r>
                    </a:p>
                    <a:p>
                      <a:r>
                        <a:rPr lang="en-US" sz="1200" dirty="0" smtClean="0">
                          <a:latin typeface="Arial"/>
                        </a:rPr>
                        <a:t>Description: Possible mass and/or power increase to design the instrument to be more fault tolerant.</a:t>
                      </a:r>
                      <a:endParaRPr lang="en-US" sz="1200" dirty="0">
                        <a:latin typeface="Arial"/>
                      </a:endParaRPr>
                    </a:p>
                  </a:txBody>
                  <a:tcPr/>
                </a:tc>
              </a:tr>
            </a:tbl>
          </a:graphicData>
        </a:graphic>
      </p:graphicFrame>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2286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Risk: </a:t>
            </a:r>
            <a:r>
              <a:rPr lang="en-US" kern="1200" dirty="0" smtClean="0"/>
              <a:t>ISIS Shock Testing</a:t>
            </a:r>
          </a:p>
        </p:txBody>
      </p:sp>
      <p:graphicFrame>
        <p:nvGraphicFramePr>
          <p:cNvPr id="3" name="Table 2"/>
          <p:cNvGraphicFramePr>
            <a:graphicFrameLocks noGrp="1"/>
          </p:cNvGraphicFramePr>
          <p:nvPr/>
        </p:nvGraphicFramePr>
        <p:xfrm>
          <a:off x="127000" y="1165498"/>
          <a:ext cx="8890000" cy="383322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14</a:t>
                      </a:r>
                      <a:endParaRPr lang="en-US" sz="1200" dirty="0">
                        <a:latin typeface="Arial"/>
                      </a:endParaRPr>
                    </a:p>
                  </a:txBody>
                  <a:tcPr/>
                </a:tc>
                <a:tc>
                  <a:txBody>
                    <a:bodyPr/>
                    <a:lstStyle/>
                    <a:p>
                      <a:r>
                        <a:rPr lang="en-US" sz="1200" smtClean="0">
                          <a:latin typeface="Arial"/>
                        </a:rPr>
                        <a:t>Given that the project plans to shock test the SPP instruments and no shock testing has ever been performed on any of the ISIS heritage instruments, there is a chance that additional structural support will be required by ISIS to endure the [rigorous] qualification test environment without damage;</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an increase in mass requirement.</a:t>
                      </a:r>
                      <a:endParaRPr lang="en-US" sz="1200">
                        <a:latin typeface="Arial"/>
                      </a:endParaRPr>
                    </a:p>
                  </a:txBody>
                  <a:tcPr/>
                </a:tc>
              </a:tr>
              <a:tr h="453571">
                <a:tc gridSpan="2">
                  <a:txBody>
                    <a:bodyPr/>
                    <a:lstStyle/>
                    <a:p>
                      <a:r>
                        <a:rPr lang="en-US" sz="1200" dirty="0" smtClean="0">
                          <a:latin typeface="Arial"/>
                        </a:rPr>
                        <a:t>Overall Status: Accepted(Active)              Consequence: 2               Likelihood: 3</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This level, though reduced, is still very high if it is meant to be applied at the instrument base. ISIS requests levels at the instrument mounting deck. Shock level in excess of 1000 g's at </a:t>
                      </a:r>
                      <a:r>
                        <a:rPr lang="en-US" sz="1200" b="1" dirty="0" smtClean="0">
                          <a:latin typeface="Arial"/>
                        </a:rPr>
                        <a:t>(in this case, at high frequencies) the </a:t>
                      </a:r>
                      <a:r>
                        <a:rPr lang="en-US" sz="1200" b="1" dirty="0" smtClean="0">
                          <a:latin typeface="Arial"/>
                        </a:rPr>
                        <a:t>instrument location are of concern.</a:t>
                      </a:r>
                      <a:endParaRPr lang="en-US" sz="1200" b="1" dirty="0">
                        <a:latin typeface="Arial"/>
                      </a:endParaRP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27 May 2013</a:t>
                      </a:r>
                      <a:endParaRPr lang="en-US" sz="1200">
                        <a:latin typeface="Arial"/>
                      </a:endParaRPr>
                    </a:p>
                  </a:txBody>
                  <a:tcPr/>
                </a:tc>
                <a:tc>
                  <a:txBody>
                    <a:bodyPr/>
                    <a:lstStyle/>
                    <a:p>
                      <a:r>
                        <a:rPr lang="en-US" sz="1200" smtClean="0">
                          <a:latin typeface="Arial"/>
                        </a:rPr>
                        <a:t>Title: Define Shock Environment</a:t>
                      </a:r>
                    </a:p>
                    <a:p>
                      <a:r>
                        <a:rPr lang="en-US" sz="1200" smtClean="0">
                          <a:latin typeface="Arial"/>
                        </a:rPr>
                        <a:t>Description: Work with project to determine the actual shock environment and work towards determining acceptable levels to which the shock test may be performed without significant design change.  Trade: analysis is used to buy down the consequence of the risk.</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2013</a:t>
                      </a:r>
                      <a:endParaRPr lang="en-US" sz="1200" dirty="0">
                        <a:latin typeface="Arial"/>
                      </a:endParaRPr>
                    </a:p>
                  </a:txBody>
                  <a:tcPr/>
                </a:tc>
                <a:tc>
                  <a:txBody>
                    <a:bodyPr/>
                    <a:lstStyle/>
                    <a:p>
                      <a:r>
                        <a:rPr lang="en-US" sz="1200" dirty="0" smtClean="0">
                          <a:latin typeface="Arial"/>
                        </a:rPr>
                        <a:t>Title: Increase Structure</a:t>
                      </a:r>
                    </a:p>
                    <a:p>
                      <a:r>
                        <a:rPr lang="en-US" sz="1200" dirty="0" smtClean="0">
                          <a:latin typeface="Arial"/>
                        </a:rPr>
                        <a:t>Description: Increase the structure of the ISIS instrument to withstand the testing without concern for failure.  Trade: mass is used to buy down the consequence of the risk.</a:t>
                      </a:r>
                      <a:endParaRPr lang="en-US" sz="1200" dirty="0">
                        <a:latin typeface="Arial"/>
                      </a:endParaRPr>
                    </a:p>
                  </a:txBody>
                  <a:tcPr/>
                </a:tc>
              </a:tr>
            </a:tbl>
          </a:graphicData>
        </a:graphic>
      </p:graphicFrame>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smtClean="0"/>
              <a:t>RISK: EPI-Hi Thin Detector Availability</a:t>
            </a:r>
          </a:p>
        </p:txBody>
      </p:sp>
      <p:graphicFrame>
        <p:nvGraphicFramePr>
          <p:cNvPr id="3" name="Table 2"/>
          <p:cNvGraphicFramePr>
            <a:graphicFrameLocks noGrp="1"/>
          </p:cNvGraphicFramePr>
          <p:nvPr/>
        </p:nvGraphicFramePr>
        <p:xfrm>
          <a:off x="127000" y="1165498"/>
          <a:ext cx="8890000" cy="5120640"/>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a:t>
                      </a:r>
                      <a:endParaRPr lang="en-US" sz="1200" dirty="0">
                        <a:latin typeface="Arial"/>
                      </a:endParaRPr>
                    </a:p>
                  </a:txBody>
                  <a:tcPr/>
                </a:tc>
                <a:tc>
                  <a:txBody>
                    <a:bodyPr/>
                    <a:lstStyle/>
                    <a:p>
                      <a:r>
                        <a:rPr lang="en-US" sz="1200" smtClean="0">
                          <a:latin typeface="Arial"/>
                        </a:rPr>
                        <a:t>Given that improved detectors have to date not been produced reliably with adequate yield; there is a risk that the energy threshold of the detectors will be increased,</a:t>
                      </a:r>
                      <a:endParaRPr lang="en-US" sz="1200">
                        <a:latin typeface="Arial"/>
                      </a:endParaRPr>
                    </a:p>
                  </a:txBody>
                  <a:tcPr/>
                </a:tc>
              </a:tr>
              <a:tr h="129902">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 compromise in the resolution of the EPI-Hi telescopes.</a:t>
                      </a:r>
                      <a:endParaRPr lang="en-US" sz="1200">
                        <a:latin typeface="Arial"/>
                      </a:endParaRPr>
                    </a:p>
                  </a:txBody>
                  <a:tcPr/>
                </a:tc>
              </a:tr>
              <a:tr h="0">
                <a:tc gridSpan="2">
                  <a:txBody>
                    <a:bodyPr/>
                    <a:lstStyle/>
                    <a:p>
                      <a:r>
                        <a:rPr lang="en-US" sz="1200" dirty="0" smtClean="0">
                          <a:latin typeface="Arial"/>
                        </a:rPr>
                        <a:t>Overall Status: Accepted(Active)              Consequence: 2               Likelihood: </a:t>
                      </a:r>
                      <a:r>
                        <a:rPr lang="en-US" sz="1200" dirty="0" smtClean="0">
                          <a:latin typeface="Arial"/>
                        </a:rPr>
                        <a:t>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Two manufacturers</a:t>
                      </a:r>
                      <a:r>
                        <a:rPr lang="en-US" sz="1200" b="1" baseline="0" dirty="0" smtClean="0">
                          <a:latin typeface="Arial"/>
                        </a:rPr>
                        <a:t> have successfully fabricated L0 and L1 detectors.  Test records to date have revealed no concerns with either manufacturer.</a:t>
                      </a:r>
                      <a:endParaRPr lang="en-US" sz="1200" b="1" dirty="0" smtClean="0">
                        <a:latin typeface="Arial"/>
                      </a:endParaRPr>
                    </a:p>
                    <a:p>
                      <a:endParaRPr lang="en-US" sz="1200" b="1" dirty="0" smtClean="0">
                        <a:latin typeface="Arial"/>
                      </a:endParaRPr>
                    </a:p>
                    <a:p>
                      <a:r>
                        <a:rPr lang="en-US" sz="1200" b="1" dirty="0" smtClean="0">
                          <a:latin typeface="Arial"/>
                        </a:rPr>
                        <a:t>Accelerator </a:t>
                      </a:r>
                      <a:r>
                        <a:rPr lang="en-US" sz="1200" b="1" dirty="0" smtClean="0">
                          <a:latin typeface="Arial"/>
                        </a:rPr>
                        <a:t>and lab tests have shown the L1 detectors from both Micron and LBNL and L0 detectors from Micron perform as required for measurements of energetic heavy ions.  These tests did not yet include any L0 detectors from LBNL.</a:t>
                      </a:r>
                    </a:p>
                    <a:p>
                      <a:endParaRPr lang="en-US" sz="1200" b="1" dirty="0" smtClean="0">
                        <a:latin typeface="Arial"/>
                      </a:endParaRPr>
                    </a:p>
                    <a:p>
                      <a:r>
                        <a:rPr lang="en-US" sz="1200" b="1" dirty="0" smtClean="0">
                          <a:latin typeface="Arial"/>
                        </a:rPr>
                        <a:t>L0 detectors from LBNL are awaiting back-side ion implantation at LBNL. A thin detector (L0) in </a:t>
                      </a:r>
                      <a:r>
                        <a:rPr lang="en-US" sz="1200" b="1" dirty="0" smtClean="0">
                          <a:latin typeface="Arial"/>
                        </a:rPr>
                        <a:t>thermal-vacuum </a:t>
                      </a:r>
                      <a:r>
                        <a:rPr lang="en-US" sz="1200" b="1" dirty="0" smtClean="0">
                          <a:latin typeface="Arial"/>
                        </a:rPr>
                        <a:t>life test at GSFC has had stable leakage current over more than a week at 40C. </a:t>
                      </a:r>
                    </a:p>
                    <a:p>
                      <a:endParaRPr lang="en-US" sz="1200" b="1" dirty="0" smtClean="0">
                        <a:latin typeface="Arial"/>
                      </a:endParaRPr>
                    </a:p>
                    <a:p>
                      <a:r>
                        <a:rPr lang="en-US" sz="1200" b="1" dirty="0" smtClean="0">
                          <a:latin typeface="Arial"/>
                        </a:rPr>
                        <a:t>Total doses tests of L1 detectors from both manufacturers have been carried out at JPL up to 1.1 </a:t>
                      </a:r>
                      <a:r>
                        <a:rPr lang="en-US" sz="1200" b="1" dirty="0" err="1" smtClean="0">
                          <a:latin typeface="Arial"/>
                        </a:rPr>
                        <a:t>Mrad</a:t>
                      </a:r>
                      <a:r>
                        <a:rPr lang="en-US" sz="1200" b="1" dirty="0" smtClean="0">
                          <a:latin typeface="Arial"/>
                        </a:rPr>
                        <a:t> with no observable degradation of detector performance.  Additions radiation doses on these detectors are planned.</a:t>
                      </a:r>
                    </a:p>
                  </a:txBody>
                  <a:tcPr/>
                </a:tc>
              </a:tr>
              <a:tr h="453571">
                <a:tc>
                  <a:txBody>
                    <a:bodyPr/>
                    <a:lstStyle/>
                    <a:p>
                      <a:r>
                        <a:rPr lang="en-US" sz="1200" smtClean="0">
                          <a:latin typeface="Arial"/>
                        </a:rPr>
                        <a:t>Mitigation Plan 1</a:t>
                      </a:r>
                    </a:p>
                    <a:p>
                      <a:r>
                        <a:rPr lang="en-US" sz="1200" smtClean="0">
                          <a:latin typeface="Arial"/>
                        </a:rPr>
                        <a:t>Status: Not Started</a:t>
                      </a:r>
                    </a:p>
                    <a:p>
                      <a:r>
                        <a:rPr lang="en-US" sz="1200" smtClean="0">
                          <a:latin typeface="Arial"/>
                        </a:rPr>
                        <a:t>Trigger Date: 01 Nov 2013</a:t>
                      </a:r>
                      <a:endParaRPr lang="en-US" sz="1200">
                        <a:latin typeface="Arial"/>
                      </a:endParaRPr>
                    </a:p>
                  </a:txBody>
                  <a:tcPr/>
                </a:tc>
                <a:tc>
                  <a:txBody>
                    <a:bodyPr/>
                    <a:lstStyle/>
                    <a:p>
                      <a:r>
                        <a:rPr lang="en-US" sz="1200" smtClean="0">
                          <a:latin typeface="Arial"/>
                        </a:rPr>
                        <a:t>Title: Increase Detector Thickness</a:t>
                      </a:r>
                    </a:p>
                    <a:p>
                      <a:r>
                        <a:rPr lang="en-US" sz="1200" smtClean="0">
                          <a:latin typeface="Arial"/>
                        </a:rPr>
                        <a:t>Description: If thinnest detectors (10 micro-meter) were found to be too fragile to give an acceptable yield, would increase the thickness as appropriate and accept an increase in energy threshold.</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2014</a:t>
                      </a:r>
                      <a:endParaRPr lang="en-US" sz="1200" dirty="0">
                        <a:latin typeface="Arial"/>
                      </a:endParaRPr>
                    </a:p>
                  </a:txBody>
                  <a:tcPr/>
                </a:tc>
                <a:tc>
                  <a:txBody>
                    <a:bodyPr/>
                    <a:lstStyle/>
                    <a:p>
                      <a:r>
                        <a:rPr lang="en-US" sz="1200" dirty="0" smtClean="0">
                          <a:latin typeface="Arial"/>
                        </a:rPr>
                        <a:t>Title: Use STEREO Detectors</a:t>
                      </a:r>
                    </a:p>
                    <a:p>
                      <a:r>
                        <a:rPr lang="en-US" sz="1200" dirty="0" smtClean="0">
                          <a:latin typeface="Arial"/>
                        </a:rPr>
                        <a:t>Description: If neither development were to yield flight-quality detectors, would fall back to thicker detectors of conventional design (as on STEREO).</a:t>
                      </a:r>
                      <a:endParaRPr lang="en-US" sz="1200" dirty="0">
                        <a:latin typeface="Arial"/>
                      </a:endParaRPr>
                    </a:p>
                  </a:txBody>
                  <a:tcPr/>
                </a:tc>
              </a:tr>
            </a:tbl>
          </a:graphicData>
        </a:graphic>
      </p:graphicFrame>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286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RISK: EPI-Lo Stray Light Impact Susceptibility</a:t>
            </a:r>
          </a:p>
        </p:txBody>
      </p:sp>
      <p:graphicFrame>
        <p:nvGraphicFramePr>
          <p:cNvPr id="3" name="Table 2"/>
          <p:cNvGraphicFramePr>
            <a:graphicFrameLocks noGrp="1"/>
          </p:cNvGraphicFramePr>
          <p:nvPr/>
        </p:nvGraphicFramePr>
        <p:xfrm>
          <a:off x="127000" y="1195978"/>
          <a:ext cx="8890000" cy="429042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7</a:t>
                      </a:r>
                      <a:endParaRPr lang="en-US" sz="1200" dirty="0">
                        <a:latin typeface="Arial"/>
                      </a:endParaRPr>
                    </a:p>
                  </a:txBody>
                  <a:tcPr/>
                </a:tc>
                <a:tc>
                  <a:txBody>
                    <a:bodyPr/>
                    <a:lstStyle/>
                    <a:p>
                      <a:r>
                        <a:rPr lang="en-US" sz="1200" smtClean="0">
                          <a:latin typeface="Arial"/>
                        </a:rPr>
                        <a:t>Given that stray light exists in the SPP environment as both background coronal light and reflected glint from the spacecraft itself; there is a risk that stray light could enter through the optics and impact the detectors,</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 biasing of the desired measurements from the instrument.</a:t>
                      </a:r>
                      <a:endParaRPr lang="en-US" sz="1200">
                        <a:latin typeface="Arial"/>
                      </a:endParaRPr>
                    </a:p>
                  </a:txBody>
                  <a:tcPr/>
                </a:tc>
              </a:tr>
              <a:tr h="453571">
                <a:tc gridSpan="2">
                  <a:txBody>
                    <a:bodyPr/>
                    <a:lstStyle/>
                    <a:p>
                      <a:r>
                        <a:rPr lang="en-US" sz="1200" dirty="0" smtClean="0">
                          <a:latin typeface="Arial"/>
                        </a:rPr>
                        <a:t>Overall Status: Accepted(Active)              Consequence: 2               Likelihood: 3</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mn-lt"/>
                        </a:rPr>
                        <a:t>Updated FOV obstruction analysis conducted. More analysis on light attenuation in foils and impact on false start signal and on background solid state detector counts.</a:t>
                      </a:r>
                      <a:endParaRPr lang="en-US" sz="1200" b="1" dirty="0">
                        <a:latin typeface="Arial"/>
                      </a:endParaRPr>
                    </a:p>
                  </a:txBody>
                  <a:tcPr/>
                </a:tc>
              </a:tr>
              <a:tr h="453571">
                <a:tc>
                  <a:txBody>
                    <a:bodyPr/>
                    <a:lstStyle/>
                    <a:p>
                      <a:r>
                        <a:rPr lang="en-US" sz="1200" dirty="0" smtClean="0">
                          <a:latin typeface="Arial"/>
                        </a:rPr>
                        <a:t>Mitigation Plan 1</a:t>
                      </a:r>
                    </a:p>
                    <a:p>
                      <a:r>
                        <a:rPr lang="en-US" sz="1200" dirty="0" smtClean="0">
                          <a:latin typeface="Arial"/>
                        </a:rPr>
                        <a:t>Status: </a:t>
                      </a:r>
                      <a:r>
                        <a:rPr lang="en-US" sz="1200" dirty="0" smtClean="0">
                          <a:latin typeface="Arial"/>
                        </a:rPr>
                        <a:t>In Process</a:t>
                      </a:r>
                      <a:endParaRPr lang="en-US" sz="1200" dirty="0" smtClean="0">
                        <a:latin typeface="Arial"/>
                      </a:endParaRPr>
                    </a:p>
                    <a:p>
                      <a:r>
                        <a:rPr lang="en-US" sz="1200" dirty="0" smtClean="0">
                          <a:latin typeface="Arial"/>
                        </a:rPr>
                        <a:t>Trigger Date: 01 </a:t>
                      </a:r>
                      <a:r>
                        <a:rPr lang="en-US" sz="1200" dirty="0" smtClean="0">
                          <a:latin typeface="Arial"/>
                        </a:rPr>
                        <a:t>May 2013</a:t>
                      </a:r>
                      <a:endParaRPr lang="en-US" sz="1200" dirty="0">
                        <a:latin typeface="Arial"/>
                      </a:endParaRPr>
                    </a:p>
                  </a:txBody>
                  <a:tcPr/>
                </a:tc>
                <a:tc>
                  <a:txBody>
                    <a:bodyPr/>
                    <a:lstStyle/>
                    <a:p>
                      <a:r>
                        <a:rPr lang="en-US" sz="1200" smtClean="0">
                          <a:latin typeface="Arial"/>
                        </a:rPr>
                        <a:t>Title: Environmental Stray-Light Analysis</a:t>
                      </a:r>
                    </a:p>
                    <a:p>
                      <a:r>
                        <a:rPr lang="en-US" sz="1200" smtClean="0">
                          <a:latin typeface="Arial"/>
                        </a:rPr>
                        <a:t>Description: Model background light environment, specifically light reflecting off of electrons and dust, across all wavelengths of light and accounting for variations in the direct spectrum of the sun as a blackbody.</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Not Started</a:t>
                      </a:r>
                    </a:p>
                    <a:p>
                      <a:r>
                        <a:rPr lang="en-US" sz="1200" smtClean="0">
                          <a:latin typeface="Arial"/>
                        </a:rPr>
                        <a:t>Trigger Date: 01 Nov 2013</a:t>
                      </a:r>
                      <a:endParaRPr lang="en-US" sz="1200">
                        <a:latin typeface="Arial"/>
                      </a:endParaRPr>
                    </a:p>
                  </a:txBody>
                  <a:tcPr/>
                </a:tc>
                <a:tc>
                  <a:txBody>
                    <a:bodyPr/>
                    <a:lstStyle/>
                    <a:p>
                      <a:r>
                        <a:rPr lang="en-US" sz="1200" smtClean="0">
                          <a:latin typeface="Arial"/>
                        </a:rPr>
                        <a:t>Title: Ray-Tracing Analysis</a:t>
                      </a:r>
                    </a:p>
                    <a:p>
                      <a:r>
                        <a:rPr lang="en-US" sz="1200" smtClean="0">
                          <a:latin typeface="Arial"/>
                        </a:rPr>
                        <a:t>Description: Model light reflected off of spacecraft and scattered back to instruments, specifically to instrument apertures, using ray tracing techniques.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2014</a:t>
                      </a:r>
                      <a:endParaRPr lang="en-US" sz="1200" dirty="0">
                        <a:latin typeface="Arial"/>
                      </a:endParaRPr>
                    </a:p>
                  </a:txBody>
                  <a:tcPr/>
                </a:tc>
                <a:tc>
                  <a:txBody>
                    <a:bodyPr/>
                    <a:lstStyle/>
                    <a:p>
                      <a:r>
                        <a:rPr lang="en-US" sz="1200" dirty="0" smtClean="0">
                          <a:latin typeface="Arial"/>
                        </a:rPr>
                        <a:t>Title: Optics Baffling</a:t>
                      </a:r>
                    </a:p>
                    <a:p>
                      <a:r>
                        <a:rPr lang="en-US" sz="1200" dirty="0" smtClean="0">
                          <a:latin typeface="Arial"/>
                        </a:rPr>
                        <a:t>Description: Increase size of collimators and/or foil thickness above sensitive aperture areas on instrument to limit entrance of light and light impacting detectors.  Possibly block off affected apertures.</a:t>
                      </a:r>
                      <a:endParaRPr lang="en-US" sz="1200" dirty="0">
                        <a:latin typeface="Arial"/>
                      </a:endParaRPr>
                    </a:p>
                  </a:txBody>
                  <a:tcPr/>
                </a:tc>
              </a:tr>
            </a:tbl>
          </a:graphicData>
        </a:graphic>
      </p:graphicFrame>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RISK: EPI-Lo Wedge Technology </a:t>
            </a:r>
            <a:r>
              <a:rPr lang="en-US" sz="2400" kern="1200" dirty="0" smtClean="0"/>
              <a:t>Development</a:t>
            </a:r>
            <a:endParaRPr lang="en-US" sz="2400" kern="1200" dirty="0" smtClean="0"/>
          </a:p>
        </p:txBody>
      </p:sp>
      <p:graphicFrame>
        <p:nvGraphicFramePr>
          <p:cNvPr id="3" name="Table 2"/>
          <p:cNvGraphicFramePr>
            <a:graphicFrameLocks noGrp="1"/>
          </p:cNvGraphicFramePr>
          <p:nvPr/>
        </p:nvGraphicFramePr>
        <p:xfrm>
          <a:off x="127000" y="1161869"/>
          <a:ext cx="8890000" cy="4659811"/>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10</a:t>
                      </a:r>
                      <a:endParaRPr lang="en-US" sz="1200" dirty="0">
                        <a:latin typeface="Arial"/>
                      </a:endParaRPr>
                    </a:p>
                  </a:txBody>
                  <a:tcPr/>
                </a:tc>
                <a:tc>
                  <a:txBody>
                    <a:bodyPr/>
                    <a:lstStyle/>
                    <a:p>
                      <a:r>
                        <a:rPr lang="en-US" sz="1200" smtClean="0">
                          <a:latin typeface="Arial"/>
                        </a:rPr>
                        <a:t>Given that the as proposed EPI-Lo wedge design based on two sensor wedges per anode board has a long start delay line; there is a risk that the mass resolution performance may result in poor 3He/4He separation because of reduced timing performance.</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the EPI-Lo design failing to meet the instrument species separation requirements at high energies (&gt;1MeV) for high ratios (100:1 or 1000:1).</a:t>
                      </a:r>
                      <a:endParaRPr lang="en-US" sz="1200">
                        <a:latin typeface="Arial"/>
                      </a:endParaRPr>
                    </a:p>
                  </a:txBody>
                  <a:tcPr/>
                </a:tc>
              </a:tr>
              <a:tr h="453571">
                <a:tc gridSpan="2">
                  <a:txBody>
                    <a:bodyPr/>
                    <a:lstStyle/>
                    <a:p>
                      <a:r>
                        <a:rPr lang="en-US" sz="1200" dirty="0" smtClean="0">
                          <a:latin typeface="Arial"/>
                        </a:rPr>
                        <a:t>Overall Status: </a:t>
                      </a:r>
                      <a:r>
                        <a:rPr lang="en-US" sz="1200" dirty="0" smtClean="0">
                          <a:latin typeface="Arial"/>
                        </a:rPr>
                        <a:t>Accepted(Retired)              </a:t>
                      </a:r>
                      <a:r>
                        <a:rPr lang="en-US" sz="1200" dirty="0" smtClean="0">
                          <a:latin typeface="Arial"/>
                        </a:rPr>
                        <a:t>Consequence: 3               Likelihood: </a:t>
                      </a:r>
                      <a:r>
                        <a:rPr lang="en-US" sz="1200" dirty="0" smtClean="0">
                          <a:latin typeface="Arial"/>
                        </a:rPr>
                        <a:t>1</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TRL6 demonstration</a:t>
                      </a:r>
                      <a:r>
                        <a:rPr lang="en-US" sz="1200" b="1" baseline="0" dirty="0" smtClean="0">
                          <a:latin typeface="Arial"/>
                        </a:rPr>
                        <a:t> on quadrant wedge architecture has reduced risk likelihood.  </a:t>
                      </a:r>
                      <a:r>
                        <a:rPr lang="en-US" sz="1200" b="1" dirty="0" smtClean="0">
                          <a:latin typeface="Arial"/>
                        </a:rPr>
                        <a:t>New </a:t>
                      </a:r>
                      <a:r>
                        <a:rPr lang="en-US" sz="1200" b="1" dirty="0" smtClean="0">
                          <a:latin typeface="Arial"/>
                        </a:rPr>
                        <a:t>CFDs are showing better performance. End-to-end testing on a full wedge</a:t>
                      </a:r>
                      <a:r>
                        <a:rPr lang="en-US" sz="1200" b="1" baseline="0" dirty="0" smtClean="0">
                          <a:latin typeface="Arial"/>
                        </a:rPr>
                        <a:t> has not yet occurred.</a:t>
                      </a:r>
                      <a:r>
                        <a:rPr lang="en-US" sz="1200" b="1" dirty="0" smtClean="0">
                          <a:latin typeface="Arial"/>
                        </a:rPr>
                        <a:t>  We fully expect the new CFDs to perform better with the wedge.  Upon successful testing, risk may be retired.</a:t>
                      </a:r>
                      <a:endParaRPr lang="en-US" sz="1200" b="1" dirty="0">
                        <a:latin typeface="Arial"/>
                      </a:endParaRP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20 Sep 2012</a:t>
                      </a:r>
                      <a:endParaRPr lang="en-US" sz="1200">
                        <a:latin typeface="Arial"/>
                      </a:endParaRPr>
                    </a:p>
                  </a:txBody>
                  <a:tcPr/>
                </a:tc>
                <a:tc>
                  <a:txBody>
                    <a:bodyPr/>
                    <a:lstStyle/>
                    <a:p>
                      <a:r>
                        <a:rPr lang="en-US" sz="1200" smtClean="0">
                          <a:latin typeface="Arial"/>
                        </a:rPr>
                        <a:t>Title: Quadrant Design</a:t>
                      </a:r>
                    </a:p>
                    <a:p>
                      <a:r>
                        <a:rPr lang="en-US" sz="1200" smtClean="0">
                          <a:latin typeface="Arial"/>
                        </a:rPr>
                        <a:t>Description: The baseline plan is to use the 4 anode boards with 3 preamplifiers per board.  Advantage is that this would require less resources (power/mass), but TOF measurement has not been adequately demonstrated.</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Not Started</a:t>
                      </a:r>
                    </a:p>
                    <a:p>
                      <a:r>
                        <a:rPr lang="en-US" sz="1200" smtClean="0">
                          <a:latin typeface="Arial"/>
                        </a:rPr>
                        <a:t>Trigger Date: 01 Sep 2013</a:t>
                      </a:r>
                      <a:endParaRPr lang="en-US" sz="1200">
                        <a:latin typeface="Arial"/>
                      </a:endParaRPr>
                    </a:p>
                  </a:txBody>
                  <a:tcPr/>
                </a:tc>
                <a:tc>
                  <a:txBody>
                    <a:bodyPr/>
                    <a:lstStyle/>
                    <a:p>
                      <a:r>
                        <a:rPr lang="en-US" sz="1200" smtClean="0">
                          <a:latin typeface="Arial"/>
                        </a:rPr>
                        <a:t>Title: Accept lower mass resolution</a:t>
                      </a:r>
                    </a:p>
                    <a:p>
                      <a:r>
                        <a:rPr lang="en-US" sz="1200" smtClean="0">
                          <a:latin typeface="Arial"/>
                        </a:rPr>
                        <a:t>Description: If the Quadrant design does not perform as expected, we can use the lower mass resolution, as long as the loss of performance does not affect the L1 requirements.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2013</a:t>
                      </a:r>
                      <a:endParaRPr lang="en-US" sz="1200" dirty="0">
                        <a:latin typeface="Arial"/>
                      </a:endParaRPr>
                    </a:p>
                  </a:txBody>
                  <a:tcPr/>
                </a:tc>
                <a:tc>
                  <a:txBody>
                    <a:bodyPr/>
                    <a:lstStyle/>
                    <a:p>
                      <a:r>
                        <a:rPr lang="en-US" sz="1200" dirty="0" smtClean="0">
                          <a:latin typeface="Arial"/>
                        </a:rPr>
                        <a:t>Title: Octant Design</a:t>
                      </a:r>
                    </a:p>
                    <a:p>
                      <a:r>
                        <a:rPr lang="en-US" sz="1200" dirty="0" smtClean="0">
                          <a:latin typeface="Arial"/>
                        </a:rPr>
                        <a:t>Description: A backup plan is to use 8 separate anode boards with 3 preamplifiers per board.  This option provides the cleanest measurement and separation of the ions, but adds power and mass.</a:t>
                      </a:r>
                      <a:endParaRPr lang="en-US" sz="1200" dirty="0">
                        <a:latin typeface="Arial"/>
                      </a:endParaRPr>
                    </a:p>
                  </a:txBody>
                  <a:tcPr/>
                </a:tc>
              </a:tr>
            </a:tbl>
          </a:graphicData>
        </a:graphic>
      </p:graphicFrame>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0000" lnSpcReduction="20000"/>
          </a:bodyPr>
          <a:lstStyle/>
          <a:p>
            <a:r>
              <a:rPr lang="en-US" b="1" dirty="0" smtClean="0"/>
              <a:t>Given that </a:t>
            </a:r>
            <a:r>
              <a:rPr lang="en-US" dirty="0" smtClean="0"/>
              <a:t>design and fabrication of a new </a:t>
            </a:r>
            <a:r>
              <a:rPr lang="en-US" dirty="0" err="1" smtClean="0"/>
              <a:t>Rad</a:t>
            </a:r>
            <a:r>
              <a:rPr lang="en-US" dirty="0" smtClean="0"/>
              <a:t>-Hard PHASIC could prove prohibitively challenging, </a:t>
            </a:r>
            <a:r>
              <a:rPr lang="en-US" b="1" dirty="0" smtClean="0"/>
              <a:t>there is a risk </a:t>
            </a:r>
            <a:r>
              <a:rPr lang="en-US" dirty="0" smtClean="0"/>
              <a:t>that existing STEREO chips would need to be used; </a:t>
            </a:r>
            <a:r>
              <a:rPr lang="en-US" b="1" dirty="0" smtClean="0"/>
              <a:t>which will result </a:t>
            </a:r>
            <a:r>
              <a:rPr lang="en-US" dirty="0" smtClean="0"/>
              <a:t>in an increase in mass for spot shielding.</a:t>
            </a:r>
          </a:p>
          <a:p>
            <a:pPr lvl="1"/>
            <a:r>
              <a:rPr lang="en-US" dirty="0" smtClean="0">
                <a:solidFill>
                  <a:srgbClr val="0070C0"/>
                </a:solidFill>
              </a:rPr>
              <a:t>Good linearity and low thermal noise of new </a:t>
            </a:r>
            <a:r>
              <a:rPr lang="en-US" dirty="0" err="1" smtClean="0">
                <a:solidFill>
                  <a:srgbClr val="0070C0"/>
                </a:solidFill>
              </a:rPr>
              <a:t>Rad</a:t>
            </a:r>
            <a:r>
              <a:rPr lang="en-US" dirty="0" smtClean="0">
                <a:solidFill>
                  <a:srgbClr val="0070C0"/>
                </a:solidFill>
              </a:rPr>
              <a:t>-Hard PHASIC prototypes means that the targeted improvement in dynamic range has been met.</a:t>
            </a:r>
          </a:p>
          <a:p>
            <a:r>
              <a:rPr lang="en-US" b="1" dirty="0" smtClean="0"/>
              <a:t>Given that </a:t>
            </a:r>
            <a:r>
              <a:rPr lang="en-US" dirty="0" smtClean="0"/>
              <a:t>design and fabrication of an EPI-Lo TOF ASIC could prove prohibitively challenging; </a:t>
            </a:r>
            <a:r>
              <a:rPr lang="en-US" b="1" dirty="0" smtClean="0"/>
              <a:t>there is a risk </a:t>
            </a:r>
            <a:r>
              <a:rPr lang="en-US" dirty="0" smtClean="0"/>
              <a:t>that EPI-Lo will be required to use existing TOFAs, </a:t>
            </a:r>
            <a:r>
              <a:rPr lang="en-US" b="1" dirty="0" smtClean="0"/>
              <a:t>which will result </a:t>
            </a:r>
            <a:r>
              <a:rPr lang="en-US" dirty="0" smtClean="0"/>
              <a:t>in an increase in mass and power resources required and a decrease in performance.</a:t>
            </a:r>
          </a:p>
          <a:p>
            <a:pPr lvl="1"/>
            <a:r>
              <a:rPr lang="en-US" dirty="0" smtClean="0">
                <a:solidFill>
                  <a:srgbClr val="0070C0"/>
                </a:solidFill>
              </a:rPr>
              <a:t>EPI-Lo has selected test house for final qualification and working with test house to develop tests and test procedures.</a:t>
            </a:r>
          </a:p>
          <a:p>
            <a:r>
              <a:rPr lang="en-US" b="1" dirty="0" smtClean="0"/>
              <a:t>Given that </a:t>
            </a:r>
            <a:r>
              <a:rPr lang="en-US" dirty="0" smtClean="0"/>
              <a:t>EPI-Lo has a max operating temperature of 30C and the Project expects EPI-Lo to operate at this temperature at Perihelion (prime science); </a:t>
            </a:r>
            <a:r>
              <a:rPr lang="en-US" b="1" dirty="0" smtClean="0"/>
              <a:t>there is a risk </a:t>
            </a:r>
            <a:r>
              <a:rPr lang="en-US" dirty="0" smtClean="0"/>
              <a:t>that operating at the max op temp will result in reduced resolution of the solid state detectors, </a:t>
            </a:r>
            <a:r>
              <a:rPr lang="en-US" b="1" dirty="0" smtClean="0"/>
              <a:t>which will result </a:t>
            </a:r>
            <a:r>
              <a:rPr lang="en-US" dirty="0" smtClean="0"/>
              <a:t>in a reduction in performance of the detector</a:t>
            </a:r>
          </a:p>
          <a:p>
            <a:pPr lvl="1"/>
            <a:r>
              <a:rPr lang="en-US" dirty="0" smtClean="0">
                <a:solidFill>
                  <a:srgbClr val="0070C0"/>
                </a:solidFill>
              </a:rPr>
              <a:t>EPI-Lo has received SSDs from Canberra, mounted them into </a:t>
            </a:r>
            <a:r>
              <a:rPr lang="en-US" dirty="0" err="1" smtClean="0">
                <a:solidFill>
                  <a:srgbClr val="0070C0"/>
                </a:solidFill>
              </a:rPr>
              <a:t>Ultem</a:t>
            </a:r>
            <a:r>
              <a:rPr lang="en-US" dirty="0" smtClean="0">
                <a:solidFill>
                  <a:srgbClr val="0070C0"/>
                </a:solidFill>
              </a:rPr>
              <a:t> carrier, and completed fabrication and assembly of the energy board.  Testing has begun.</a:t>
            </a:r>
          </a:p>
          <a:p>
            <a:r>
              <a:rPr lang="en-US" b="1" dirty="0" smtClean="0"/>
              <a:t>Given that </a:t>
            </a:r>
            <a:r>
              <a:rPr lang="en-US" dirty="0" smtClean="0"/>
              <a:t>the spacecraft is planning to cant the spacecraft at 1AU in order to warm the radiators behind the heat shield; </a:t>
            </a:r>
            <a:r>
              <a:rPr lang="en-US" b="1" dirty="0" smtClean="0"/>
              <a:t>there is a risk </a:t>
            </a:r>
            <a:r>
              <a:rPr lang="en-US" dirty="0" smtClean="0"/>
              <a:t>that EPI-Hi windows will be facing the sun, </a:t>
            </a:r>
            <a:r>
              <a:rPr lang="en-US" b="1" dirty="0" smtClean="0"/>
              <a:t>which could result </a:t>
            </a:r>
            <a:r>
              <a:rPr lang="en-US" dirty="0" smtClean="0"/>
              <a:t>in thin windows covering LET telescopes to overheat and fail, possibly causing damage to the EPI-Hi detectors.</a:t>
            </a:r>
          </a:p>
          <a:p>
            <a:pPr lvl="1"/>
            <a:r>
              <a:rPr lang="en-US" dirty="0" smtClean="0">
                <a:solidFill>
                  <a:srgbClr val="0070C0"/>
                </a:solidFill>
              </a:rPr>
              <a:t>Goddard solar simulator will work for EPI-Hi solar illumination test. In Process: Determine correct thermal coating for aluminized polyimide windows and run thermal analysis.</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sz="2800" dirty="0" smtClean="0"/>
              <a:t>Risks with Likelihood/Consequence </a:t>
            </a:r>
            <a:r>
              <a:rPr lang="en-US" sz="2800" dirty="0" smtClean="0"/>
              <a:t>&lt; 2</a:t>
            </a:r>
            <a:endParaRPr lang="en-US" sz="28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Given that </a:t>
            </a:r>
            <a:r>
              <a:rPr lang="en-US" dirty="0" smtClean="0"/>
              <a:t>the SPP Project is considering updating EMI requirements for Deep Dielectric Discharge, </a:t>
            </a:r>
            <a:r>
              <a:rPr lang="en-US" b="1" dirty="0" smtClean="0"/>
              <a:t>there is a chance </a:t>
            </a:r>
            <a:r>
              <a:rPr lang="en-US" dirty="0" smtClean="0"/>
              <a:t>that the Project will require all instrument box walls to be 54 mils thick; </a:t>
            </a:r>
            <a:r>
              <a:rPr lang="en-US" b="1" dirty="0" smtClean="0"/>
              <a:t>which would result </a:t>
            </a:r>
            <a:r>
              <a:rPr lang="en-US" dirty="0" smtClean="0"/>
              <a:t>in a significant mass increase to the ISIS instrument.</a:t>
            </a:r>
          </a:p>
          <a:p>
            <a:pPr lvl="1"/>
            <a:r>
              <a:rPr lang="en-US" dirty="0" smtClean="0">
                <a:solidFill>
                  <a:srgbClr val="0070C0"/>
                </a:solidFill>
              </a:rPr>
              <a:t>Deep Dielectric Discharge requirements were released that did not require box wall thickness increases</a:t>
            </a:r>
          </a:p>
          <a:p>
            <a:r>
              <a:rPr lang="en-US" b="1" dirty="0" smtClean="0"/>
              <a:t>Given that </a:t>
            </a:r>
            <a:r>
              <a:rPr lang="en-US" dirty="0" smtClean="0"/>
              <a:t>the SPP Project is considering updating EMI requirements to exclude switching circuits in power supplies, </a:t>
            </a:r>
            <a:r>
              <a:rPr lang="en-US" b="1" dirty="0" smtClean="0"/>
              <a:t>there is a chance</a:t>
            </a:r>
            <a:r>
              <a:rPr lang="en-US" dirty="0" smtClean="0"/>
              <a:t> that portions of the ISIS LVPS will have to be redesigned; </a:t>
            </a:r>
            <a:r>
              <a:rPr lang="en-US" b="1" dirty="0" smtClean="0"/>
              <a:t>which would result </a:t>
            </a:r>
            <a:r>
              <a:rPr lang="en-US" dirty="0" smtClean="0"/>
              <a:t>in a significant power increase due to loss of efficiency in non-switching supplies and a schedule delay in the delivery of the EM LVPS to EPI-Hi and EPI-Lo.</a:t>
            </a:r>
          </a:p>
          <a:p>
            <a:pPr lvl="1"/>
            <a:r>
              <a:rPr lang="en-US" dirty="0" smtClean="0">
                <a:solidFill>
                  <a:srgbClr val="0070C0"/>
                </a:solidFill>
              </a:rPr>
              <a:t>LVPS design moved away from the use of POL</a:t>
            </a:r>
          </a:p>
          <a:p>
            <a:r>
              <a:rPr lang="en-US" b="1" dirty="0" smtClean="0"/>
              <a:t>Given that </a:t>
            </a:r>
            <a:r>
              <a:rPr lang="en-US" dirty="0" smtClean="0"/>
              <a:t>the project is requiring worst case circuit analysis to be performed on all circuits in the design, </a:t>
            </a:r>
            <a:r>
              <a:rPr lang="en-US" b="1" dirty="0" smtClean="0"/>
              <a:t>there is a chance </a:t>
            </a:r>
            <a:r>
              <a:rPr lang="en-US" dirty="0" smtClean="0"/>
              <a:t>that the ISIS team will be required to perform more analysis than was originally budgeted; </a:t>
            </a:r>
            <a:r>
              <a:rPr lang="en-US" b="1" dirty="0" smtClean="0"/>
              <a:t>which will result </a:t>
            </a:r>
            <a:r>
              <a:rPr lang="en-US" dirty="0" smtClean="0"/>
              <a:t>in increased cost and schedule delays.</a:t>
            </a:r>
          </a:p>
          <a:p>
            <a:pPr lvl="1"/>
            <a:r>
              <a:rPr lang="en-US" dirty="0" smtClean="0">
                <a:solidFill>
                  <a:srgbClr val="0070C0"/>
                </a:solidFill>
              </a:rPr>
              <a:t>Worst case analysis required on safety critical circuits only</a:t>
            </a:r>
          </a:p>
          <a:p>
            <a:endParaRPr lang="en-US" dirty="0"/>
          </a:p>
        </p:txBody>
      </p:sp>
      <p:sp>
        <p:nvSpPr>
          <p:cNvPr id="2" name="Title 1"/>
          <p:cNvSpPr>
            <a:spLocks noGrp="1"/>
          </p:cNvSpPr>
          <p:nvPr>
            <p:ph type="title"/>
          </p:nvPr>
        </p:nvSpPr>
        <p:spPr/>
        <p:txBody>
          <a:bodyPr/>
          <a:lstStyle/>
          <a:p>
            <a:r>
              <a:rPr lang="en-US" dirty="0" smtClean="0"/>
              <a:t>SPP </a:t>
            </a:r>
            <a:r>
              <a:rPr lang="en-US" dirty="0" smtClean="0"/>
              <a:t>Plans </a:t>
            </a:r>
            <a:r>
              <a:rPr lang="en-US" dirty="0" smtClean="0"/>
              <a:t>that have been mitigated</a:t>
            </a:r>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Given that </a:t>
            </a:r>
            <a:r>
              <a:rPr lang="en-US" dirty="0" smtClean="0"/>
              <a:t>the SPP spacecraft is dynamic and movement of spacecraft components can affect instrument parameters, such as FOV; </a:t>
            </a:r>
            <a:r>
              <a:rPr lang="en-US" b="1" dirty="0" smtClean="0"/>
              <a:t>there is a chance </a:t>
            </a:r>
            <a:r>
              <a:rPr lang="en-US" dirty="0" smtClean="0"/>
              <a:t>the spacecraft could move or change something on the spacecraft into the ISIS FOV, </a:t>
            </a:r>
            <a:r>
              <a:rPr lang="en-US" b="1" dirty="0" smtClean="0"/>
              <a:t>which would result</a:t>
            </a:r>
            <a:r>
              <a:rPr lang="en-US" dirty="0" smtClean="0"/>
              <a:t> in reduction in quality of science data and could compromise satisfaction of mission science requirements.</a:t>
            </a:r>
          </a:p>
          <a:p>
            <a:pPr lvl="1"/>
            <a:r>
              <a:rPr lang="en-US" dirty="0" smtClean="0"/>
              <a:t>Consequence: 3 (technical), Likelihood: 2 (2% - 15%)</a:t>
            </a:r>
          </a:p>
          <a:p>
            <a:pPr lvl="1"/>
            <a:r>
              <a:rPr lang="en-US" dirty="0" smtClean="0"/>
              <a:t>Mitigation #1: Carefully track configuration control with the spacecraft</a:t>
            </a:r>
          </a:p>
          <a:p>
            <a:pPr lvl="1"/>
            <a:r>
              <a:rPr lang="en-US" dirty="0" smtClean="0"/>
              <a:t>Mitigation #2: Ensure all changes to position of spacecraft components are vetted with instrument teams</a:t>
            </a:r>
          </a:p>
          <a:p>
            <a:r>
              <a:rPr lang="en-US" b="1" dirty="0" smtClean="0"/>
              <a:t>Given that </a:t>
            </a:r>
            <a:r>
              <a:rPr lang="en-US" dirty="0" smtClean="0"/>
              <a:t>the SPP Spacecraft can not send commands to the instrument; </a:t>
            </a:r>
            <a:r>
              <a:rPr lang="en-US" b="1" dirty="0" smtClean="0"/>
              <a:t>there is a chance </a:t>
            </a:r>
            <a:r>
              <a:rPr lang="en-US" dirty="0" smtClean="0"/>
              <a:t>that the spacecraft will remove power from the instrument in the case of certain fault conditions, </a:t>
            </a:r>
            <a:r>
              <a:rPr lang="en-US" b="1" dirty="0" smtClean="0"/>
              <a:t>which will result </a:t>
            </a:r>
            <a:r>
              <a:rPr lang="en-US" dirty="0" smtClean="0"/>
              <a:t>in the loss of forensic data in volatile memory required to diagnose the problem.</a:t>
            </a:r>
          </a:p>
          <a:p>
            <a:pPr lvl="1"/>
            <a:r>
              <a:rPr lang="en-US" dirty="0" smtClean="0"/>
              <a:t>Consequence: 3 (technical), Likelihood: 2 (2% - 15%)</a:t>
            </a:r>
          </a:p>
          <a:p>
            <a:pPr lvl="1"/>
            <a:r>
              <a:rPr lang="en-US" dirty="0" smtClean="0"/>
              <a:t>Mitigation #1: Explore fault conditions</a:t>
            </a:r>
          </a:p>
          <a:p>
            <a:pPr lvl="1"/>
            <a:r>
              <a:rPr lang="en-US" dirty="0" smtClean="0"/>
              <a:t>Mitigation #2: Enable low level commands to reboot instruments</a:t>
            </a:r>
          </a:p>
          <a:p>
            <a:r>
              <a:rPr lang="en-US" b="1" dirty="0" smtClean="0"/>
              <a:t>Given that </a:t>
            </a:r>
            <a:r>
              <a:rPr lang="en-US" dirty="0" smtClean="0"/>
              <a:t>EPI-Hi is very sensitive to noise in it’s measurements and the power supply has switching low voltage conversion; </a:t>
            </a:r>
            <a:r>
              <a:rPr lang="en-US" b="1" dirty="0" smtClean="0"/>
              <a:t>there is a chance </a:t>
            </a:r>
            <a:r>
              <a:rPr lang="en-US" dirty="0" smtClean="0"/>
              <a:t>that noise from the power supply could increase the instrument noise floor, </a:t>
            </a:r>
            <a:r>
              <a:rPr lang="en-US" b="1" dirty="0" smtClean="0"/>
              <a:t>which will </a:t>
            </a:r>
            <a:r>
              <a:rPr lang="en-US" dirty="0" smtClean="0"/>
              <a:t>result in the reduction in quality of science data.</a:t>
            </a:r>
          </a:p>
          <a:p>
            <a:pPr lvl="1"/>
            <a:r>
              <a:rPr lang="en-US" dirty="0" smtClean="0"/>
              <a:t>Consequence: 2 (technical), Likelihood: 2 (2% - 15%)</a:t>
            </a:r>
          </a:p>
          <a:p>
            <a:pPr lvl="1"/>
            <a:r>
              <a:rPr lang="en-US" dirty="0" smtClean="0"/>
              <a:t>Mitigation #1: Emphasize noise reduction in power supply design</a:t>
            </a:r>
          </a:p>
          <a:p>
            <a:pPr lvl="1"/>
            <a:r>
              <a:rPr lang="en-US" dirty="0" smtClean="0"/>
              <a:t>Mitigation #2: Plan rigorous testing between instrument and power supply</a:t>
            </a:r>
          </a:p>
        </p:txBody>
      </p:sp>
      <p:sp>
        <p:nvSpPr>
          <p:cNvPr id="3" name="Title 2"/>
          <p:cNvSpPr>
            <a:spLocks noGrp="1"/>
          </p:cNvSpPr>
          <p:nvPr>
            <p:ph type="title"/>
          </p:nvPr>
        </p:nvSpPr>
        <p:spPr/>
        <p:txBody>
          <a:bodyPr/>
          <a:lstStyle/>
          <a:p>
            <a:r>
              <a:rPr lang="en-US" dirty="0" smtClean="0"/>
              <a:t>Recent Risks (1 of 2)</a:t>
            </a:r>
            <a:endParaRPr lang="en-US"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b="1" dirty="0" smtClean="0"/>
              <a:t>Given that</a:t>
            </a:r>
            <a:r>
              <a:rPr lang="en-US" dirty="0" smtClean="0"/>
              <a:t> the demand for the calibration facility that EPI-Hi was planning to use has been updated and grown in popularity, </a:t>
            </a:r>
            <a:r>
              <a:rPr lang="en-US" b="1" dirty="0" smtClean="0"/>
              <a:t>there is a chance</a:t>
            </a:r>
            <a:r>
              <a:rPr lang="en-US" dirty="0" smtClean="0"/>
              <a:t> that scheduling the facility will be challenging, </a:t>
            </a:r>
            <a:r>
              <a:rPr lang="en-US" b="1" dirty="0" smtClean="0"/>
              <a:t>which will result</a:t>
            </a:r>
            <a:r>
              <a:rPr lang="en-US" dirty="0" smtClean="0"/>
              <a:t> in a slip in the date for full calibration or an increase in cost to go to a different facility.</a:t>
            </a:r>
          </a:p>
          <a:p>
            <a:pPr lvl="1"/>
            <a:r>
              <a:rPr lang="en-US" dirty="0" smtClean="0"/>
              <a:t>Consequence: 1 (cost, schedule), Likelihood: 3 (15% - 25%)</a:t>
            </a:r>
          </a:p>
          <a:p>
            <a:pPr lvl="1"/>
            <a:r>
              <a:rPr lang="en-US" dirty="0" smtClean="0"/>
              <a:t>Mitigation: Schedule facility well in advance</a:t>
            </a:r>
          </a:p>
          <a:p>
            <a:r>
              <a:rPr lang="en-US" b="1" dirty="0" smtClean="0"/>
              <a:t>Given that</a:t>
            </a:r>
            <a:r>
              <a:rPr lang="en-US" dirty="0" smtClean="0"/>
              <a:t> the cost for the calibration facility that EPI-Lo was planning to use has increased, </a:t>
            </a:r>
            <a:r>
              <a:rPr lang="en-US" b="1" dirty="0" smtClean="0"/>
              <a:t>there is a chance</a:t>
            </a:r>
            <a:r>
              <a:rPr lang="en-US" dirty="0" smtClean="0"/>
              <a:t> that scheduling the facility will be challenging, </a:t>
            </a:r>
            <a:r>
              <a:rPr lang="en-US" b="1" dirty="0" smtClean="0"/>
              <a:t>which will result</a:t>
            </a:r>
            <a:r>
              <a:rPr lang="en-US" dirty="0" smtClean="0"/>
              <a:t> in a slip in the date for full calibration or an increase in cost to go to a different facility.</a:t>
            </a:r>
          </a:p>
          <a:p>
            <a:pPr lvl="1"/>
            <a:r>
              <a:rPr lang="en-US" dirty="0" smtClean="0"/>
              <a:t>Consequence: 1 (cost, schedule), Likelihood: 3 (15% - 25%)</a:t>
            </a:r>
          </a:p>
          <a:p>
            <a:pPr lvl="1"/>
            <a:r>
              <a:rPr lang="en-US" dirty="0" smtClean="0"/>
              <a:t>Mitigation: Schedule facility well in advance</a:t>
            </a:r>
          </a:p>
          <a:p>
            <a:r>
              <a:rPr lang="en-US" b="1" dirty="0" smtClean="0"/>
              <a:t>Given that</a:t>
            </a:r>
            <a:r>
              <a:rPr lang="en-US" dirty="0" smtClean="0"/>
              <a:t> [SOMETHING], </a:t>
            </a:r>
            <a:r>
              <a:rPr lang="en-US" b="1" dirty="0" smtClean="0"/>
              <a:t>there is a chance</a:t>
            </a:r>
            <a:r>
              <a:rPr lang="en-US" dirty="0" smtClean="0"/>
              <a:t> that EPI-Lo will require two sets of carbon foils where one was budgeted, </a:t>
            </a:r>
            <a:r>
              <a:rPr lang="en-US" b="1" dirty="0" smtClean="0"/>
              <a:t>which will result</a:t>
            </a:r>
            <a:r>
              <a:rPr lang="en-US" dirty="0" smtClean="0"/>
              <a:t> in an increase in instrument cost.</a:t>
            </a:r>
          </a:p>
          <a:p>
            <a:pPr lvl="1"/>
            <a:r>
              <a:rPr lang="en-US" dirty="0" smtClean="0"/>
              <a:t>Consequence: 1 (cost, schedule), Likelihood: 3 (15% - 25%)</a:t>
            </a:r>
          </a:p>
          <a:p>
            <a:pPr lvl="1"/>
            <a:r>
              <a:rPr lang="en-US" dirty="0" smtClean="0"/>
              <a:t>Mitigation: </a:t>
            </a:r>
          </a:p>
          <a:p>
            <a:r>
              <a:rPr lang="en-US" b="1" dirty="0" smtClean="0"/>
              <a:t>Given that</a:t>
            </a:r>
            <a:r>
              <a:rPr lang="en-US" dirty="0" smtClean="0"/>
              <a:t> the allocated time for on-orbit instrument calibration is less than what was initially requested, </a:t>
            </a:r>
            <a:r>
              <a:rPr lang="en-US" b="1" dirty="0" smtClean="0"/>
              <a:t>there is a chance</a:t>
            </a:r>
            <a:r>
              <a:rPr lang="en-US" dirty="0" smtClean="0"/>
              <a:t> that EPI-Lo will have inadequate calibration time to collect statistics prior to the first encounter phase, </a:t>
            </a:r>
            <a:r>
              <a:rPr lang="en-US" b="1" dirty="0" smtClean="0"/>
              <a:t>which will result</a:t>
            </a:r>
            <a:r>
              <a:rPr lang="en-US" dirty="0" smtClean="0"/>
              <a:t> in a reduction in the usefulness of the  first encounter data.</a:t>
            </a:r>
          </a:p>
          <a:p>
            <a:pPr lvl="1"/>
            <a:r>
              <a:rPr lang="en-US" dirty="0" smtClean="0"/>
              <a:t>Consequence: 2 (technical), Likelihood: 2 (2% - 15%)</a:t>
            </a:r>
          </a:p>
          <a:p>
            <a:pPr lvl="1"/>
            <a:r>
              <a:rPr lang="en-US" dirty="0" smtClean="0"/>
              <a:t>Mitigation: Work with Project to utilize other available time for calibration (week before combined calibration)</a:t>
            </a:r>
          </a:p>
          <a:p>
            <a:endParaRPr lang="en-US" dirty="0"/>
          </a:p>
        </p:txBody>
      </p:sp>
      <p:sp>
        <p:nvSpPr>
          <p:cNvPr id="3" name="Title 2"/>
          <p:cNvSpPr>
            <a:spLocks noGrp="1"/>
          </p:cNvSpPr>
          <p:nvPr>
            <p:ph type="title"/>
          </p:nvPr>
        </p:nvSpPr>
        <p:spPr/>
        <p:txBody>
          <a:bodyPr/>
          <a:lstStyle/>
          <a:p>
            <a:r>
              <a:rPr lang="en-US" dirty="0" smtClean="0"/>
              <a:t>Recent Risks (2 of 2)</a:t>
            </a:r>
            <a:endParaRPr lang="en-US"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ISIS risk process is effective and active</a:t>
            </a:r>
          </a:p>
          <a:p>
            <a:r>
              <a:rPr lang="en-US" dirty="0" smtClean="0"/>
              <a:t>ISIS has made tremendous progress in driving down and mitigating risks</a:t>
            </a:r>
          </a:p>
          <a:p>
            <a:r>
              <a:rPr lang="en-US" dirty="0" smtClean="0"/>
              <a:t>The ISIS instruments are technically sound, well understood, and corroboration with the spacecraft team is effective</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Risk Analysis Score Card</a:t>
            </a:r>
          </a:p>
          <a:p>
            <a:r>
              <a:rPr lang="en-US" dirty="0" smtClean="0"/>
              <a:t>Likelihood/Consequence implementation for ISIS</a:t>
            </a:r>
          </a:p>
          <a:p>
            <a:r>
              <a:rPr lang="en-US" dirty="0" smtClean="0"/>
              <a:t>Risk Summary</a:t>
            </a:r>
          </a:p>
          <a:p>
            <a:r>
              <a:rPr lang="en-US" dirty="0" smtClean="0"/>
              <a:t>Top Risks</a:t>
            </a:r>
          </a:p>
          <a:p>
            <a:r>
              <a:rPr lang="en-US" dirty="0" smtClean="0"/>
              <a:t>Risk Description</a:t>
            </a:r>
          </a:p>
          <a:p>
            <a:pPr lvl="1"/>
            <a:r>
              <a:rPr lang="en-US" dirty="0" smtClean="0"/>
              <a:t>Autonomy Concerns</a:t>
            </a:r>
          </a:p>
          <a:p>
            <a:pPr lvl="1"/>
            <a:r>
              <a:rPr lang="en-US" dirty="0" smtClean="0"/>
              <a:t>Technical Risks</a:t>
            </a:r>
          </a:p>
          <a:p>
            <a:pPr lvl="1"/>
            <a:r>
              <a:rPr lang="en-US" dirty="0" smtClean="0"/>
              <a:t>Risks with Likelihood and Consequence </a:t>
            </a:r>
            <a:r>
              <a:rPr lang="en-US" dirty="0" smtClean="0"/>
              <a:t>&lt; 2</a:t>
            </a:r>
            <a:endParaRPr lang="en-US" dirty="0" smtClean="0"/>
          </a:p>
          <a:p>
            <a:pPr lvl="1"/>
            <a:r>
              <a:rPr lang="en-US" dirty="0" smtClean="0"/>
              <a:t>Mitigated Concerns</a:t>
            </a:r>
          </a:p>
          <a:p>
            <a:pPr lvl="1"/>
            <a:r>
              <a:rPr lang="en-US" dirty="0" smtClean="0"/>
              <a:t>New Risks</a:t>
            </a:r>
            <a:endParaRPr lang="en-US" dirty="0"/>
          </a:p>
        </p:txBody>
      </p:sp>
      <p:sp>
        <p:nvSpPr>
          <p:cNvPr id="3" name="Title 2"/>
          <p:cNvSpPr>
            <a:spLocks noGrp="1"/>
          </p:cNvSpPr>
          <p:nvPr>
            <p:ph type="title"/>
          </p:nvPr>
        </p:nvSpPr>
        <p:spPr>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Outline</a:t>
            </a:r>
            <a:endParaRPr lang="en-US" kern="1200"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83879" y="3124200"/>
            <a:ext cx="7850521" cy="675511"/>
          </a:xfrm>
        </p:spPr>
        <p:txBody>
          <a:bodyPr/>
          <a:lstStyle/>
          <a:p>
            <a:pPr algn="ctr"/>
            <a:r>
              <a:rPr lang="en-US" dirty="0" smtClean="0">
                <a:solidFill>
                  <a:schemeClr val="tx1"/>
                </a:solidFill>
              </a:rPr>
              <a:t>Backup</a:t>
            </a:r>
            <a:endParaRPr lang="en-US" dirty="0">
              <a:solidFill>
                <a:schemeClr val="tx1"/>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84582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SPP </a:t>
            </a:r>
            <a:r>
              <a:rPr lang="en-US" kern="1200" dirty="0" smtClean="0"/>
              <a:t>PLANS</a:t>
            </a:r>
            <a:r>
              <a:rPr lang="en-US" kern="1200" dirty="0" smtClean="0"/>
              <a:t>: ISIS Time Tagged Commands</a:t>
            </a:r>
          </a:p>
        </p:txBody>
      </p:sp>
      <p:graphicFrame>
        <p:nvGraphicFramePr>
          <p:cNvPr id="3" name="Table 2"/>
          <p:cNvGraphicFramePr>
            <a:graphicFrameLocks noGrp="1"/>
          </p:cNvGraphicFramePr>
          <p:nvPr/>
        </p:nvGraphicFramePr>
        <p:xfrm>
          <a:off x="127000" y="1207589"/>
          <a:ext cx="8890000" cy="4659811"/>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13</a:t>
                      </a:r>
                      <a:endParaRPr lang="en-US" sz="1200" dirty="0">
                        <a:latin typeface="Arial"/>
                      </a:endParaRPr>
                    </a:p>
                  </a:txBody>
                  <a:tcPr/>
                </a:tc>
                <a:tc>
                  <a:txBody>
                    <a:bodyPr/>
                    <a:lstStyle/>
                    <a:p>
                      <a:r>
                        <a:rPr lang="en-US" sz="1200" dirty="0" smtClean="0">
                          <a:latin typeface="Arial"/>
                        </a:rPr>
                        <a:t>Given that the SPP Project is considering devolving the implementation of Time Tagged Commands to the Instruments, there is a chance that implementing a feature that has historically been performed by the spacecraft would require extra technical, financial, and schedule resources and might also incur extra IV&amp;V scrutiny on the part of all instruments on the SPP spacecraft;</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would result in duplication of effort, inconsistency of design, incompleteness of coordinating testing, and excessive expenditures of precious resources.</a:t>
                      </a:r>
                      <a:endParaRPr lang="en-US" sz="1200">
                        <a:latin typeface="Arial"/>
                      </a:endParaRPr>
                    </a:p>
                  </a:txBody>
                  <a:tcPr/>
                </a:tc>
              </a:tr>
              <a:tr h="453571">
                <a:tc gridSpan="2">
                  <a:txBody>
                    <a:bodyPr/>
                    <a:lstStyle/>
                    <a:p>
                      <a:r>
                        <a:rPr lang="en-US" sz="1200" dirty="0" smtClean="0">
                          <a:latin typeface="Arial"/>
                        </a:rPr>
                        <a:t>Overall Status: Accepted(Active)              Consequence: 3               Likelihood: 4</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Arial"/>
                        </a:rPr>
                        <a:t>ISIS is working with the Project to better understand the impact</a:t>
                      </a:r>
                      <a:r>
                        <a:rPr lang="en-US" sz="1200" baseline="0" dirty="0" smtClean="0">
                          <a:latin typeface="Arial"/>
                        </a:rPr>
                        <a:t> instrument autonomy as implemented on SPP will have.  ISIS must implement a command handler to enable execution of commands at specific.  This function was implemented in the spacecraft on ISIS heritage instruments.</a:t>
                      </a:r>
                      <a:endParaRPr lang="en-US" sz="1200" dirty="0">
                        <a:latin typeface="Arial"/>
                      </a:endParaRPr>
                    </a:p>
                  </a:txBody>
                  <a:tcPr/>
                </a:tc>
              </a:tr>
              <a:tr h="453571">
                <a:tc>
                  <a:txBody>
                    <a:bodyPr/>
                    <a:lstStyle/>
                    <a:p>
                      <a:r>
                        <a:rPr lang="en-US" sz="1200" dirty="0" smtClean="0">
                          <a:latin typeface="Arial"/>
                        </a:rPr>
                        <a:t>Mitigation Plan 1</a:t>
                      </a:r>
                    </a:p>
                    <a:p>
                      <a:r>
                        <a:rPr lang="en-US" sz="1200" dirty="0" smtClean="0">
                          <a:latin typeface="Arial"/>
                        </a:rPr>
                        <a:t>Status: In Progress</a:t>
                      </a:r>
                    </a:p>
                    <a:p>
                      <a:r>
                        <a:rPr lang="en-US" sz="1200" dirty="0" smtClean="0">
                          <a:latin typeface="Arial"/>
                        </a:rPr>
                        <a:t>Trigger Date: 30 Jan 2013</a:t>
                      </a:r>
                      <a:endParaRPr lang="en-US" sz="1200" dirty="0">
                        <a:latin typeface="Arial"/>
                      </a:endParaRPr>
                    </a:p>
                  </a:txBody>
                  <a:tcPr/>
                </a:tc>
                <a:tc>
                  <a:txBody>
                    <a:bodyPr/>
                    <a:lstStyle/>
                    <a:p>
                      <a:r>
                        <a:rPr lang="en-US" sz="1200" smtClean="0">
                          <a:latin typeface="Arial"/>
                        </a:rPr>
                        <a:t>Title: Analyze and Quantify Impact</a:t>
                      </a:r>
                    </a:p>
                    <a:p>
                      <a:r>
                        <a:rPr lang="en-US" sz="1200" smtClean="0">
                          <a:latin typeface="Arial"/>
                        </a:rPr>
                        <a:t>Description: Work with Project to see if this normally available service can still be provided to the Instruments</a:t>
                      </a:r>
                      <a:endParaRPr lang="en-US" sz="1200">
                        <a:latin typeface="Arial"/>
                      </a:endParaRPr>
                    </a:p>
                  </a:txBody>
                  <a:tcPr/>
                </a:tc>
              </a:tr>
              <a:tr h="453571">
                <a:tc>
                  <a:txBody>
                    <a:bodyPr/>
                    <a:lstStyle/>
                    <a:p>
                      <a:r>
                        <a:rPr lang="en-US" sz="1200" dirty="0" smtClean="0">
                          <a:latin typeface="Arial"/>
                        </a:rPr>
                        <a:t>Mitigation Plan 2</a:t>
                      </a:r>
                    </a:p>
                    <a:p>
                      <a:r>
                        <a:rPr lang="en-US" sz="1200" dirty="0" smtClean="0">
                          <a:latin typeface="Arial"/>
                        </a:rPr>
                        <a:t>Status: In Progress</a:t>
                      </a:r>
                    </a:p>
                    <a:p>
                      <a:r>
                        <a:rPr lang="en-US" sz="1200" dirty="0" smtClean="0">
                          <a:latin typeface="Arial"/>
                        </a:rPr>
                        <a:t>Trigger Date: 01 July</a:t>
                      </a:r>
                      <a:r>
                        <a:rPr lang="en-US" sz="1200" baseline="0" dirty="0" smtClean="0">
                          <a:latin typeface="Arial"/>
                        </a:rPr>
                        <a:t> </a:t>
                      </a:r>
                      <a:r>
                        <a:rPr lang="en-US" sz="1200" dirty="0" smtClean="0">
                          <a:latin typeface="Arial"/>
                        </a:rPr>
                        <a:t>2013</a:t>
                      </a:r>
                      <a:endParaRPr lang="en-US" sz="1200" dirty="0">
                        <a:latin typeface="Arial"/>
                      </a:endParaRPr>
                    </a:p>
                  </a:txBody>
                  <a:tcPr/>
                </a:tc>
                <a:tc>
                  <a:txBody>
                    <a:bodyPr/>
                    <a:lstStyle/>
                    <a:p>
                      <a:r>
                        <a:rPr lang="en-US" sz="1200" smtClean="0">
                          <a:latin typeface="Arial"/>
                        </a:rPr>
                        <a:t>Title: Implement Design Change</a:t>
                      </a:r>
                    </a:p>
                    <a:p>
                      <a:r>
                        <a:rPr lang="en-US" sz="1200" smtClean="0">
                          <a:latin typeface="Arial"/>
                        </a:rPr>
                        <a:t>Description: Design new software and add extra coding and testing time.</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Jan 2014</a:t>
                      </a:r>
                      <a:endParaRPr lang="en-US" sz="1200" dirty="0">
                        <a:latin typeface="Arial"/>
                      </a:endParaRPr>
                    </a:p>
                  </a:txBody>
                  <a:tcPr/>
                </a:tc>
                <a:tc>
                  <a:txBody>
                    <a:bodyPr/>
                    <a:lstStyle/>
                    <a:p>
                      <a:r>
                        <a:rPr lang="en-US" sz="1200" dirty="0" smtClean="0">
                          <a:latin typeface="Arial"/>
                        </a:rPr>
                        <a:t>Title: Test</a:t>
                      </a:r>
                    </a:p>
                    <a:p>
                      <a:r>
                        <a:rPr lang="en-US" sz="1200" dirty="0" smtClean="0">
                          <a:latin typeface="Arial"/>
                        </a:rPr>
                        <a:t>Description: Reduce risk of lack of well-coordinated and tested time-tagged commands by adding additional spacecraft and instrument ground testing resources.</a:t>
                      </a:r>
                      <a:endParaRPr lang="en-US" sz="1200" dirty="0">
                        <a:latin typeface="Arial"/>
                      </a:endParaRPr>
                    </a:p>
                  </a:txBody>
                  <a:tcPr/>
                </a:tc>
              </a:tr>
            </a:tbl>
          </a:graphicData>
        </a:graphic>
      </p:graphicFrame>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SPP </a:t>
            </a:r>
            <a:r>
              <a:rPr lang="en-US" sz="2400" kern="1200" dirty="0" smtClean="0"/>
              <a:t>PLANS</a:t>
            </a:r>
            <a:r>
              <a:rPr lang="en-US" sz="2400" kern="1200" dirty="0" smtClean="0"/>
              <a:t>: ISIS Increased Ground Software Demands Due to Autonomy</a:t>
            </a:r>
          </a:p>
        </p:txBody>
      </p:sp>
      <p:graphicFrame>
        <p:nvGraphicFramePr>
          <p:cNvPr id="3" name="Table 2"/>
          <p:cNvGraphicFramePr>
            <a:graphicFrameLocks noGrp="1"/>
          </p:cNvGraphicFramePr>
          <p:nvPr/>
        </p:nvGraphicFramePr>
        <p:xfrm>
          <a:off x="127000" y="952500"/>
          <a:ext cx="8890000" cy="465618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15</a:t>
                      </a:r>
                      <a:endParaRPr lang="en-US" sz="1200" dirty="0">
                        <a:latin typeface="Arial"/>
                      </a:endParaRPr>
                    </a:p>
                  </a:txBody>
                  <a:tcPr/>
                </a:tc>
                <a:tc>
                  <a:txBody>
                    <a:bodyPr/>
                    <a:lstStyle/>
                    <a:p>
                      <a:r>
                        <a:rPr lang="en-US" sz="1200" smtClean="0">
                          <a:latin typeface="Arial"/>
                        </a:rPr>
                        <a:t>Given that the project is planning to operate the spacecraft autonomously during most mission phases with minimal S/C FSW oversight of the instruments, there is a chance that the instrument ground software will be required to perform more rigorous vetting and error checking and experience more oversight than was original planned;</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an increase in ground software cost, complexity, and/or schedule slip.</a:t>
                      </a:r>
                      <a:endParaRPr lang="en-US" sz="1200">
                        <a:latin typeface="Arial"/>
                      </a:endParaRPr>
                    </a:p>
                  </a:txBody>
                  <a:tcPr/>
                </a:tc>
              </a:tr>
              <a:tr h="453571">
                <a:tc gridSpan="2">
                  <a:txBody>
                    <a:bodyPr/>
                    <a:lstStyle/>
                    <a:p>
                      <a:r>
                        <a:rPr lang="en-US" sz="1200" dirty="0" smtClean="0">
                          <a:latin typeface="Arial"/>
                        </a:rPr>
                        <a:t>Overall Status: Accepted(Active)              Consequence: 3               Likelihood: 4</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a:rPr>
                        <a:t>ISIS is working with the Project to better understand the impact</a:t>
                      </a:r>
                      <a:r>
                        <a:rPr lang="en-US" sz="1200" baseline="0" dirty="0" smtClean="0">
                          <a:latin typeface="Arial"/>
                        </a:rPr>
                        <a:t> instrument autonomy as implemented on SPP will have.  ISIS must implement various error checking that is above our experience on heritage instruments.  This will affect both ground and flight software.</a:t>
                      </a:r>
                      <a:endParaRPr lang="en-US" sz="1200" dirty="0" smtClean="0">
                        <a:latin typeface="Arial"/>
                      </a:endParaRPr>
                    </a:p>
                  </a:txBody>
                  <a:tcPr/>
                </a:tc>
              </a:tr>
              <a:tr h="453571">
                <a:tc>
                  <a:txBody>
                    <a:bodyPr/>
                    <a:lstStyle/>
                    <a:p>
                      <a:r>
                        <a:rPr lang="en-US" sz="1200" dirty="0" smtClean="0">
                          <a:latin typeface="Arial"/>
                        </a:rPr>
                        <a:t>Mitigation Plan 1</a:t>
                      </a:r>
                    </a:p>
                    <a:p>
                      <a:r>
                        <a:rPr lang="en-US" sz="1200" dirty="0" smtClean="0">
                          <a:latin typeface="Arial"/>
                        </a:rPr>
                        <a:t>Status: In Progress</a:t>
                      </a:r>
                    </a:p>
                    <a:p>
                      <a:r>
                        <a:rPr lang="en-US" sz="1200" dirty="0" smtClean="0">
                          <a:latin typeface="Arial"/>
                        </a:rPr>
                        <a:t>Trigger Date: 30 Jan</a:t>
                      </a:r>
                      <a:r>
                        <a:rPr lang="en-US" sz="1200" baseline="0" dirty="0" smtClean="0">
                          <a:latin typeface="Arial"/>
                        </a:rPr>
                        <a:t> </a:t>
                      </a:r>
                      <a:r>
                        <a:rPr lang="en-US" sz="1200" dirty="0" smtClean="0">
                          <a:latin typeface="Arial"/>
                        </a:rPr>
                        <a:t>2013</a:t>
                      </a:r>
                      <a:endParaRPr lang="en-US" sz="1200" dirty="0">
                        <a:latin typeface="Arial"/>
                      </a:endParaRPr>
                    </a:p>
                  </a:txBody>
                  <a:tcPr/>
                </a:tc>
                <a:tc>
                  <a:txBody>
                    <a:bodyPr/>
                    <a:lstStyle/>
                    <a:p>
                      <a:r>
                        <a:rPr lang="en-US" sz="1200" smtClean="0">
                          <a:latin typeface="Arial"/>
                        </a:rPr>
                        <a:t>Title: Project Assistance</a:t>
                      </a:r>
                    </a:p>
                    <a:p>
                      <a:r>
                        <a:rPr lang="en-US" sz="1200" smtClean="0">
                          <a:latin typeface="Arial"/>
                        </a:rPr>
                        <a:t>Description: Work closely with the project to understand and implement autonomy and help deter increased oversight.  Aid from project will help instrument teams anticipate challenges with which they have not had to deal in the past.</a:t>
                      </a:r>
                      <a:endParaRPr lang="en-US" sz="1200">
                        <a:latin typeface="Arial"/>
                      </a:endParaRPr>
                    </a:p>
                  </a:txBody>
                  <a:tcPr/>
                </a:tc>
              </a:tr>
              <a:tr h="453571">
                <a:tc>
                  <a:txBody>
                    <a:bodyPr/>
                    <a:lstStyle/>
                    <a:p>
                      <a:r>
                        <a:rPr lang="en-US" sz="1200" dirty="0" smtClean="0">
                          <a:latin typeface="Arial"/>
                        </a:rPr>
                        <a:t>Mitigation Plan 2</a:t>
                      </a:r>
                    </a:p>
                    <a:p>
                      <a:r>
                        <a:rPr lang="en-US" sz="1200" dirty="0" smtClean="0">
                          <a:latin typeface="Arial"/>
                        </a:rPr>
                        <a:t>Status: In Progress</a:t>
                      </a:r>
                    </a:p>
                    <a:p>
                      <a:r>
                        <a:rPr lang="en-US" sz="1200" dirty="0" smtClean="0">
                          <a:latin typeface="Arial"/>
                        </a:rPr>
                        <a:t>Trigger Date: 01 July</a:t>
                      </a:r>
                      <a:r>
                        <a:rPr lang="en-US" sz="1200" baseline="0" dirty="0" smtClean="0">
                          <a:latin typeface="Arial"/>
                        </a:rPr>
                        <a:t> </a:t>
                      </a:r>
                      <a:r>
                        <a:rPr lang="en-US" sz="1200" dirty="0" smtClean="0">
                          <a:latin typeface="Arial"/>
                        </a:rPr>
                        <a:t>2013</a:t>
                      </a:r>
                      <a:endParaRPr lang="en-US" sz="1200" dirty="0">
                        <a:latin typeface="Arial"/>
                      </a:endParaRPr>
                    </a:p>
                  </a:txBody>
                  <a:tcPr/>
                </a:tc>
                <a:tc>
                  <a:txBody>
                    <a:bodyPr/>
                    <a:lstStyle/>
                    <a:p>
                      <a:r>
                        <a:rPr lang="en-US" sz="1200" smtClean="0">
                          <a:latin typeface="Arial"/>
                        </a:rPr>
                        <a:t>Title: Work with Autonomy Experts for Assistance</a:t>
                      </a:r>
                    </a:p>
                    <a:p>
                      <a:r>
                        <a:rPr lang="en-US" sz="1200" smtClean="0">
                          <a:latin typeface="Arial"/>
                        </a:rPr>
                        <a:t>Description: Hire expert consultants who have experience with spacecraft autonomous operations in order to aid design instrument autonomous operations to handle unforeseen conditions.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Jan 2014</a:t>
                      </a:r>
                      <a:endParaRPr lang="en-US" sz="1200" dirty="0">
                        <a:latin typeface="Arial"/>
                      </a:endParaRPr>
                    </a:p>
                  </a:txBody>
                  <a:tcPr/>
                </a:tc>
                <a:tc>
                  <a:txBody>
                    <a:bodyPr/>
                    <a:lstStyle/>
                    <a:p>
                      <a:r>
                        <a:rPr lang="en-US" sz="1200" smtClean="0">
                          <a:latin typeface="Arial"/>
                        </a:rPr>
                        <a:t>Title: Autonomy Peer Reviews</a:t>
                      </a:r>
                    </a:p>
                    <a:p>
                      <a:r>
                        <a:rPr lang="en-US" sz="1200" smtClean="0">
                          <a:latin typeface="Arial"/>
                        </a:rPr>
                        <a:t>Description: Hold peer reviews on the instruments planned autonomy measures to vet instrument autonomous operations.</a:t>
                      </a:r>
                      <a:endParaRPr lang="en-US" sz="1200">
                        <a:latin typeface="Arial"/>
                      </a:endParaRPr>
                    </a:p>
                  </a:txBody>
                  <a:tcPr/>
                </a:tc>
              </a:tr>
            </a:tbl>
          </a:graphicData>
        </a:graphic>
      </p:graphicFrame>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SPP </a:t>
            </a:r>
            <a:r>
              <a:rPr lang="en-US" sz="2400" kern="1200" dirty="0" smtClean="0"/>
              <a:t>PLANS</a:t>
            </a:r>
            <a:r>
              <a:rPr lang="en-US" sz="2400" kern="1200" dirty="0" smtClean="0"/>
              <a:t>: ISIS Increased Instrument FSW Demands Due to Autonomy</a:t>
            </a:r>
          </a:p>
        </p:txBody>
      </p:sp>
      <p:graphicFrame>
        <p:nvGraphicFramePr>
          <p:cNvPr id="3" name="Table 2"/>
          <p:cNvGraphicFramePr>
            <a:graphicFrameLocks noGrp="1"/>
          </p:cNvGraphicFramePr>
          <p:nvPr/>
        </p:nvGraphicFramePr>
        <p:xfrm>
          <a:off x="127000" y="952500"/>
          <a:ext cx="8890000" cy="465618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16</a:t>
                      </a:r>
                      <a:endParaRPr lang="en-US" sz="1200" dirty="0">
                        <a:latin typeface="Arial"/>
                      </a:endParaRPr>
                    </a:p>
                  </a:txBody>
                  <a:tcPr/>
                </a:tc>
                <a:tc>
                  <a:txBody>
                    <a:bodyPr/>
                    <a:lstStyle/>
                    <a:p>
                      <a:r>
                        <a:rPr lang="en-US" sz="1200" smtClean="0">
                          <a:latin typeface="Arial"/>
                        </a:rPr>
                        <a:t>Given that the project is planning to operate the spacecraft autonomously during most mission phases with minimal S/C FSW oversight of the instruments, there is a chance that the instrument FSW will be required to perform more rigorous vetting and error checking and experience more oversight than was original planned;</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an increase in ground software cost, complexity, and/or schedule slip.</a:t>
                      </a:r>
                      <a:endParaRPr lang="en-US" sz="1200">
                        <a:latin typeface="Arial"/>
                      </a:endParaRPr>
                    </a:p>
                  </a:txBody>
                  <a:tcPr/>
                </a:tc>
              </a:tr>
              <a:tr h="453571">
                <a:tc gridSpan="2">
                  <a:txBody>
                    <a:bodyPr/>
                    <a:lstStyle/>
                    <a:p>
                      <a:r>
                        <a:rPr lang="en-US" sz="1200" dirty="0" smtClean="0">
                          <a:latin typeface="Arial"/>
                        </a:rPr>
                        <a:t>Overall Status: Accepted(Active)              Consequence: 3               Likelihood: 4</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Arial"/>
                        </a:rPr>
                        <a:t>ISIS is working with the Project to better understand the impact</a:t>
                      </a:r>
                      <a:r>
                        <a:rPr lang="en-US" sz="1200" baseline="0" dirty="0" smtClean="0">
                          <a:latin typeface="Arial"/>
                        </a:rPr>
                        <a:t> instrument autonomy as implemented on SPP will have.  ISIS must implement various error checking that is above our experience on heritage instruments.  This will affect both ground and flight software.</a:t>
                      </a:r>
                      <a:endParaRPr lang="en-US" sz="1200" dirty="0">
                        <a:latin typeface="Arial"/>
                      </a:endParaRPr>
                    </a:p>
                  </a:txBody>
                  <a:tcPr/>
                </a:tc>
              </a:tr>
              <a:tr h="453571">
                <a:tc>
                  <a:txBody>
                    <a:bodyPr/>
                    <a:lstStyle/>
                    <a:p>
                      <a:r>
                        <a:rPr lang="en-US" sz="1200" dirty="0" smtClean="0">
                          <a:latin typeface="Arial"/>
                        </a:rPr>
                        <a:t>Mitigation Plan 1</a:t>
                      </a:r>
                    </a:p>
                    <a:p>
                      <a:r>
                        <a:rPr lang="en-US" sz="1200" dirty="0" smtClean="0">
                          <a:latin typeface="Arial"/>
                        </a:rPr>
                        <a:t>Status: In Progress</a:t>
                      </a:r>
                    </a:p>
                    <a:p>
                      <a:r>
                        <a:rPr lang="en-US" sz="1200" dirty="0" smtClean="0">
                          <a:latin typeface="Arial"/>
                        </a:rPr>
                        <a:t>Trigger Date: 30 Jan 2013</a:t>
                      </a:r>
                      <a:endParaRPr lang="en-US" sz="1200" dirty="0">
                        <a:latin typeface="Arial"/>
                      </a:endParaRPr>
                    </a:p>
                  </a:txBody>
                  <a:tcPr/>
                </a:tc>
                <a:tc>
                  <a:txBody>
                    <a:bodyPr/>
                    <a:lstStyle/>
                    <a:p>
                      <a:r>
                        <a:rPr lang="en-US" sz="1200" smtClean="0">
                          <a:latin typeface="Arial"/>
                        </a:rPr>
                        <a:t>Title: Project Assistance</a:t>
                      </a:r>
                    </a:p>
                    <a:p>
                      <a:r>
                        <a:rPr lang="en-US" sz="1200" smtClean="0">
                          <a:latin typeface="Arial"/>
                        </a:rPr>
                        <a:t>Description: Work closely with the project to understand and implement autonomy and help deter increased oversight.  Aid from project will help instrument teams anticipate challenges with which they have not had to deal in the past.</a:t>
                      </a:r>
                      <a:endParaRPr lang="en-US" sz="1200">
                        <a:latin typeface="Arial"/>
                      </a:endParaRPr>
                    </a:p>
                  </a:txBody>
                  <a:tcPr/>
                </a:tc>
              </a:tr>
              <a:tr h="453571">
                <a:tc>
                  <a:txBody>
                    <a:bodyPr/>
                    <a:lstStyle/>
                    <a:p>
                      <a:r>
                        <a:rPr lang="en-US" sz="1200" dirty="0" smtClean="0">
                          <a:latin typeface="Arial"/>
                        </a:rPr>
                        <a:t>Mitigation Plan 2</a:t>
                      </a:r>
                    </a:p>
                    <a:p>
                      <a:r>
                        <a:rPr lang="en-US" sz="1200" dirty="0" smtClean="0">
                          <a:latin typeface="Arial"/>
                        </a:rPr>
                        <a:t>Status: In Progress</a:t>
                      </a:r>
                    </a:p>
                    <a:p>
                      <a:r>
                        <a:rPr lang="en-US" sz="1200" dirty="0" smtClean="0">
                          <a:latin typeface="Arial"/>
                        </a:rPr>
                        <a:t>Trigger Date: 01 Nov 2013</a:t>
                      </a:r>
                      <a:endParaRPr lang="en-US" sz="1200" dirty="0">
                        <a:latin typeface="Arial"/>
                      </a:endParaRPr>
                    </a:p>
                  </a:txBody>
                  <a:tcPr/>
                </a:tc>
                <a:tc>
                  <a:txBody>
                    <a:bodyPr/>
                    <a:lstStyle/>
                    <a:p>
                      <a:r>
                        <a:rPr lang="en-US" sz="1200" smtClean="0">
                          <a:latin typeface="Arial"/>
                        </a:rPr>
                        <a:t>Title: Work with Autonomy Experts for Assistance</a:t>
                      </a:r>
                    </a:p>
                    <a:p>
                      <a:r>
                        <a:rPr lang="en-US" sz="1200" smtClean="0">
                          <a:latin typeface="Arial"/>
                        </a:rPr>
                        <a:t>Description: Hire expert consultants who have experience with spacecraft autonomous operations in order to aid design instrument autonomous operations to handle unforeseen conditions.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Jan 2014</a:t>
                      </a:r>
                      <a:endParaRPr lang="en-US" sz="1200" dirty="0">
                        <a:latin typeface="Arial"/>
                      </a:endParaRPr>
                    </a:p>
                  </a:txBody>
                  <a:tcPr/>
                </a:tc>
                <a:tc>
                  <a:txBody>
                    <a:bodyPr/>
                    <a:lstStyle/>
                    <a:p>
                      <a:r>
                        <a:rPr lang="en-US" sz="1200" dirty="0" smtClean="0">
                          <a:latin typeface="Arial"/>
                        </a:rPr>
                        <a:t>Title: Autonomy Peer Reviews</a:t>
                      </a:r>
                    </a:p>
                    <a:p>
                      <a:r>
                        <a:rPr lang="en-US" sz="1200" dirty="0" smtClean="0">
                          <a:latin typeface="Arial"/>
                        </a:rPr>
                        <a:t>Description: Hold peer reviews on the instruments planned autonomy measures to vet instrument autonomous operations.</a:t>
                      </a:r>
                      <a:endParaRPr lang="en-US" sz="1200" dirty="0">
                        <a:latin typeface="Arial"/>
                      </a:endParaRPr>
                    </a:p>
                  </a:txBody>
                  <a:tcPr/>
                </a:tc>
              </a:tr>
            </a:tbl>
          </a:graphicData>
        </a:graphic>
      </p:graphicFrame>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SPP </a:t>
            </a:r>
            <a:r>
              <a:rPr lang="en-US" sz="2400" kern="1200" dirty="0" smtClean="0"/>
              <a:t>PLAN</a:t>
            </a:r>
            <a:r>
              <a:rPr lang="en-US" sz="2400" kern="1200" dirty="0" smtClean="0"/>
              <a:t>S</a:t>
            </a:r>
            <a:r>
              <a:rPr lang="en-US" sz="2400" kern="1200" dirty="0" smtClean="0"/>
              <a:t>: Configuring ISIS Based on Solar Distance</a:t>
            </a:r>
          </a:p>
        </p:txBody>
      </p:sp>
      <p:graphicFrame>
        <p:nvGraphicFramePr>
          <p:cNvPr id="3" name="Table 2"/>
          <p:cNvGraphicFramePr>
            <a:graphicFrameLocks noGrp="1"/>
          </p:cNvGraphicFramePr>
          <p:nvPr/>
        </p:nvGraphicFramePr>
        <p:xfrm>
          <a:off x="127000" y="952500"/>
          <a:ext cx="8890000" cy="4842691"/>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17</a:t>
                      </a:r>
                      <a:endParaRPr lang="en-US" sz="1200" dirty="0">
                        <a:latin typeface="Arial"/>
                      </a:endParaRPr>
                    </a:p>
                  </a:txBody>
                  <a:tcPr/>
                </a:tc>
                <a:tc>
                  <a:txBody>
                    <a:bodyPr/>
                    <a:lstStyle/>
                    <a:p>
                      <a:r>
                        <a:rPr lang="en-US" sz="1200" dirty="0" smtClean="0">
                          <a:latin typeface="Arial"/>
                        </a:rPr>
                        <a:t>Given that the project is planning to operate the spacecraft autonomously during most mission phases with uncoordinated instrument commanding and the instruments need to be able to configure themselves at power-up and to change their operational mode without spacecraft commanding, there is a chance that the instruments will have to increase their flight software capabilities or rely on a promising, but low-heritage concept of self-configuration based on solar distance;</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could result in increased flight software complexity, increased cost, and delayed the schedule.</a:t>
                      </a:r>
                      <a:endParaRPr lang="en-US" sz="1200">
                        <a:latin typeface="Arial"/>
                      </a:endParaRPr>
                    </a:p>
                  </a:txBody>
                  <a:tcPr/>
                </a:tc>
              </a:tr>
              <a:tr h="453571">
                <a:tc gridSpan="2">
                  <a:txBody>
                    <a:bodyPr/>
                    <a:lstStyle/>
                    <a:p>
                      <a:r>
                        <a:rPr lang="en-US" sz="1200" dirty="0" smtClean="0">
                          <a:latin typeface="Arial"/>
                        </a:rPr>
                        <a:t>Overall Status: Accepted(Active)              Consequence: 3               Likelihood: 4</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mn-lt"/>
                        </a:rPr>
                        <a:t>ISIS is working with the Project to better understand the impact</a:t>
                      </a:r>
                      <a:r>
                        <a:rPr lang="en-US" sz="1200" baseline="0" dirty="0" smtClean="0">
                          <a:latin typeface="+mn-lt"/>
                        </a:rPr>
                        <a:t> instrument autonomy as implemented on SPP will have. </a:t>
                      </a:r>
                      <a:endParaRPr lang="en-US" sz="1200" dirty="0">
                        <a:latin typeface="Arial"/>
                      </a:endParaRPr>
                    </a:p>
                  </a:txBody>
                  <a:tcPr/>
                </a:tc>
              </a:tr>
              <a:tr h="453571">
                <a:tc>
                  <a:txBody>
                    <a:bodyPr/>
                    <a:lstStyle/>
                    <a:p>
                      <a:r>
                        <a:rPr lang="en-US" sz="1200" dirty="0" smtClean="0">
                          <a:latin typeface="Arial"/>
                        </a:rPr>
                        <a:t>Mitigation Plan 1</a:t>
                      </a:r>
                    </a:p>
                    <a:p>
                      <a:r>
                        <a:rPr lang="en-US" sz="1200" dirty="0" smtClean="0">
                          <a:latin typeface="Arial"/>
                        </a:rPr>
                        <a:t>Status: In Progress</a:t>
                      </a:r>
                    </a:p>
                    <a:p>
                      <a:r>
                        <a:rPr lang="en-US" sz="1200" dirty="0" smtClean="0">
                          <a:latin typeface="Arial"/>
                        </a:rPr>
                        <a:t>Trigger Date: 27 May 2013</a:t>
                      </a:r>
                      <a:endParaRPr lang="en-US" sz="1200" dirty="0">
                        <a:latin typeface="Arial"/>
                      </a:endParaRPr>
                    </a:p>
                  </a:txBody>
                  <a:tcPr/>
                </a:tc>
                <a:tc>
                  <a:txBody>
                    <a:bodyPr/>
                    <a:lstStyle/>
                    <a:p>
                      <a:r>
                        <a:rPr lang="en-US" sz="1200" smtClean="0">
                          <a:latin typeface="Arial"/>
                        </a:rPr>
                        <a:t>Title: Project Assistance</a:t>
                      </a:r>
                    </a:p>
                    <a:p>
                      <a:r>
                        <a:rPr lang="en-US" sz="1200" smtClean="0">
                          <a:latin typeface="Arial"/>
                        </a:rPr>
                        <a:t>Description: Work closely with the project to understand and implement autonomy and help deter increased oversight.  Aid from project will help instrument teams anticipate challenges with which they have not had to deal in the past.</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Not Started</a:t>
                      </a:r>
                    </a:p>
                    <a:p>
                      <a:r>
                        <a:rPr lang="en-US" sz="1200" smtClean="0">
                          <a:latin typeface="Arial"/>
                        </a:rPr>
                        <a:t>Trigger Date: 01 Nov 2013</a:t>
                      </a:r>
                      <a:endParaRPr lang="en-US" sz="1200">
                        <a:latin typeface="Arial"/>
                      </a:endParaRPr>
                    </a:p>
                  </a:txBody>
                  <a:tcPr/>
                </a:tc>
                <a:tc>
                  <a:txBody>
                    <a:bodyPr/>
                    <a:lstStyle/>
                    <a:p>
                      <a:r>
                        <a:rPr lang="en-US" sz="1200" smtClean="0">
                          <a:latin typeface="Arial"/>
                        </a:rPr>
                        <a:t>Title: Work with Autonomy Experts for Assistance</a:t>
                      </a:r>
                    </a:p>
                    <a:p>
                      <a:r>
                        <a:rPr lang="en-US" sz="1200" smtClean="0">
                          <a:latin typeface="Arial"/>
                        </a:rPr>
                        <a:t>Description: Hire expert consultants who have experience with spacecraft autonomous operations in order to aid design instrument autonomous operations to handle unforeseen conditions.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Jan 2014</a:t>
                      </a:r>
                      <a:endParaRPr lang="en-US" sz="1200" dirty="0">
                        <a:latin typeface="Arial"/>
                      </a:endParaRPr>
                    </a:p>
                  </a:txBody>
                  <a:tcPr/>
                </a:tc>
                <a:tc>
                  <a:txBody>
                    <a:bodyPr/>
                    <a:lstStyle/>
                    <a:p>
                      <a:r>
                        <a:rPr lang="en-US" sz="1200" smtClean="0">
                          <a:latin typeface="Arial"/>
                        </a:rPr>
                        <a:t>Title: Autonomy Peer Reviews</a:t>
                      </a:r>
                    </a:p>
                    <a:p>
                      <a:r>
                        <a:rPr lang="en-US" sz="1200" smtClean="0">
                          <a:latin typeface="Arial"/>
                        </a:rPr>
                        <a:t>Description: Hold peer reviews on the instruments planned autonomy measures to vet instrument autonomous operations and configuration based on solar distance.</a:t>
                      </a:r>
                      <a:endParaRPr lang="en-US" sz="1200">
                        <a:latin typeface="Arial"/>
                      </a:endParaRPr>
                    </a:p>
                  </a:txBody>
                  <a:tcPr/>
                </a:tc>
              </a:tr>
            </a:tbl>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SPP </a:t>
            </a:r>
            <a:r>
              <a:rPr lang="en-US" kern="1200" dirty="0" smtClean="0"/>
              <a:t>PLANS</a:t>
            </a:r>
            <a:r>
              <a:rPr lang="en-US" kern="1200" dirty="0" smtClean="0"/>
              <a:t>: ISIS Increased Autonomy</a:t>
            </a:r>
          </a:p>
        </p:txBody>
      </p:sp>
      <p:graphicFrame>
        <p:nvGraphicFramePr>
          <p:cNvPr id="3" name="Table 2"/>
          <p:cNvGraphicFramePr>
            <a:graphicFrameLocks noGrp="1"/>
          </p:cNvGraphicFramePr>
          <p:nvPr/>
        </p:nvGraphicFramePr>
        <p:xfrm>
          <a:off x="127000" y="952500"/>
          <a:ext cx="8890000" cy="328458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19</a:t>
                      </a:r>
                      <a:endParaRPr lang="en-US" sz="1200" dirty="0">
                        <a:latin typeface="Arial"/>
                      </a:endParaRPr>
                    </a:p>
                  </a:txBody>
                  <a:tcPr/>
                </a:tc>
                <a:tc>
                  <a:txBody>
                    <a:bodyPr/>
                    <a:lstStyle/>
                    <a:p>
                      <a:r>
                        <a:rPr lang="en-US" sz="1200" smtClean="0">
                          <a:latin typeface="Arial"/>
                        </a:rPr>
                        <a:t>Given the relatively few real-time contacts, the need for autonomy, and the fact that instruments will be turned off repeatedly during data downlink activities, there is a chance that there will be an interruption in the operation of the instrument</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results a loss of primary science data.</a:t>
                      </a:r>
                      <a:endParaRPr lang="en-US" sz="1200">
                        <a:latin typeface="Arial"/>
                      </a:endParaRPr>
                    </a:p>
                  </a:txBody>
                  <a:tcPr/>
                </a:tc>
              </a:tr>
              <a:tr h="453571">
                <a:tc gridSpan="2">
                  <a:txBody>
                    <a:bodyPr/>
                    <a:lstStyle/>
                    <a:p>
                      <a:r>
                        <a:rPr lang="en-US" sz="1200" dirty="0" smtClean="0">
                          <a:latin typeface="Arial"/>
                        </a:rPr>
                        <a:t>Overall Status: Accepted(Active)              Consequence: 3               Likelihood: 4</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mn-lt"/>
                        </a:rPr>
                        <a:t>ISIS is working with the Project to better understand the impact</a:t>
                      </a:r>
                      <a:r>
                        <a:rPr lang="en-US" sz="1200" baseline="0" dirty="0" smtClean="0">
                          <a:latin typeface="+mn-lt"/>
                        </a:rPr>
                        <a:t> instrument autonomy as implemented on SPP will have. </a:t>
                      </a:r>
                      <a:endParaRPr lang="en-US" sz="1200" dirty="0">
                        <a:latin typeface="Arial"/>
                      </a:endParaRP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27 May 2013</a:t>
                      </a:r>
                      <a:endParaRPr lang="en-US" sz="1200">
                        <a:latin typeface="Arial"/>
                      </a:endParaRPr>
                    </a:p>
                  </a:txBody>
                  <a:tcPr/>
                </a:tc>
                <a:tc>
                  <a:txBody>
                    <a:bodyPr/>
                    <a:lstStyle/>
                    <a:p>
                      <a:r>
                        <a:rPr lang="en-US" sz="1200" smtClean="0">
                          <a:latin typeface="Arial"/>
                        </a:rPr>
                        <a:t>Title: SC capability to send commands to the instruments</a:t>
                      </a:r>
                    </a:p>
                    <a:p>
                      <a:r>
                        <a:rPr lang="en-US" sz="1200" smtClean="0">
                          <a:latin typeface="Arial"/>
                        </a:rPr>
                        <a:t>Description: Having the capability of the SC computer to send a few commands to the instruments (less than a dozen commands needed) would mitigate the risk.</a:t>
                      </a:r>
                      <a:endParaRPr lang="en-US" sz="1200">
                        <a:latin typeface="Arial"/>
                      </a:endParaRPr>
                    </a:p>
                  </a:txBody>
                  <a:tcPr/>
                </a:tc>
              </a:tr>
              <a:tr h="453571">
                <a:tc>
                  <a:txBody>
                    <a:bodyPr/>
                    <a:lstStyle/>
                    <a:p>
                      <a:r>
                        <a:rPr lang="en-US" sz="1200" dirty="0" smtClean="0">
                          <a:latin typeface="Arial"/>
                        </a:rPr>
                        <a:t>Mitigation Plan 2</a:t>
                      </a:r>
                    </a:p>
                    <a:p>
                      <a:r>
                        <a:rPr lang="en-US" sz="1200" dirty="0" smtClean="0">
                          <a:latin typeface="Arial"/>
                        </a:rPr>
                        <a:t>Status: Not Started</a:t>
                      </a:r>
                    </a:p>
                    <a:p>
                      <a:r>
                        <a:rPr lang="en-US" sz="1200" dirty="0" smtClean="0">
                          <a:latin typeface="Arial"/>
                        </a:rPr>
                        <a:t>Trigger Date: 01 Nov 2013</a:t>
                      </a:r>
                      <a:endParaRPr lang="en-US" sz="1200" dirty="0">
                        <a:latin typeface="Arial"/>
                      </a:endParaRPr>
                    </a:p>
                  </a:txBody>
                  <a:tcPr/>
                </a:tc>
                <a:tc>
                  <a:txBody>
                    <a:bodyPr/>
                    <a:lstStyle/>
                    <a:p>
                      <a:r>
                        <a:rPr lang="en-US" sz="1200" dirty="0" smtClean="0">
                          <a:latin typeface="Arial"/>
                        </a:rPr>
                        <a:t>Title: More testing</a:t>
                      </a:r>
                    </a:p>
                    <a:p>
                      <a:r>
                        <a:rPr lang="en-US" sz="1200" dirty="0" smtClean="0">
                          <a:latin typeface="Arial"/>
                        </a:rPr>
                        <a:t>Description: All autonomy algorithms will need to be tested extensively.</a:t>
                      </a:r>
                      <a:endParaRPr lang="en-US" sz="1200" dirty="0">
                        <a:latin typeface="Arial"/>
                      </a:endParaRPr>
                    </a:p>
                  </a:txBody>
                  <a:tcPr/>
                </a:tc>
              </a:tr>
            </a:tbl>
          </a:graphicData>
        </a:graphic>
      </p:graphicFrame>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2286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800" kern="1200" dirty="0" smtClean="0"/>
              <a:t>SPP </a:t>
            </a:r>
            <a:r>
              <a:rPr lang="en-US" sz="2800" kern="1200" dirty="0" smtClean="0"/>
              <a:t>PLANS</a:t>
            </a:r>
            <a:r>
              <a:rPr lang="en-US" sz="2800" kern="1200" dirty="0" smtClean="0"/>
              <a:t>: ISIS DDD EMI Requirement</a:t>
            </a:r>
          </a:p>
        </p:txBody>
      </p:sp>
      <p:graphicFrame>
        <p:nvGraphicFramePr>
          <p:cNvPr id="3" name="Table 2"/>
          <p:cNvGraphicFramePr>
            <a:graphicFrameLocks noGrp="1"/>
          </p:cNvGraphicFramePr>
          <p:nvPr/>
        </p:nvGraphicFramePr>
        <p:xfrm>
          <a:off x="127000" y="1089298"/>
          <a:ext cx="8890000" cy="520482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11</a:t>
                      </a:r>
                      <a:endParaRPr lang="en-US" sz="1200" dirty="0">
                        <a:latin typeface="Arial"/>
                      </a:endParaRPr>
                    </a:p>
                  </a:txBody>
                  <a:tcPr/>
                </a:tc>
                <a:tc>
                  <a:txBody>
                    <a:bodyPr/>
                    <a:lstStyle/>
                    <a:p>
                      <a:r>
                        <a:rPr lang="en-US" sz="1200" dirty="0" smtClean="0">
                          <a:latin typeface="Arial"/>
                        </a:rPr>
                        <a:t>Given that the SPP Project is considering updating EMI requirements for Deep Dielectric Discharge, there is a chance that the Project will require all instrument box walls to be 54 mils thick;</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dirty="0" smtClean="0">
                          <a:latin typeface="Arial"/>
                        </a:rPr>
                        <a:t>which would result in a significant mass increase to the ISIS instrument.</a:t>
                      </a:r>
                      <a:endParaRPr lang="en-US" sz="1200" dirty="0">
                        <a:latin typeface="Arial"/>
                      </a:endParaRPr>
                    </a:p>
                  </a:txBody>
                  <a:tcPr/>
                </a:tc>
              </a:tr>
              <a:tr h="453571">
                <a:tc gridSpan="2">
                  <a:txBody>
                    <a:bodyPr/>
                    <a:lstStyle/>
                    <a:p>
                      <a:r>
                        <a:rPr lang="en-US" sz="1200" dirty="0" smtClean="0">
                          <a:latin typeface="Arial"/>
                        </a:rPr>
                        <a:t>Overall Status: Accepted(Active)              Consequence: 1               Likelihood: 5</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Arial"/>
                        </a:rPr>
                        <a:t>Updated </a:t>
                      </a:r>
                      <a:r>
                        <a:rPr lang="en-US" sz="1200" dirty="0" smtClean="0">
                          <a:latin typeface="Arial"/>
                        </a:rPr>
                        <a:t>analysis demonstrates that mitigation is only required on external cables with restrictions on floating connectors in E-Box, per Rich Conde: "Deep dielectric discharges are possible on harnesses on the exterior of the spacecraft. Therefore any electrical interface to a harness that is fully or partially on the exterior of the spacecraft must satisfy the survival and operational requirements previously presented... Deep dielectric discharges in the external harness can be prevented with total shielding of 13 mils Al equivalent, which could be provided by an additional 3 wraps (with 50% overlap) of </a:t>
                      </a:r>
                      <a:r>
                        <a:rPr lang="en-US" sz="1200" dirty="0" err="1" smtClean="0">
                          <a:latin typeface="Arial"/>
                        </a:rPr>
                        <a:t>Neptape</a:t>
                      </a:r>
                      <a:r>
                        <a:rPr lang="en-US" sz="1200" dirty="0" smtClean="0">
                          <a:latin typeface="Arial"/>
                        </a:rPr>
                        <a:t>. There is an additional DDD-related requirement on the maximum allowable volume of floating dielectric or conductive material within a shielded enclosure such as a chassis." Information forthcoming</a:t>
                      </a:r>
                      <a:endParaRPr lang="en-US" sz="1200" dirty="0">
                        <a:latin typeface="Arial"/>
                      </a:endParaRP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30 Jan 2013</a:t>
                      </a:r>
                      <a:endParaRPr lang="en-US" sz="1200">
                        <a:latin typeface="Arial"/>
                      </a:endParaRPr>
                    </a:p>
                  </a:txBody>
                  <a:tcPr/>
                </a:tc>
                <a:tc>
                  <a:txBody>
                    <a:bodyPr/>
                    <a:lstStyle/>
                    <a:p>
                      <a:r>
                        <a:rPr lang="en-US" sz="1200" smtClean="0">
                          <a:latin typeface="Arial"/>
                        </a:rPr>
                        <a:t>Title: Analyze and Quantify Impact</a:t>
                      </a:r>
                    </a:p>
                    <a:p>
                      <a:r>
                        <a:rPr lang="en-US" sz="1200" smtClean="0">
                          <a:latin typeface="Arial"/>
                        </a:rPr>
                        <a:t>Description: Work with the Project to fully analyze DDD environment and meter conservancy to reduce the requirement.  ISIS team to quantify mass impact.</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Not Started</a:t>
                      </a:r>
                    </a:p>
                    <a:p>
                      <a:r>
                        <a:rPr lang="en-US" sz="1200" smtClean="0">
                          <a:latin typeface="Arial"/>
                        </a:rPr>
                        <a:t>Trigger Date: 01 Nov 2013</a:t>
                      </a:r>
                      <a:endParaRPr lang="en-US" sz="1200">
                        <a:latin typeface="Arial"/>
                      </a:endParaRPr>
                    </a:p>
                  </a:txBody>
                  <a:tcPr/>
                </a:tc>
                <a:tc>
                  <a:txBody>
                    <a:bodyPr/>
                    <a:lstStyle/>
                    <a:p>
                      <a:r>
                        <a:rPr lang="en-US" sz="1200" smtClean="0">
                          <a:latin typeface="Arial"/>
                        </a:rPr>
                        <a:t>Title: Implement Design Change</a:t>
                      </a:r>
                    </a:p>
                    <a:p>
                      <a:r>
                        <a:rPr lang="en-US" sz="1200" smtClean="0">
                          <a:latin typeface="Arial"/>
                        </a:rPr>
                        <a:t>Description: Increase wall thickness or spot shield to mitigate DDD dose.</a:t>
                      </a:r>
                      <a:endParaRPr lang="en-US" sz="1200">
                        <a:latin typeface="Arial"/>
                      </a:endParaRPr>
                    </a:p>
                  </a:txBody>
                  <a:tcPr/>
                </a:tc>
              </a:tr>
              <a:tr h="453571">
                <a:tc>
                  <a:txBody>
                    <a:bodyPr/>
                    <a:lstStyle/>
                    <a:p>
                      <a:r>
                        <a:rPr lang="en-US" sz="1200" smtClean="0">
                          <a:latin typeface="Arial"/>
                        </a:rPr>
                        <a:t>Backup Mitigation Plan</a:t>
                      </a:r>
                    </a:p>
                    <a:p>
                      <a:r>
                        <a:rPr lang="en-US" sz="1200" smtClean="0">
                          <a:latin typeface="Arial"/>
                        </a:rPr>
                        <a:t>Status: Not Started</a:t>
                      </a:r>
                    </a:p>
                    <a:p>
                      <a:r>
                        <a:rPr lang="en-US" sz="1200" smtClean="0">
                          <a:latin typeface="Arial"/>
                        </a:rPr>
                        <a:t>Trigger Date: 01 Nov 2013</a:t>
                      </a:r>
                      <a:endParaRPr lang="en-US" sz="1200">
                        <a:latin typeface="Arial"/>
                      </a:endParaRPr>
                    </a:p>
                  </a:txBody>
                  <a:tcPr/>
                </a:tc>
                <a:tc>
                  <a:txBody>
                    <a:bodyPr/>
                    <a:lstStyle/>
                    <a:p>
                      <a:r>
                        <a:rPr lang="en-US" sz="1200" dirty="0" smtClean="0">
                          <a:latin typeface="Arial"/>
                        </a:rPr>
                        <a:t>Title: Discharge Protection</a:t>
                      </a:r>
                    </a:p>
                    <a:p>
                      <a:r>
                        <a:rPr lang="en-US" sz="1200" dirty="0" smtClean="0">
                          <a:latin typeface="Arial"/>
                        </a:rPr>
                        <a:t>Description: Add additional ground straps to mitigate surface charging and implement discharge protection methods.</a:t>
                      </a:r>
                      <a:endParaRPr lang="en-US" sz="1200" dirty="0">
                        <a:latin typeface="Arial"/>
                      </a:endParaRPr>
                    </a:p>
                  </a:txBody>
                  <a:tcPr/>
                </a:tc>
              </a:tr>
            </a:tbl>
          </a:graphicData>
        </a:graphic>
      </p:graphicFrame>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800" kern="1200" dirty="0" smtClean="0"/>
              <a:t>SPP </a:t>
            </a:r>
            <a:r>
              <a:rPr lang="en-US" sz="2800" kern="1200" dirty="0" smtClean="0"/>
              <a:t>PLAN</a:t>
            </a:r>
            <a:r>
              <a:rPr lang="en-US" sz="2800" kern="1200" dirty="0" smtClean="0"/>
              <a:t>S</a:t>
            </a:r>
            <a:r>
              <a:rPr lang="en-US" sz="2800" kern="1200" dirty="0" smtClean="0"/>
              <a:t>: ISIS POL EMI Requirement</a:t>
            </a:r>
          </a:p>
        </p:txBody>
      </p:sp>
      <p:graphicFrame>
        <p:nvGraphicFramePr>
          <p:cNvPr id="3" name="Table 2"/>
          <p:cNvGraphicFramePr>
            <a:graphicFrameLocks noGrp="1"/>
          </p:cNvGraphicFramePr>
          <p:nvPr/>
        </p:nvGraphicFramePr>
        <p:xfrm>
          <a:off x="127000" y="1295400"/>
          <a:ext cx="8890000" cy="392466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12</a:t>
                      </a:r>
                      <a:endParaRPr lang="en-US" sz="1200" dirty="0">
                        <a:latin typeface="Arial"/>
                      </a:endParaRPr>
                    </a:p>
                  </a:txBody>
                  <a:tcPr/>
                </a:tc>
                <a:tc>
                  <a:txBody>
                    <a:bodyPr/>
                    <a:lstStyle/>
                    <a:p>
                      <a:r>
                        <a:rPr lang="en-US" sz="1200" dirty="0" smtClean="0">
                          <a:latin typeface="Arial"/>
                        </a:rPr>
                        <a:t>Given that the SPP Project is considering updating EMI requirements to exclude switching circuits in power supplies, there is a chance that portions of the ISIS LVPS will have to be redesigned;</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dirty="0" smtClean="0">
                          <a:latin typeface="Arial"/>
                        </a:rPr>
                        <a:t>which would result in a significant power increase due to loss of efficiency in non-switching supplies and a schedule delay in the delivery of the EM LVPS to EPI-Hi and EPI-Lo.</a:t>
                      </a:r>
                      <a:endParaRPr lang="en-US" sz="1200" dirty="0">
                        <a:latin typeface="Arial"/>
                      </a:endParaRPr>
                    </a:p>
                  </a:txBody>
                  <a:tcPr/>
                </a:tc>
              </a:tr>
              <a:tr h="453571">
                <a:tc gridSpan="2">
                  <a:txBody>
                    <a:bodyPr/>
                    <a:lstStyle/>
                    <a:p>
                      <a:r>
                        <a:rPr lang="en-US" sz="1200" dirty="0" smtClean="0">
                          <a:latin typeface="Arial"/>
                        </a:rPr>
                        <a:t>Overall Status: Accepted(Active)              Consequence: 1               Likelihood: </a:t>
                      </a:r>
                      <a:r>
                        <a:rPr lang="en-US" sz="1200" dirty="0" smtClean="0">
                          <a:latin typeface="Arial"/>
                        </a:rPr>
                        <a:t>1</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Arial"/>
                        </a:rPr>
                        <a:t>The </a:t>
                      </a:r>
                      <a:r>
                        <a:rPr lang="en-US" sz="1200" dirty="0" smtClean="0">
                          <a:latin typeface="Arial"/>
                        </a:rPr>
                        <a:t>LVPS design does not use POL circuits</a:t>
                      </a:r>
                      <a:endParaRPr lang="en-US" sz="1200" dirty="0">
                        <a:latin typeface="Arial"/>
                      </a:endParaRP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30 Jan 2013</a:t>
                      </a:r>
                      <a:endParaRPr lang="en-US" sz="1200">
                        <a:latin typeface="Arial"/>
                      </a:endParaRPr>
                    </a:p>
                  </a:txBody>
                  <a:tcPr/>
                </a:tc>
                <a:tc>
                  <a:txBody>
                    <a:bodyPr/>
                    <a:lstStyle/>
                    <a:p>
                      <a:r>
                        <a:rPr lang="en-US" sz="1200" smtClean="0">
                          <a:latin typeface="Arial"/>
                        </a:rPr>
                        <a:t>Title: Analyze and Quantify Impact</a:t>
                      </a:r>
                    </a:p>
                    <a:p>
                      <a:r>
                        <a:rPr lang="en-US" sz="1200" smtClean="0">
                          <a:latin typeface="Arial"/>
                        </a:rPr>
                        <a:t>Description: Work with the Project to fully analyze EMI environment and meter conservancy to reduce the requirement.  ISIS team to quantify power/schedule impact.</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Not Started</a:t>
                      </a:r>
                    </a:p>
                    <a:p>
                      <a:r>
                        <a:rPr lang="en-US" sz="1200" smtClean="0">
                          <a:latin typeface="Arial"/>
                        </a:rPr>
                        <a:t>Trigger Date: 01 Nov 2013</a:t>
                      </a:r>
                      <a:endParaRPr lang="en-US" sz="1200">
                        <a:latin typeface="Arial"/>
                      </a:endParaRPr>
                    </a:p>
                  </a:txBody>
                  <a:tcPr/>
                </a:tc>
                <a:tc>
                  <a:txBody>
                    <a:bodyPr/>
                    <a:lstStyle/>
                    <a:p>
                      <a:r>
                        <a:rPr lang="en-US" sz="1200" smtClean="0">
                          <a:latin typeface="Arial"/>
                        </a:rPr>
                        <a:t>Title: Modify Design</a:t>
                      </a:r>
                    </a:p>
                    <a:p>
                      <a:r>
                        <a:rPr lang="en-US" sz="1200" smtClean="0">
                          <a:latin typeface="Arial"/>
                        </a:rPr>
                        <a:t>Description: Modify design to avoid use of POL converters.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2014</a:t>
                      </a:r>
                      <a:endParaRPr lang="en-US" sz="1200" dirty="0">
                        <a:latin typeface="Arial"/>
                      </a:endParaRPr>
                    </a:p>
                  </a:txBody>
                  <a:tcPr/>
                </a:tc>
                <a:tc>
                  <a:txBody>
                    <a:bodyPr/>
                    <a:lstStyle/>
                    <a:p>
                      <a:r>
                        <a:rPr lang="en-US" sz="1200" dirty="0" smtClean="0">
                          <a:latin typeface="Arial"/>
                        </a:rPr>
                        <a:t>Title: Quantify Signature</a:t>
                      </a:r>
                    </a:p>
                    <a:p>
                      <a:r>
                        <a:rPr lang="en-US" sz="1200" dirty="0" smtClean="0">
                          <a:latin typeface="Arial"/>
                        </a:rPr>
                        <a:t>Description: Test and quantify ISIS frequency signature to correlate with FIELDS measurements on orbit.</a:t>
                      </a:r>
                      <a:endParaRPr lang="en-US" sz="1200" dirty="0">
                        <a:latin typeface="Arial"/>
                      </a:endParaRPr>
                    </a:p>
                  </a:txBody>
                  <a:tcPr/>
                </a:tc>
              </a:tr>
            </a:tbl>
          </a:graphicData>
        </a:graphic>
      </p:graphicFrame>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SPP </a:t>
            </a:r>
            <a:r>
              <a:rPr lang="en-US" sz="2400" kern="1200" dirty="0" smtClean="0"/>
              <a:t>PLANS</a:t>
            </a:r>
            <a:r>
              <a:rPr lang="en-US" sz="2400" kern="1200" dirty="0" smtClean="0"/>
              <a:t>: ISIS Worst Case Analysis Required for All Circuits</a:t>
            </a:r>
          </a:p>
        </p:txBody>
      </p:sp>
      <p:graphicFrame>
        <p:nvGraphicFramePr>
          <p:cNvPr id="3" name="Table 2"/>
          <p:cNvGraphicFramePr>
            <a:graphicFrameLocks noGrp="1"/>
          </p:cNvGraphicFramePr>
          <p:nvPr/>
        </p:nvGraphicFramePr>
        <p:xfrm>
          <a:off x="127000" y="1295400"/>
          <a:ext cx="8890000" cy="3463833"/>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18</a:t>
                      </a:r>
                      <a:endParaRPr lang="en-US" sz="1200" dirty="0">
                        <a:latin typeface="Arial"/>
                      </a:endParaRPr>
                    </a:p>
                  </a:txBody>
                  <a:tcPr/>
                </a:tc>
                <a:tc>
                  <a:txBody>
                    <a:bodyPr/>
                    <a:lstStyle/>
                    <a:p>
                      <a:r>
                        <a:rPr lang="en-US" sz="1200" dirty="0" smtClean="0">
                          <a:latin typeface="Arial"/>
                        </a:rPr>
                        <a:t>Given that the project is requiring worst case circuit analysis to be performed on all circuits in the design, there is a chance that the ISIS team will be required to perform more analysis than was originally budgeted;</a:t>
                      </a:r>
                      <a:endParaRPr lang="en-US" sz="1200" dirty="0">
                        <a:latin typeface="Arial"/>
                      </a:endParaRPr>
                    </a:p>
                  </a:txBody>
                  <a:tcPr/>
                </a:tc>
              </a:tr>
              <a:tr h="453571">
                <a:tc>
                  <a:txBody>
                    <a:bodyPr/>
                    <a:lstStyle/>
                    <a:p>
                      <a:r>
                        <a:rPr lang="en-US" sz="1200" dirty="0" smtClean="0">
                          <a:latin typeface="Arial"/>
                        </a:rPr>
                        <a:t>Consequence</a:t>
                      </a:r>
                      <a:endParaRPr lang="en-US" sz="1200" dirty="0">
                        <a:latin typeface="Arial"/>
                      </a:endParaRPr>
                    </a:p>
                  </a:txBody>
                  <a:tcPr/>
                </a:tc>
                <a:tc>
                  <a:txBody>
                    <a:bodyPr/>
                    <a:lstStyle/>
                    <a:p>
                      <a:r>
                        <a:rPr lang="en-US" sz="1200" dirty="0" smtClean="0">
                          <a:latin typeface="Arial"/>
                        </a:rPr>
                        <a:t>which will result in increased cost and schedule delays.</a:t>
                      </a:r>
                      <a:endParaRPr lang="en-US" sz="1200" dirty="0">
                        <a:latin typeface="Arial"/>
                      </a:endParaRPr>
                    </a:p>
                  </a:txBody>
                  <a:tcPr/>
                </a:tc>
              </a:tr>
              <a:tr h="453571">
                <a:tc gridSpan="2">
                  <a:txBody>
                    <a:bodyPr/>
                    <a:lstStyle/>
                    <a:p>
                      <a:r>
                        <a:rPr lang="en-US" sz="1200" dirty="0" smtClean="0">
                          <a:latin typeface="Arial"/>
                        </a:rPr>
                        <a:t>Overall Status: Accepted(Active)              Consequence: 1               Likelihood: </a:t>
                      </a:r>
                      <a:r>
                        <a:rPr lang="en-US" sz="1200" dirty="0" smtClean="0">
                          <a:latin typeface="Arial"/>
                        </a:rPr>
                        <a:t>1</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dirty="0" smtClean="0">
                          <a:latin typeface="Arial"/>
                        </a:rPr>
                        <a:t>ISIS </a:t>
                      </a:r>
                      <a:r>
                        <a:rPr lang="en-US" sz="1200" dirty="0" smtClean="0">
                          <a:latin typeface="Arial"/>
                        </a:rPr>
                        <a:t>Worst Case Analysis reduced to only safety critical circuits.</a:t>
                      </a:r>
                      <a:endParaRPr lang="en-US" sz="1200" dirty="0">
                        <a:latin typeface="Arial"/>
                      </a:endParaRPr>
                    </a:p>
                  </a:txBody>
                  <a:tcPr/>
                </a:tc>
              </a:tr>
              <a:tr h="453571">
                <a:tc>
                  <a:txBody>
                    <a:bodyPr/>
                    <a:lstStyle/>
                    <a:p>
                      <a:r>
                        <a:rPr lang="en-US" sz="1200" smtClean="0">
                          <a:latin typeface="Arial"/>
                        </a:rPr>
                        <a:t>Mitigation Plan 1</a:t>
                      </a:r>
                    </a:p>
                    <a:p>
                      <a:r>
                        <a:rPr lang="en-US" sz="1200" smtClean="0">
                          <a:latin typeface="Arial"/>
                        </a:rPr>
                        <a:t>Status: Not Started</a:t>
                      </a:r>
                    </a:p>
                    <a:p>
                      <a:r>
                        <a:rPr lang="en-US" sz="1200" smtClean="0">
                          <a:latin typeface="Arial"/>
                        </a:rPr>
                        <a:t>Trigger Date: 27 May 2013</a:t>
                      </a:r>
                      <a:endParaRPr lang="en-US" sz="1200">
                        <a:latin typeface="Arial"/>
                      </a:endParaRPr>
                    </a:p>
                  </a:txBody>
                  <a:tcPr/>
                </a:tc>
                <a:tc>
                  <a:txBody>
                    <a:bodyPr/>
                    <a:lstStyle/>
                    <a:p>
                      <a:r>
                        <a:rPr lang="en-US" sz="1200" smtClean="0">
                          <a:latin typeface="Arial"/>
                        </a:rPr>
                        <a:t>Title: Negotiate a Reduced Set of Analyses</a:t>
                      </a:r>
                    </a:p>
                    <a:p>
                      <a:r>
                        <a:rPr lang="en-US" sz="1200" smtClean="0">
                          <a:latin typeface="Arial"/>
                        </a:rPr>
                        <a:t>Description: Perform analyses on mission and safety critical circuits in order to reduce the total cost of the analyses.</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2013</a:t>
                      </a:r>
                      <a:endParaRPr lang="en-US" sz="1200" dirty="0">
                        <a:latin typeface="Arial"/>
                      </a:endParaRPr>
                    </a:p>
                  </a:txBody>
                  <a:tcPr/>
                </a:tc>
                <a:tc>
                  <a:txBody>
                    <a:bodyPr/>
                    <a:lstStyle/>
                    <a:p>
                      <a:r>
                        <a:rPr lang="en-US" sz="1200" dirty="0" smtClean="0">
                          <a:latin typeface="Arial"/>
                        </a:rPr>
                        <a:t>Title: Cost and Schedule Relief</a:t>
                      </a:r>
                    </a:p>
                    <a:p>
                      <a:r>
                        <a:rPr lang="en-US" sz="1200" dirty="0" smtClean="0">
                          <a:latin typeface="Arial"/>
                        </a:rPr>
                        <a:t>Description: Receive cost aid and schedule relief from project in order to implement worst case analysis on all circuits.  This could result in engineers executing to a modified schedule and spend plan and/or the addition of new engineering resources.</a:t>
                      </a:r>
                      <a:endParaRPr lang="en-US" sz="1200" dirty="0">
                        <a:latin typeface="Arial"/>
                      </a:endParaRPr>
                    </a:p>
                  </a:txBody>
                  <a:tcPr/>
                </a:tc>
              </a:tr>
            </a:tbl>
          </a:graphicData>
        </a:graphic>
      </p:graphicFrame>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800" kern="1200" dirty="0" smtClean="0"/>
              <a:t>RISK: EPI-Hi Development of New PHASIC</a:t>
            </a:r>
          </a:p>
        </p:txBody>
      </p:sp>
      <p:graphicFrame>
        <p:nvGraphicFramePr>
          <p:cNvPr id="3" name="Table 2"/>
          <p:cNvGraphicFramePr>
            <a:graphicFrameLocks noGrp="1"/>
          </p:cNvGraphicFramePr>
          <p:nvPr/>
        </p:nvGraphicFramePr>
        <p:xfrm>
          <a:off x="127000" y="1089298"/>
          <a:ext cx="8890000" cy="4572000"/>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2</a:t>
                      </a:r>
                      <a:endParaRPr lang="en-US" sz="1200" dirty="0">
                        <a:latin typeface="Arial"/>
                      </a:endParaRPr>
                    </a:p>
                  </a:txBody>
                  <a:tcPr/>
                </a:tc>
                <a:tc>
                  <a:txBody>
                    <a:bodyPr/>
                    <a:lstStyle/>
                    <a:p>
                      <a:r>
                        <a:rPr lang="en-US" sz="1200" dirty="0" smtClean="0">
                          <a:latin typeface="Arial"/>
                        </a:rPr>
                        <a:t>Given that design and fabrication of a new </a:t>
                      </a:r>
                      <a:r>
                        <a:rPr lang="en-US" sz="1200" dirty="0" err="1" smtClean="0">
                          <a:latin typeface="Arial"/>
                        </a:rPr>
                        <a:t>Rad</a:t>
                      </a:r>
                      <a:r>
                        <a:rPr lang="en-US" sz="1200" dirty="0" smtClean="0">
                          <a:latin typeface="Arial"/>
                        </a:rPr>
                        <a:t>-Hard PHASIC could prove prohibitively challenging; there is a risk that existing STEREO chips would need to be used,</a:t>
                      </a:r>
                      <a:endParaRPr lang="en-US" sz="1200" dirty="0">
                        <a:latin typeface="Arial"/>
                      </a:endParaRPr>
                    </a:p>
                  </a:txBody>
                  <a:tcPr/>
                </a:tc>
              </a:tr>
              <a:tr h="129902">
                <a:tc>
                  <a:txBody>
                    <a:bodyPr/>
                    <a:lstStyle/>
                    <a:p>
                      <a:r>
                        <a:rPr lang="en-US" sz="1200" smtClean="0">
                          <a:latin typeface="Arial"/>
                        </a:rPr>
                        <a:t>Consequence</a:t>
                      </a:r>
                      <a:endParaRPr lang="en-US" sz="1200">
                        <a:latin typeface="Arial"/>
                      </a:endParaRPr>
                    </a:p>
                  </a:txBody>
                  <a:tcPr/>
                </a:tc>
                <a:tc>
                  <a:txBody>
                    <a:bodyPr/>
                    <a:lstStyle/>
                    <a:p>
                      <a:r>
                        <a:rPr lang="en-US" sz="1200" dirty="0" smtClean="0">
                          <a:latin typeface="Arial"/>
                        </a:rPr>
                        <a:t>which will result in an increase in mass for spot shielding.</a:t>
                      </a:r>
                      <a:endParaRPr lang="en-US" sz="1200" dirty="0">
                        <a:latin typeface="Arial"/>
                      </a:endParaRPr>
                    </a:p>
                  </a:txBody>
                  <a:tcPr/>
                </a:tc>
              </a:tr>
              <a:tr h="133531">
                <a:tc gridSpan="2">
                  <a:txBody>
                    <a:bodyPr/>
                    <a:lstStyle/>
                    <a:p>
                      <a:r>
                        <a:rPr lang="en-US" sz="1200" dirty="0" smtClean="0">
                          <a:latin typeface="Arial"/>
                        </a:rPr>
                        <a:t>Overall Status: Accepted(Active)              Consequence: 2               Likelihood: 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mn-lt"/>
                        </a:rPr>
                        <a:t>Linearity of both low and high gain channels of prototyped PHASICs</a:t>
                      </a:r>
                      <a:r>
                        <a:rPr lang="en-US" sz="1200" b="1" baseline="0" dirty="0" smtClean="0">
                          <a:latin typeface="+mn-lt"/>
                        </a:rPr>
                        <a:t> </a:t>
                      </a:r>
                      <a:r>
                        <a:rPr lang="en-US" sz="1200" b="1" dirty="0" smtClean="0">
                          <a:latin typeface="+mn-lt"/>
                        </a:rPr>
                        <a:t>was verified to be "good" (max deviation from straight line fit is less than about 1 channel out of 2000, or 0.05% of full scale). Thermal noise appears to be somewhat lower than predictions, allowing low threshold goals to be met. This together with the good linearity in low gain means that the targeted improvement in dynamic range has been met.</a:t>
                      </a:r>
                    </a:p>
                    <a:p>
                      <a:endParaRPr lang="en-US" sz="1200" b="1" dirty="0" smtClean="0">
                        <a:latin typeface="+mn-lt"/>
                      </a:endParaRPr>
                    </a:p>
                    <a:p>
                      <a:r>
                        <a:rPr lang="en-US" sz="1200" b="1" dirty="0" smtClean="0">
                          <a:latin typeface="+mn-lt"/>
                        </a:rPr>
                        <a:t>The remaining PHASIC </a:t>
                      </a:r>
                      <a:r>
                        <a:rPr lang="en-US" sz="1200" b="1" dirty="0" err="1" smtClean="0">
                          <a:latin typeface="+mn-lt"/>
                        </a:rPr>
                        <a:t>mods</a:t>
                      </a:r>
                      <a:r>
                        <a:rPr lang="en-US" sz="1200" b="1" dirty="0" smtClean="0">
                          <a:latin typeface="+mn-lt"/>
                        </a:rPr>
                        <a:t> that need to be checked are</a:t>
                      </a:r>
                    </a:p>
                    <a:p>
                      <a:r>
                        <a:rPr lang="en-US" sz="1200" b="1" dirty="0" smtClean="0">
                          <a:latin typeface="+mn-lt"/>
                        </a:rPr>
                        <a:t>1) that the matching of peak detector thresholds has been improved and 2) that the new preamp compensation scheme allows proper preamp gain/phase control and linearity for all detector configurations. Finally, we still need to check the performance over temperature.</a:t>
                      </a: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01 May 2012</a:t>
                      </a:r>
                      <a:endParaRPr lang="en-US" sz="1200">
                        <a:latin typeface="Arial"/>
                      </a:endParaRPr>
                    </a:p>
                  </a:txBody>
                  <a:tcPr/>
                </a:tc>
                <a:tc>
                  <a:txBody>
                    <a:bodyPr/>
                    <a:lstStyle/>
                    <a:p>
                      <a:r>
                        <a:rPr lang="en-US" sz="1200" smtClean="0">
                          <a:latin typeface="Arial"/>
                        </a:rPr>
                        <a:t>Title: Radiation Hardened STEREO Design</a:t>
                      </a:r>
                    </a:p>
                    <a:p>
                      <a:r>
                        <a:rPr lang="en-US" sz="1200" smtClean="0">
                          <a:latin typeface="Arial"/>
                        </a:rPr>
                        <a:t>Description: Redesign STEREO PHASIC for new implementation with Aeroflex as a Rad-Hard ASIC.  Assuming development progresses as expected, no severe delay in schedule is expected.</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Oct 2014</a:t>
                      </a:r>
                      <a:endParaRPr lang="en-US" sz="1200" dirty="0">
                        <a:latin typeface="Arial"/>
                      </a:endParaRPr>
                    </a:p>
                  </a:txBody>
                  <a:tcPr/>
                </a:tc>
                <a:tc>
                  <a:txBody>
                    <a:bodyPr/>
                    <a:lstStyle/>
                    <a:p>
                      <a:r>
                        <a:rPr lang="en-US" sz="1200" dirty="0" smtClean="0">
                          <a:latin typeface="Arial"/>
                        </a:rPr>
                        <a:t>Title: Spot-Shield STEREO PHASIC</a:t>
                      </a:r>
                    </a:p>
                    <a:p>
                      <a:r>
                        <a:rPr lang="en-US" sz="1200" dirty="0" smtClean="0">
                          <a:latin typeface="Arial"/>
                        </a:rPr>
                        <a:t>Description: If problems arise with radiation-hardening the STEREO design, would use existing spare STEREO chips with spot shielding to reduce radiation dose to a tolerable level.</a:t>
                      </a:r>
                      <a:endParaRPr lang="en-US" sz="1200" dirty="0">
                        <a:latin typeface="Arial"/>
                      </a:endParaRPr>
                    </a:p>
                  </a:txBody>
                  <a:tcPr/>
                </a:tc>
              </a:tr>
            </a:tbl>
          </a:graphicData>
        </a:graphic>
      </p:graphicFrame>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609600" y="1009650"/>
          <a:ext cx="5638800" cy="2419350"/>
        </p:xfrm>
        <a:graphic>
          <a:graphicData uri="http://schemas.openxmlformats.org/drawingml/2006/table">
            <a:tbl>
              <a:tblPr/>
              <a:tblGrid>
                <a:gridCol w="1010222"/>
                <a:gridCol w="1346327"/>
                <a:gridCol w="1529651"/>
                <a:gridCol w="1752600"/>
              </a:tblGrid>
              <a:tr h="1038225">
                <a:tc>
                  <a:txBody>
                    <a:bodyPr/>
                    <a:lstStyle/>
                    <a:p>
                      <a:pPr algn="ctr" fontAlgn="t"/>
                      <a:r>
                        <a:rPr lang="en-US" sz="1200" b="1" i="0" u="none" strike="noStrike" dirty="0">
                          <a:solidFill>
                            <a:srgbClr val="000000"/>
                          </a:solidFill>
                          <a:latin typeface="Calibri"/>
                        </a:rPr>
                        <a:t>Likelihood Bins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Safety </a:t>
                      </a:r>
                      <a:r>
                        <a:rPr lang="en-US" sz="1050" b="0" i="0" u="none" strike="noStrike" dirty="0">
                          <a:solidFill>
                            <a:srgbClr val="000000"/>
                          </a:solidFill>
                          <a:latin typeface="Calibri"/>
                        </a:rPr>
                        <a:t/>
                      </a:r>
                      <a:br>
                        <a:rPr lang="en-US" sz="1050" b="0" i="0" u="none" strike="noStrike" dirty="0">
                          <a:solidFill>
                            <a:srgbClr val="000000"/>
                          </a:solidFill>
                          <a:latin typeface="Calibri"/>
                        </a:rPr>
                      </a:br>
                      <a:r>
                        <a:rPr lang="en-US" sz="1100" b="0" i="0" u="none" strike="noStrike" dirty="0">
                          <a:solidFill>
                            <a:srgbClr val="000000"/>
                          </a:solidFill>
                          <a:latin typeface="Calibri"/>
                        </a:rPr>
                        <a:t>(likelihood of safety event </a:t>
                      </a:r>
                      <a:r>
                        <a:rPr lang="en-US" sz="1100" b="0" i="0" u="none" strike="noStrike" dirty="0" smtClean="0">
                          <a:solidFill>
                            <a:srgbClr val="000000"/>
                          </a:solidFill>
                          <a:latin typeface="Calibri"/>
                        </a:rPr>
                        <a:t>occurrences)</a:t>
                      </a:r>
                      <a:endParaRPr lang="en-US" sz="105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Technical</a:t>
                      </a:r>
                      <a:r>
                        <a:rPr lang="en-US" sz="1050" b="0" i="0" u="none" strike="noStrike" dirty="0">
                          <a:solidFill>
                            <a:srgbClr val="000000"/>
                          </a:solidFill>
                          <a:latin typeface="Calibri"/>
                        </a:rPr>
                        <a:t> </a:t>
                      </a:r>
                      <a:br>
                        <a:rPr lang="en-US" sz="1050" b="0" i="0" u="none" strike="noStrike" dirty="0">
                          <a:solidFill>
                            <a:srgbClr val="000000"/>
                          </a:solidFill>
                          <a:latin typeface="Calibri"/>
                        </a:rPr>
                      </a:br>
                      <a:r>
                        <a:rPr lang="en-US" sz="1100" b="0" i="0" u="none" strike="noStrike" dirty="0">
                          <a:solidFill>
                            <a:srgbClr val="000000"/>
                          </a:solidFill>
                          <a:latin typeface="Calibri"/>
                        </a:rPr>
                        <a:t>(Estimated likelihood of not meeting mission technical performance requirements)</a:t>
                      </a:r>
                      <a:endParaRPr lang="en-US" sz="105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Cost/schedule</a:t>
                      </a:r>
                      <a:r>
                        <a:rPr lang="en-US" sz="1050" b="0" i="0" u="none" strike="noStrike" dirty="0">
                          <a:solidFill>
                            <a:srgbClr val="000000"/>
                          </a:solidFill>
                          <a:latin typeface="Calibri"/>
                        </a:rPr>
                        <a:t/>
                      </a:r>
                      <a:br>
                        <a:rPr lang="en-US" sz="1050" b="0" i="0" u="none" strike="noStrike" dirty="0">
                          <a:solidFill>
                            <a:srgbClr val="000000"/>
                          </a:solidFill>
                          <a:latin typeface="Calibri"/>
                        </a:rPr>
                      </a:br>
                      <a:r>
                        <a:rPr lang="en-US" sz="1100" b="0" i="0" u="none" strike="noStrike" dirty="0">
                          <a:solidFill>
                            <a:srgbClr val="000000"/>
                          </a:solidFill>
                          <a:latin typeface="Calibri"/>
                        </a:rPr>
                        <a:t>(Estimated likelihood of not meeting allocated Cost/Schedule </a:t>
                      </a:r>
                      <a:br>
                        <a:rPr lang="en-US" sz="1100" b="0" i="0" u="none" strike="noStrike" dirty="0">
                          <a:solidFill>
                            <a:srgbClr val="000000"/>
                          </a:solidFill>
                          <a:latin typeface="Calibri"/>
                        </a:rPr>
                      </a:br>
                      <a:r>
                        <a:rPr lang="en-US" sz="1100" b="0" i="0" u="none" strike="noStrike" dirty="0">
                          <a:solidFill>
                            <a:srgbClr val="000000"/>
                          </a:solidFill>
                          <a:latin typeface="Calibri"/>
                        </a:rPr>
                        <a:t>requirements or margin)</a:t>
                      </a:r>
                      <a:endParaRPr lang="en-US" sz="105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5 Very 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&gt; 10</a:t>
                      </a:r>
                      <a:r>
                        <a:rPr lang="en-US" sz="1200" b="0" i="0" u="none" strike="noStrike" baseline="30000" dirty="0">
                          <a:solidFill>
                            <a:srgbClr val="000000"/>
                          </a:solidFill>
                          <a:latin typeface="Calibri"/>
                        </a:rPr>
                        <a:t>-1</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&gt;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&gt; 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4 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(10</a:t>
                      </a:r>
                      <a:r>
                        <a:rPr lang="en-US" sz="1200" b="0" i="0" u="none" strike="noStrike" baseline="30000" dirty="0">
                          <a:solidFill>
                            <a:srgbClr val="000000"/>
                          </a:solidFill>
                          <a:latin typeface="Calibri"/>
                        </a:rPr>
                        <a:t>-2</a:t>
                      </a:r>
                      <a:r>
                        <a:rPr lang="en-US" sz="1200" b="0" i="0" u="none" strike="noStrike" dirty="0">
                          <a:solidFill>
                            <a:srgbClr val="000000"/>
                          </a:solidFill>
                          <a:latin typeface="Calibri"/>
                        </a:rPr>
                        <a:t> &lt; 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-1</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(50% &lt; 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3 Moderate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(10</a:t>
                      </a:r>
                      <a:r>
                        <a:rPr lang="en-US" sz="1200" b="0" i="0" u="none" strike="noStrike" baseline="30000" dirty="0">
                          <a:solidFill>
                            <a:srgbClr val="000000"/>
                          </a:solidFill>
                          <a:latin typeface="Calibri"/>
                        </a:rPr>
                        <a:t>-3</a:t>
                      </a:r>
                      <a:r>
                        <a:rPr lang="en-US" sz="1200" b="0" i="0" u="none" strike="noStrike" dirty="0">
                          <a:solidFill>
                            <a:srgbClr val="000000"/>
                          </a:solidFill>
                          <a:latin typeface="Calibri"/>
                        </a:rPr>
                        <a:t> &lt; 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-2</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(15%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 &lt; 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2 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(10</a:t>
                      </a:r>
                      <a:r>
                        <a:rPr lang="en-US" sz="1200" b="0" i="0" u="none" strike="noStrike" baseline="30000" dirty="0">
                          <a:solidFill>
                            <a:srgbClr val="000000"/>
                          </a:solidFill>
                          <a:latin typeface="Calibri"/>
                        </a:rPr>
                        <a:t>-6</a:t>
                      </a:r>
                      <a:r>
                        <a:rPr lang="en-US" sz="1200" b="0" i="0" u="none" strike="noStrike" dirty="0">
                          <a:solidFill>
                            <a:srgbClr val="000000"/>
                          </a:solidFill>
                          <a:latin typeface="Calibri"/>
                        </a:rPr>
                        <a:t> &lt; 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-3</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(10% &lt; 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1 Very 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-6</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(0.1%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50" name="Title 1"/>
          <p:cNvSpPr>
            <a:spLocks noGrp="1"/>
          </p:cNvSpPr>
          <p:nvPr>
            <p:ph type="title"/>
          </p:nvPr>
        </p:nvSpPr>
        <p:spPr>
          <a:xfrm>
            <a:off x="685800" y="228600"/>
            <a:ext cx="7772400" cy="685800"/>
          </a:xfrm>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Risk Analysis Score Card</a:t>
            </a:r>
          </a:p>
        </p:txBody>
      </p:sp>
      <p:pic>
        <p:nvPicPr>
          <p:cNvPr id="2051" name="Picture 5"/>
          <p:cNvPicPr>
            <a:picLocks noChangeAspect="1" noChangeArrowheads="1"/>
          </p:cNvPicPr>
          <p:nvPr/>
        </p:nvPicPr>
        <p:blipFill>
          <a:blip r:embed="rId2" cstate="print"/>
          <a:srcRect/>
          <a:stretch>
            <a:fillRect/>
          </a:stretch>
        </p:blipFill>
        <p:spPr bwMode="auto">
          <a:xfrm>
            <a:off x="6629400" y="685800"/>
            <a:ext cx="2373313" cy="2133600"/>
          </a:xfrm>
          <a:prstGeom prst="rect">
            <a:avLst/>
          </a:prstGeom>
          <a:noFill/>
          <a:ln w="9525">
            <a:noFill/>
            <a:miter lim="800000"/>
            <a:headEnd/>
            <a:tailEnd/>
          </a:ln>
        </p:spPr>
      </p:pic>
      <p:sp>
        <p:nvSpPr>
          <p:cNvPr id="10" name="Right Arrow 9"/>
          <p:cNvSpPr/>
          <p:nvPr/>
        </p:nvSpPr>
        <p:spPr>
          <a:xfrm>
            <a:off x="6324600" y="14478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flipV="1">
            <a:off x="7620000" y="2895600"/>
            <a:ext cx="27463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3" name="Table 12"/>
          <p:cNvGraphicFramePr>
            <a:graphicFrameLocks noGrp="1"/>
          </p:cNvGraphicFramePr>
          <p:nvPr/>
        </p:nvGraphicFramePr>
        <p:xfrm>
          <a:off x="457200" y="3511370"/>
          <a:ext cx="8534400" cy="2761607"/>
        </p:xfrm>
        <a:graphic>
          <a:graphicData uri="http://schemas.openxmlformats.org/drawingml/2006/table">
            <a:tbl>
              <a:tblPr/>
              <a:tblGrid>
                <a:gridCol w="1422400"/>
                <a:gridCol w="1422400"/>
                <a:gridCol w="1422400"/>
                <a:gridCol w="1422400"/>
                <a:gridCol w="1422400"/>
                <a:gridCol w="1422400"/>
              </a:tblGrid>
              <a:tr h="179823">
                <a:tc>
                  <a:txBody>
                    <a:bodyPr/>
                    <a:lstStyle/>
                    <a:p>
                      <a:pPr algn="ctr" fontAlgn="ctr"/>
                      <a:r>
                        <a:rPr lang="en-US" sz="1100" b="1" i="0" u="none" strike="noStrike" dirty="0">
                          <a:solidFill>
                            <a:schemeClr val="tx1"/>
                          </a:solidFill>
                          <a:latin typeface="Calibri"/>
                        </a:rPr>
                        <a:t>LEVEL</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Minimal (1)</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Minor (2)</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Medium (3)</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Major (4)</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Very High (5)</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02102">
                <a:tc>
                  <a:txBody>
                    <a:bodyPr/>
                    <a:lstStyle/>
                    <a:p>
                      <a:pPr algn="ctr" fontAlgn="ctr"/>
                      <a:r>
                        <a:rPr lang="en-US" sz="1100" b="1" i="0" u="none" strike="noStrike" dirty="0">
                          <a:solidFill>
                            <a:schemeClr val="tx1"/>
                          </a:solidFill>
                          <a:latin typeface="Calibri"/>
                        </a:rPr>
                        <a:t>Safety</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a:solidFill>
                            <a:srgbClr val="000000"/>
                          </a:solidFill>
                          <a:latin typeface="Calibri"/>
                        </a:rPr>
                        <a:t>Negligible safety impact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Minor injury with no lost work time</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Injury with lost work time</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Severe injury</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Death or permanent disabling injury</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3714">
                <a:tc>
                  <a:txBody>
                    <a:bodyPr/>
                    <a:lstStyle/>
                    <a:p>
                      <a:pPr algn="ctr" fontAlgn="ctr"/>
                      <a:r>
                        <a:rPr lang="en-US" sz="1100" b="1" i="0" u="none" strike="noStrike" dirty="0">
                          <a:solidFill>
                            <a:schemeClr val="tx1"/>
                          </a:solidFill>
                          <a:latin typeface="Calibri"/>
                        </a:rPr>
                        <a:t>Technical</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dirty="0">
                          <a:solidFill>
                            <a:srgbClr val="000000"/>
                          </a:solidFill>
                          <a:latin typeface="Calibri"/>
                        </a:rPr>
                        <a:t>Negligible technical impact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Decrease in instrument capability/margin. But all instrument requirements met, or need for requirement definition or design/implementation workaround</a:t>
                      </a:r>
                      <a:endParaRPr lang="en-US" sz="1050" b="0" i="0" u="none" strike="noStrike" dirty="0">
                        <a:solidFill>
                          <a:srgbClr val="000000"/>
                        </a:solidFill>
                        <a:latin typeface="Calibri"/>
                      </a:endParaRP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Major loss of </a:t>
                      </a:r>
                      <a:r>
                        <a:rPr lang="en-US" sz="1050" b="0" i="0" u="none" strike="noStrike" dirty="0" smtClean="0">
                          <a:solidFill>
                            <a:srgbClr val="000000"/>
                          </a:solidFill>
                          <a:latin typeface="Calibri"/>
                        </a:rPr>
                        <a:t>instrument capability</a:t>
                      </a:r>
                      <a:endParaRPr lang="en-US" sz="1050" b="0" i="0" u="none" strike="noStrike" dirty="0">
                        <a:solidFill>
                          <a:srgbClr val="000000"/>
                        </a:solidFill>
                        <a:latin typeface="Calibri"/>
                      </a:endParaRP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Loss of Instrument </a:t>
                      </a:r>
                    </a:p>
                    <a:p>
                      <a:pPr algn="ctr" fontAlgn="ctr"/>
                      <a:r>
                        <a:rPr lang="en-US" sz="1050" b="0" i="0" u="none" strike="noStrike" dirty="0" smtClean="0">
                          <a:solidFill>
                            <a:srgbClr val="000000"/>
                          </a:solidFill>
                          <a:latin typeface="Calibri"/>
                        </a:rPr>
                        <a:t>(EPI-Hi or EPI-Lo)</a:t>
                      </a:r>
                      <a:endParaRPr lang="en-US" sz="1050" b="0" i="0" u="none" strike="noStrike" dirty="0">
                        <a:solidFill>
                          <a:srgbClr val="000000"/>
                        </a:solidFill>
                        <a:latin typeface="Calibri"/>
                      </a:endParaRP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latin typeface="Calibri"/>
                        </a:rPr>
                        <a:t>Loss of one or more Level-1 science requirements</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153">
                <a:tc>
                  <a:txBody>
                    <a:bodyPr/>
                    <a:lstStyle/>
                    <a:p>
                      <a:pPr algn="ctr" fontAlgn="ctr"/>
                      <a:r>
                        <a:rPr lang="en-US" sz="1100" b="1" i="0" u="none" strike="noStrike" dirty="0">
                          <a:solidFill>
                            <a:schemeClr val="tx1"/>
                          </a:solidFill>
                          <a:latin typeface="Calibri"/>
                        </a:rPr>
                        <a:t>Cost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of less than 1%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between 1% to 3%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between 3% to 10%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between 10% to 20%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of greater than 20%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205">
                <a:tc>
                  <a:txBody>
                    <a:bodyPr/>
                    <a:lstStyle/>
                    <a:p>
                      <a:pPr algn="ctr" fontAlgn="ctr"/>
                      <a:r>
                        <a:rPr lang="en-US" sz="1100" b="1" i="0" u="none" strike="noStrike" dirty="0">
                          <a:solidFill>
                            <a:schemeClr val="tx1"/>
                          </a:solidFill>
                          <a:latin typeface="Calibri"/>
                        </a:rPr>
                        <a:t>Schedule</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a:solidFill>
                            <a:srgbClr val="000000"/>
                          </a:solidFill>
                          <a:latin typeface="Calibri"/>
                        </a:rPr>
                        <a:t>Negligible schedule slip</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Schedule slip not on critical path</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Schedule slip affecting critical path but not launch or post-launch critical event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Schedule slip of 1 to 3 months</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Schedule slip of greater than 3 months</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smtClean="0"/>
              <a:t>RISK: EPI-Lo TOF ASIC Development</a:t>
            </a:r>
          </a:p>
        </p:txBody>
      </p:sp>
      <p:graphicFrame>
        <p:nvGraphicFramePr>
          <p:cNvPr id="3" name="Table 2"/>
          <p:cNvGraphicFramePr>
            <a:graphicFrameLocks noGrp="1"/>
          </p:cNvGraphicFramePr>
          <p:nvPr/>
        </p:nvGraphicFramePr>
        <p:xfrm>
          <a:off x="127000" y="1207589"/>
          <a:ext cx="8890000" cy="3105331"/>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5</a:t>
                      </a:r>
                      <a:endParaRPr lang="en-US" sz="1200" dirty="0">
                        <a:latin typeface="Arial"/>
                      </a:endParaRPr>
                    </a:p>
                  </a:txBody>
                  <a:tcPr/>
                </a:tc>
                <a:tc>
                  <a:txBody>
                    <a:bodyPr/>
                    <a:lstStyle/>
                    <a:p>
                      <a:r>
                        <a:rPr lang="en-US" sz="1200" dirty="0" smtClean="0">
                          <a:latin typeface="Arial"/>
                        </a:rPr>
                        <a:t>Given that design and fabrication of an EPI-Lo TOF ASIC could prove prohibitively challenging; there is a risk that EPI-Lo will be required to use existing TOFAs,</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dirty="0" smtClean="0">
                          <a:latin typeface="Arial"/>
                        </a:rPr>
                        <a:t>which will result in an increase in mass and power resources required and a decrease in performance.</a:t>
                      </a:r>
                      <a:endParaRPr lang="en-US" sz="1200" dirty="0">
                        <a:latin typeface="Arial"/>
                      </a:endParaRPr>
                    </a:p>
                  </a:txBody>
                  <a:tcPr/>
                </a:tc>
              </a:tr>
              <a:tr h="453571">
                <a:tc gridSpan="2">
                  <a:txBody>
                    <a:bodyPr/>
                    <a:lstStyle/>
                    <a:p>
                      <a:r>
                        <a:rPr lang="en-US" sz="1200" dirty="0" smtClean="0">
                          <a:latin typeface="Arial"/>
                        </a:rPr>
                        <a:t>Overall Status: Accepted(Active)              Consequence: 2               Likelihood: 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EPI-Lo has selected test house for final qualification and working with test house to develop tests and test procedures.</a:t>
                      </a:r>
                    </a:p>
                  </a:txBody>
                  <a:tcPr/>
                </a:tc>
              </a:tr>
              <a:tr h="453571">
                <a:tc>
                  <a:txBody>
                    <a:bodyPr/>
                    <a:lstStyle/>
                    <a:p>
                      <a:r>
                        <a:rPr lang="en-US" sz="1200" smtClean="0">
                          <a:latin typeface="Arial"/>
                        </a:rPr>
                        <a:t>Mitigation Plan 1</a:t>
                      </a:r>
                    </a:p>
                    <a:p>
                      <a:r>
                        <a:rPr lang="en-US" sz="1200" smtClean="0">
                          <a:latin typeface="Arial"/>
                        </a:rPr>
                        <a:t>Status: In Progress</a:t>
                      </a:r>
                    </a:p>
                    <a:p>
                      <a:r>
                        <a:rPr lang="en-US" sz="1200" smtClean="0">
                          <a:latin typeface="Arial"/>
                        </a:rPr>
                        <a:t>Trigger Date: 02 Apr 2012</a:t>
                      </a:r>
                      <a:endParaRPr lang="en-US" sz="1200">
                        <a:latin typeface="Arial"/>
                      </a:endParaRPr>
                    </a:p>
                  </a:txBody>
                  <a:tcPr/>
                </a:tc>
                <a:tc>
                  <a:txBody>
                    <a:bodyPr/>
                    <a:lstStyle/>
                    <a:p>
                      <a:r>
                        <a:rPr lang="en-US" sz="1200" dirty="0" smtClean="0">
                          <a:latin typeface="Arial"/>
                        </a:rPr>
                        <a:t>Title: Assist APL with Requirements Definition</a:t>
                      </a:r>
                    </a:p>
                    <a:p>
                      <a:r>
                        <a:rPr lang="en-US" sz="1200" dirty="0" smtClean="0">
                          <a:latin typeface="Arial"/>
                        </a:rPr>
                        <a:t>Description: </a:t>
                      </a:r>
                      <a:endParaRPr lang="en-US" sz="1200" dirty="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May 2014</a:t>
                      </a:r>
                      <a:endParaRPr lang="en-US" sz="1200" dirty="0">
                        <a:latin typeface="Arial"/>
                      </a:endParaRPr>
                    </a:p>
                  </a:txBody>
                  <a:tcPr/>
                </a:tc>
                <a:tc>
                  <a:txBody>
                    <a:bodyPr/>
                    <a:lstStyle/>
                    <a:p>
                      <a:r>
                        <a:rPr lang="en-US" sz="1200" dirty="0" smtClean="0">
                          <a:latin typeface="Arial"/>
                        </a:rPr>
                        <a:t>Title: Utilize Heritage Design</a:t>
                      </a:r>
                    </a:p>
                    <a:p>
                      <a:r>
                        <a:rPr lang="en-US" sz="1200" dirty="0" smtClean="0">
                          <a:latin typeface="Arial"/>
                        </a:rPr>
                        <a:t>Description: Ensure enough TOFAs are available for EPI-Lo.  Potential mass/power increase and possible loss of performance.</a:t>
                      </a:r>
                      <a:endParaRPr lang="en-US" sz="1200" dirty="0">
                        <a:latin typeface="Arial"/>
                      </a:endParaRPr>
                    </a:p>
                  </a:txBody>
                  <a:tcPr/>
                </a:tc>
              </a:tr>
            </a:tbl>
          </a:graphicData>
        </a:graphic>
      </p:graphicFrame>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800" kern="1200" dirty="0" smtClean="0"/>
              <a:t>RISK: EPI-Lo Hot-Op Performance Impact</a:t>
            </a:r>
          </a:p>
        </p:txBody>
      </p:sp>
      <p:graphicFrame>
        <p:nvGraphicFramePr>
          <p:cNvPr id="3" name="Table 2"/>
          <p:cNvGraphicFramePr>
            <a:graphicFrameLocks noGrp="1"/>
          </p:cNvGraphicFramePr>
          <p:nvPr/>
        </p:nvGraphicFramePr>
        <p:xfrm>
          <a:off x="127000" y="1165498"/>
          <a:ext cx="8890000" cy="383322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8</a:t>
                      </a:r>
                      <a:endParaRPr lang="en-US" sz="1200" dirty="0">
                        <a:latin typeface="Arial"/>
                      </a:endParaRPr>
                    </a:p>
                  </a:txBody>
                  <a:tcPr/>
                </a:tc>
                <a:tc>
                  <a:txBody>
                    <a:bodyPr/>
                    <a:lstStyle/>
                    <a:p>
                      <a:r>
                        <a:rPr lang="en-US" sz="1200" dirty="0" smtClean="0">
                          <a:latin typeface="Arial"/>
                        </a:rPr>
                        <a:t>Given that EPI-Lo has a max operating temperature of 30C and the Project expects EPI-Lo to operate at this temperature at Perihelion (prime science); there is a risk that operating at the max op temp will result in reduced resolution of the solid state detectors,</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dirty="0" smtClean="0">
                          <a:latin typeface="Arial"/>
                        </a:rPr>
                        <a:t>which will result in a reduction in performance of the detector</a:t>
                      </a:r>
                      <a:endParaRPr lang="en-US" sz="1200" dirty="0">
                        <a:latin typeface="Arial"/>
                      </a:endParaRPr>
                    </a:p>
                  </a:txBody>
                  <a:tcPr/>
                </a:tc>
              </a:tr>
              <a:tr h="453571">
                <a:tc gridSpan="2">
                  <a:txBody>
                    <a:bodyPr/>
                    <a:lstStyle/>
                    <a:p>
                      <a:r>
                        <a:rPr lang="en-US" sz="1200" dirty="0" smtClean="0">
                          <a:latin typeface="Arial"/>
                        </a:rPr>
                        <a:t>Overall Status: Accepted(Active)              Consequence: 2               Likelihood: 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EPI-Lo has received SSDs from Canberra and mounted them into </a:t>
                      </a:r>
                      <a:r>
                        <a:rPr lang="en-US" sz="1200" b="1" dirty="0" err="1" smtClean="0">
                          <a:latin typeface="Arial"/>
                        </a:rPr>
                        <a:t>Ultem</a:t>
                      </a:r>
                      <a:r>
                        <a:rPr lang="en-US" sz="1200" b="1" dirty="0" smtClean="0">
                          <a:latin typeface="Arial"/>
                        </a:rPr>
                        <a:t> carrier.  Completed fabrication and assembly of energy board.  Started testing SSD with energy board, but don't have test results yet.</a:t>
                      </a:r>
                    </a:p>
                  </a:txBody>
                  <a:tcPr/>
                </a:tc>
              </a:tr>
              <a:tr h="453571">
                <a:tc>
                  <a:txBody>
                    <a:bodyPr/>
                    <a:lstStyle/>
                    <a:p>
                      <a:r>
                        <a:rPr lang="en-US" sz="1200" smtClean="0">
                          <a:latin typeface="Arial"/>
                        </a:rPr>
                        <a:t>Mitigation Plan 1</a:t>
                      </a:r>
                    </a:p>
                    <a:p>
                      <a:r>
                        <a:rPr lang="en-US" sz="1200" smtClean="0">
                          <a:latin typeface="Arial"/>
                        </a:rPr>
                        <a:t>Status: Expired</a:t>
                      </a:r>
                    </a:p>
                    <a:p>
                      <a:r>
                        <a:rPr lang="en-US" sz="1200" smtClean="0">
                          <a:latin typeface="Arial"/>
                        </a:rPr>
                        <a:t>Trigger Date: 01 May 2012</a:t>
                      </a:r>
                      <a:endParaRPr lang="en-US" sz="1200">
                        <a:latin typeface="Arial"/>
                      </a:endParaRPr>
                    </a:p>
                  </a:txBody>
                  <a:tcPr/>
                </a:tc>
                <a:tc>
                  <a:txBody>
                    <a:bodyPr/>
                    <a:lstStyle/>
                    <a:p>
                      <a:r>
                        <a:rPr lang="en-US" sz="1200" dirty="0" smtClean="0">
                          <a:latin typeface="Arial"/>
                        </a:rPr>
                        <a:t>Title: Continued Analysis</a:t>
                      </a:r>
                    </a:p>
                    <a:p>
                      <a:r>
                        <a:rPr lang="en-US" sz="1200" dirty="0" smtClean="0">
                          <a:latin typeface="Arial"/>
                        </a:rPr>
                        <a:t>Description: Further analyze and quantify EPI-Lo’s performance at elevated temperatures to determine if expected temperatures pose a threat to instrument performance.</a:t>
                      </a:r>
                      <a:endParaRPr lang="en-US" sz="1200" dirty="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May 2013</a:t>
                      </a:r>
                      <a:endParaRPr lang="en-US" sz="1200" dirty="0">
                        <a:latin typeface="Arial"/>
                      </a:endParaRPr>
                    </a:p>
                  </a:txBody>
                  <a:tcPr/>
                </a:tc>
                <a:tc>
                  <a:txBody>
                    <a:bodyPr/>
                    <a:lstStyle/>
                    <a:p>
                      <a:r>
                        <a:rPr lang="en-US" sz="1200" dirty="0" smtClean="0">
                          <a:latin typeface="Arial"/>
                        </a:rPr>
                        <a:t>Title: Add isolation to reduce temperature</a:t>
                      </a:r>
                    </a:p>
                    <a:p>
                      <a:r>
                        <a:rPr lang="en-US" sz="1200" dirty="0" smtClean="0">
                          <a:latin typeface="Arial"/>
                        </a:rPr>
                        <a:t>Description: Add thermal isolation between instrument electronics and instrument sensors to allow sensors to run at lower temperature.  Could also operate instrument colder by using more heater power.</a:t>
                      </a:r>
                      <a:endParaRPr lang="en-US" sz="1200" dirty="0">
                        <a:latin typeface="Arial"/>
                      </a:endParaRPr>
                    </a:p>
                  </a:txBody>
                  <a:tcPr/>
                </a:tc>
              </a:tr>
            </a:tbl>
          </a:graphicData>
        </a:graphic>
      </p:graphicFrame>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RISK: </a:t>
            </a:r>
            <a:r>
              <a:rPr lang="en-US" kern="1200" dirty="0" smtClean="0"/>
              <a:t>EPI-Hi solar illumination</a:t>
            </a:r>
          </a:p>
        </p:txBody>
      </p:sp>
      <p:graphicFrame>
        <p:nvGraphicFramePr>
          <p:cNvPr id="3" name="Table 2"/>
          <p:cNvGraphicFramePr>
            <a:graphicFrameLocks noGrp="1"/>
          </p:cNvGraphicFramePr>
          <p:nvPr/>
        </p:nvGraphicFramePr>
        <p:xfrm>
          <a:off x="127000" y="1192349"/>
          <a:ext cx="8890000" cy="4111171"/>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9</a:t>
                      </a:r>
                      <a:endParaRPr lang="en-US" sz="1200" dirty="0">
                        <a:latin typeface="Arial"/>
                      </a:endParaRPr>
                    </a:p>
                  </a:txBody>
                  <a:tcPr/>
                </a:tc>
                <a:tc>
                  <a:txBody>
                    <a:bodyPr/>
                    <a:lstStyle/>
                    <a:p>
                      <a:r>
                        <a:rPr lang="en-US" sz="1200" dirty="0" smtClean="0">
                          <a:latin typeface="Arial"/>
                        </a:rPr>
                        <a:t>Given that the spacecraft is planning to cant the spacecraft at 1AU in order to warm the radiators behind the heat shield; there is a chance that EPI-Hi windows will be facing the sun,</a:t>
                      </a:r>
                      <a:endParaRPr lang="en-US" sz="1200" dirty="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dirty="0" smtClean="0">
                          <a:latin typeface="Arial"/>
                        </a:rPr>
                        <a:t>which could result in thin windows covering LET telescopes to overheat and fail, possibly causing damage to the EPI-Hi detectors.</a:t>
                      </a:r>
                      <a:endParaRPr lang="en-US" sz="1200" dirty="0">
                        <a:latin typeface="Arial"/>
                      </a:endParaRPr>
                    </a:p>
                  </a:txBody>
                  <a:tcPr/>
                </a:tc>
              </a:tr>
              <a:tr h="453571">
                <a:tc gridSpan="2">
                  <a:txBody>
                    <a:bodyPr/>
                    <a:lstStyle/>
                    <a:p>
                      <a:r>
                        <a:rPr lang="en-US" sz="1200" dirty="0" smtClean="0">
                          <a:latin typeface="Arial"/>
                        </a:rPr>
                        <a:t>Overall Status: Accepted(Active)              Consequence: 2               Likelihood: 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smtClean="0">
                          <a:latin typeface="Arial"/>
                        </a:rPr>
                        <a:t>Finished</a:t>
                      </a:r>
                      <a:r>
                        <a:rPr lang="en-US" sz="1200" dirty="0" smtClean="0">
                          <a:latin typeface="Arial"/>
                        </a:rPr>
                        <a:t>: Goddard solar simulator will work for EPI-Hi solar illumination test. In Process: Determine correct thermal coating for aluminized polyimide windows and run thermal analysis.</a:t>
                      </a:r>
                      <a:endParaRPr lang="en-US" sz="1200" dirty="0">
                        <a:latin typeface="Arial"/>
                      </a:endParaRPr>
                    </a:p>
                  </a:txBody>
                  <a:tcPr/>
                </a:tc>
              </a:tr>
              <a:tr h="453571">
                <a:tc>
                  <a:txBody>
                    <a:bodyPr/>
                    <a:lstStyle/>
                    <a:p>
                      <a:r>
                        <a:rPr lang="en-US" sz="1200" smtClean="0">
                          <a:latin typeface="Arial"/>
                        </a:rPr>
                        <a:t>Mitigation Plan 1</a:t>
                      </a:r>
                    </a:p>
                    <a:p>
                      <a:r>
                        <a:rPr lang="en-US" sz="1200" smtClean="0">
                          <a:latin typeface="Arial"/>
                        </a:rPr>
                        <a:t>Status: Implemented</a:t>
                      </a:r>
                    </a:p>
                    <a:p>
                      <a:r>
                        <a:rPr lang="en-US" sz="1200" smtClean="0">
                          <a:latin typeface="Arial"/>
                        </a:rPr>
                        <a:t>Trigger Date: 01 Aug 2012</a:t>
                      </a:r>
                      <a:endParaRPr lang="en-US" sz="1200">
                        <a:latin typeface="Arial"/>
                      </a:endParaRPr>
                    </a:p>
                  </a:txBody>
                  <a:tcPr/>
                </a:tc>
                <a:tc>
                  <a:txBody>
                    <a:bodyPr/>
                    <a:lstStyle/>
                    <a:p>
                      <a:r>
                        <a:rPr lang="en-US" sz="1200" smtClean="0">
                          <a:latin typeface="Arial"/>
                        </a:rPr>
                        <a:t>Title: Define Exposure Scenario</a:t>
                      </a:r>
                    </a:p>
                    <a:p>
                      <a:r>
                        <a:rPr lang="en-US" sz="1200" smtClean="0">
                          <a:latin typeface="Arial"/>
                        </a:rPr>
                        <a:t>Description: Obtain definition of planned illumination conditions (directions, durations) from project and work with project to determine if there is an approach that can be used to avoid excessive illumination of LET windows.</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Expired</a:t>
                      </a:r>
                    </a:p>
                    <a:p>
                      <a:r>
                        <a:rPr lang="en-US" sz="1200" smtClean="0">
                          <a:latin typeface="Arial"/>
                        </a:rPr>
                        <a:t>Trigger Date: 01 Feb 2013</a:t>
                      </a:r>
                      <a:endParaRPr lang="en-US" sz="1200">
                        <a:latin typeface="Arial"/>
                      </a:endParaRPr>
                    </a:p>
                  </a:txBody>
                  <a:tcPr/>
                </a:tc>
                <a:tc>
                  <a:txBody>
                    <a:bodyPr/>
                    <a:lstStyle/>
                    <a:p>
                      <a:r>
                        <a:rPr lang="en-US" sz="1200" smtClean="0">
                          <a:latin typeface="Arial"/>
                        </a:rPr>
                        <a:t>Title: Thermal Analysis and Test</a:t>
                      </a:r>
                    </a:p>
                    <a:p>
                      <a:r>
                        <a:rPr lang="en-US" sz="1200" smtClean="0">
                          <a:latin typeface="Arial"/>
                        </a:rPr>
                        <a:t>Description: Do a thermal analysis of the window,  once the window material and thickness are chosen. Do test of EM windows using a solar simulator at GSFC.</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Oct 2013</a:t>
                      </a:r>
                      <a:endParaRPr lang="en-US" sz="1200" dirty="0">
                        <a:latin typeface="Arial"/>
                      </a:endParaRPr>
                    </a:p>
                  </a:txBody>
                  <a:tcPr/>
                </a:tc>
                <a:tc>
                  <a:txBody>
                    <a:bodyPr/>
                    <a:lstStyle/>
                    <a:p>
                      <a:r>
                        <a:rPr lang="en-US" sz="1200" dirty="0" smtClean="0">
                          <a:latin typeface="Arial"/>
                        </a:rPr>
                        <a:t>Title: Thicker Windows and Test</a:t>
                      </a:r>
                    </a:p>
                    <a:p>
                      <a:r>
                        <a:rPr lang="en-US" sz="1200" dirty="0" smtClean="0">
                          <a:latin typeface="Arial"/>
                        </a:rPr>
                        <a:t>Description: Make thicker windows that are in line with experience base of solar exposure at 1 AU. Do test of thicker EM windows using a solar simulator at GSFC.</a:t>
                      </a:r>
                      <a:endParaRPr lang="en-US" sz="1200" dirty="0">
                        <a:latin typeface="Arial"/>
                      </a:endParaRPr>
                    </a:p>
                  </a:txBody>
                  <a:tcPr/>
                </a:tc>
              </a:tr>
            </a:tbl>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5334000"/>
          </a:xfrm>
        </p:spPr>
        <p:txBody>
          <a:bodyPr>
            <a:normAutofit/>
          </a:bodyPr>
          <a:lstStyle/>
          <a:p>
            <a:pPr>
              <a:defRPr/>
            </a:pPr>
            <a:r>
              <a:rPr lang="en-US" dirty="0" smtClean="0"/>
              <a:t>SPP </a:t>
            </a:r>
            <a:r>
              <a:rPr lang="en-US" dirty="0" smtClean="0"/>
              <a:t>Plans:</a:t>
            </a:r>
            <a:endParaRPr lang="en-US" dirty="0" smtClean="0"/>
          </a:p>
          <a:p>
            <a:pPr lvl="1">
              <a:defRPr/>
            </a:pPr>
            <a:r>
              <a:rPr lang="en-US" dirty="0" smtClean="0"/>
              <a:t>Likelihood: The likelihood the project will implement the </a:t>
            </a:r>
            <a:r>
              <a:rPr lang="en-US" dirty="0" smtClean="0"/>
              <a:t>plan x </a:t>
            </a:r>
            <a:r>
              <a:rPr lang="en-US" dirty="0" smtClean="0"/>
              <a:t>the likelihood the </a:t>
            </a:r>
            <a:r>
              <a:rPr lang="en-US" dirty="0" smtClean="0"/>
              <a:t>plan will </a:t>
            </a:r>
            <a:r>
              <a:rPr lang="en-US" dirty="0" smtClean="0"/>
              <a:t>affect ISIS</a:t>
            </a:r>
          </a:p>
          <a:p>
            <a:pPr lvl="1">
              <a:defRPr/>
            </a:pPr>
            <a:r>
              <a:rPr lang="en-US" dirty="0" smtClean="0"/>
              <a:t>Consequence: If the </a:t>
            </a:r>
            <a:r>
              <a:rPr lang="en-US" dirty="0" smtClean="0"/>
              <a:t>plan were </a:t>
            </a:r>
            <a:r>
              <a:rPr lang="en-US" dirty="0" smtClean="0"/>
              <a:t>to be realized, how much would it impact ISIS.</a:t>
            </a:r>
          </a:p>
          <a:p>
            <a:pPr>
              <a:defRPr/>
            </a:pPr>
            <a:r>
              <a:rPr lang="en-US" dirty="0" smtClean="0"/>
              <a:t>Risks</a:t>
            </a:r>
            <a:r>
              <a:rPr lang="en-US" dirty="0" smtClean="0"/>
              <a:t>:</a:t>
            </a:r>
          </a:p>
          <a:p>
            <a:pPr lvl="1">
              <a:defRPr/>
            </a:pPr>
            <a:r>
              <a:rPr lang="en-US" dirty="0" smtClean="0"/>
              <a:t>Likelihood: The likelihood the risk will affect ISIS</a:t>
            </a:r>
          </a:p>
          <a:p>
            <a:pPr lvl="1">
              <a:defRPr/>
            </a:pPr>
            <a:r>
              <a:rPr lang="en-US" dirty="0" smtClean="0"/>
              <a:t>Consequence: If the risk were to be realized, how much would it impact ISIS.</a:t>
            </a:r>
          </a:p>
          <a:p>
            <a:pPr>
              <a:defRPr/>
            </a:pPr>
            <a:r>
              <a:rPr lang="en-US" dirty="0" smtClean="0"/>
              <a:t>A note on </a:t>
            </a:r>
            <a:r>
              <a:rPr lang="en-US" dirty="0" smtClean="0"/>
              <a:t>Plans </a:t>
            </a:r>
            <a:r>
              <a:rPr lang="en-US" dirty="0" smtClean="0"/>
              <a:t>Mitigation </a:t>
            </a:r>
            <a:r>
              <a:rPr lang="en-US" dirty="0" smtClean="0"/>
              <a:t>Strategy</a:t>
            </a:r>
            <a:endParaRPr lang="en-US" dirty="0" smtClean="0"/>
          </a:p>
          <a:p>
            <a:pPr lvl="1">
              <a:defRPr/>
            </a:pPr>
            <a:r>
              <a:rPr lang="en-US" dirty="0" smtClean="0"/>
              <a:t>Every SPP </a:t>
            </a:r>
            <a:r>
              <a:rPr lang="en-US" dirty="0" smtClean="0"/>
              <a:t>Plan </a:t>
            </a:r>
            <a:r>
              <a:rPr lang="en-US" dirty="0" smtClean="0"/>
              <a:t>can be </a:t>
            </a:r>
            <a:r>
              <a:rPr lang="en-US" dirty="0" smtClean="0"/>
              <a:t>accomplished by </a:t>
            </a:r>
            <a:r>
              <a:rPr lang="en-US" dirty="0" smtClean="0"/>
              <a:t>adding resources (mass/power, cost, schedule).  These are quantified in the threats/liens spreadsheet, not as mitigations in the risks.</a:t>
            </a:r>
          </a:p>
          <a:p>
            <a:pPr>
              <a:defRPr/>
            </a:pPr>
            <a:endParaRPr lang="en-US" dirty="0"/>
          </a:p>
        </p:txBody>
      </p:sp>
      <p:sp>
        <p:nvSpPr>
          <p:cNvPr id="3074" name="Title 1"/>
          <p:cNvSpPr>
            <a:spLocks noGrp="1"/>
          </p:cNvSpPr>
          <p:nvPr>
            <p:ph type="title"/>
          </p:nvPr>
        </p:nvSpPr>
        <p:spPr>
          <a:xfrm>
            <a:off x="683879" y="185100"/>
            <a:ext cx="7545721" cy="675511"/>
          </a:xfrm>
          <a:noFill/>
          <a:ln w="9525">
            <a:noFill/>
            <a:miter lim="800000"/>
            <a:headEnd/>
            <a:tailEnd/>
          </a:ln>
        </p:spPr>
        <p:txBody>
          <a:bodyPr vert="horz" wrap="square" lIns="0" tIns="0" rIns="0" bIns="0" numCol="1" anchor="ctr" anchorCtr="0" compatLnSpc="1">
            <a:prstTxWarp prst="textNoShape">
              <a:avLst/>
            </a:prstTxWarp>
          </a:bodyPr>
          <a:lstStyle/>
          <a:p>
            <a:r>
              <a:rPr lang="en-US" sz="2800" kern="1200" dirty="0" smtClean="0"/>
              <a:t>Likelihood/Consequence for </a:t>
            </a:r>
            <a:br>
              <a:rPr lang="en-US" sz="2800" kern="1200" dirty="0" smtClean="0"/>
            </a:br>
            <a:r>
              <a:rPr lang="en-US" sz="2800" kern="1200" dirty="0" smtClean="0"/>
              <a:t>SPP </a:t>
            </a:r>
            <a:r>
              <a:rPr lang="en-US" sz="2800" kern="1200" dirty="0" smtClean="0"/>
              <a:t>Plans/Risks</a:t>
            </a:r>
            <a:endParaRPr lang="en-US" sz="2800" kern="1200"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585" name="Group 1137"/>
          <p:cNvGraphicFramePr>
            <a:graphicFrameLocks noGrp="1"/>
          </p:cNvGraphicFramePr>
          <p:nvPr/>
        </p:nvGraphicFramePr>
        <p:xfrm>
          <a:off x="1295400" y="990600"/>
          <a:ext cx="6705600" cy="4038600"/>
        </p:xfrm>
        <a:graphic>
          <a:graphicData uri="http://schemas.openxmlformats.org/drawingml/2006/table">
            <a:tbl>
              <a:tblPr/>
              <a:tblGrid>
                <a:gridCol w="1341438"/>
                <a:gridCol w="1341437"/>
                <a:gridCol w="1355725"/>
                <a:gridCol w="1325563"/>
                <a:gridCol w="1341437"/>
              </a:tblGrid>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13   15   16   17   19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7   </a:t>
                      </a:r>
                      <a:r>
                        <a:rPr kumimoji="0" lang="en-US" sz="1200" b="0" i="0" u="none" strike="noStrike" cap="none" normalizeH="0" baseline="0" dirty="0" smtClean="0">
                          <a:ln>
                            <a:noFill/>
                          </a:ln>
                          <a:solidFill>
                            <a:srgbClr val="000000"/>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1   2   5   8   9   </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3   4</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   </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18   12</a:t>
                      </a: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10</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4136" name="Text Box 40"/>
          <p:cNvSpPr txBox="1">
            <a:spLocks noChangeArrowheads="1"/>
          </p:cNvSpPr>
          <p:nvPr/>
        </p:nvSpPr>
        <p:spPr bwMode="auto">
          <a:xfrm>
            <a:off x="762000" y="228600"/>
            <a:ext cx="7010400" cy="5847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3200" b="1" dirty="0">
                <a:solidFill>
                  <a:schemeClr val="bg1"/>
                </a:solidFill>
                <a:latin typeface="+mj-lt"/>
                <a:ea typeface="+mj-ea"/>
                <a:cs typeface="+mj-cs"/>
              </a:rPr>
              <a:t>Risk Summary</a:t>
            </a:r>
          </a:p>
        </p:txBody>
      </p:sp>
      <p:sp>
        <p:nvSpPr>
          <p:cNvPr id="4137" name="Text Box 41"/>
          <p:cNvSpPr txBox="1">
            <a:spLocks noChangeArrowheads="1"/>
          </p:cNvSpPr>
          <p:nvPr/>
        </p:nvSpPr>
        <p:spPr bwMode="auto">
          <a:xfrm>
            <a:off x="1143000" y="5334000"/>
            <a:ext cx="6858000" cy="822325"/>
          </a:xfrm>
          <a:prstGeom prst="rect">
            <a:avLst/>
          </a:prstGeom>
          <a:noFill/>
          <a:ln w="12700">
            <a:noFill/>
            <a:miter lim="800000"/>
            <a:headEnd/>
            <a:tailEnd/>
          </a:ln>
        </p:spPr>
        <p:txBody>
          <a:bodyPr>
            <a:spAutoFit/>
          </a:bodyPr>
          <a:lstStyle/>
          <a:p>
            <a:pPr algn="ctr" eaLnBrk="0" hangingPunct="0"/>
            <a:r>
              <a:rPr lang="en-US" b="1">
                <a:latin typeface="Arial" charset="0"/>
              </a:rPr>
              <a:t>1               2              3               4              5</a:t>
            </a:r>
            <a:br>
              <a:rPr lang="en-US" b="1">
                <a:latin typeface="Arial" charset="0"/>
              </a:rPr>
            </a:br>
            <a:r>
              <a:rPr lang="en-US" b="1">
                <a:latin typeface="Arial" charset="0"/>
              </a:rPr>
              <a:t>Consequence</a:t>
            </a:r>
          </a:p>
        </p:txBody>
      </p:sp>
      <p:sp>
        <p:nvSpPr>
          <p:cNvPr id="4138" name="Text Box 42"/>
          <p:cNvSpPr txBox="1">
            <a:spLocks noChangeArrowheads="1"/>
          </p:cNvSpPr>
          <p:nvPr/>
        </p:nvSpPr>
        <p:spPr bwMode="auto">
          <a:xfrm rot="-5400000">
            <a:off x="-1570037" y="2789237"/>
            <a:ext cx="4419600" cy="822325"/>
          </a:xfrm>
          <a:prstGeom prst="rect">
            <a:avLst/>
          </a:prstGeom>
          <a:noFill/>
          <a:ln w="12700">
            <a:noFill/>
            <a:miter lim="800000"/>
            <a:headEnd/>
            <a:tailEnd/>
          </a:ln>
        </p:spPr>
        <p:txBody>
          <a:bodyPr>
            <a:spAutoFit/>
          </a:bodyPr>
          <a:lstStyle/>
          <a:p>
            <a:pPr algn="ctr" eaLnBrk="0" hangingPunct="0"/>
            <a:r>
              <a:rPr lang="en-US" b="1">
                <a:latin typeface="Arial" charset="0"/>
              </a:rPr>
              <a:t>Likelihood </a:t>
            </a:r>
            <a:br>
              <a:rPr lang="en-US" b="1">
                <a:latin typeface="Arial" charset="0"/>
              </a:rPr>
            </a:br>
            <a:r>
              <a:rPr lang="en-US" b="1">
                <a:latin typeface="Arial" charset="0"/>
              </a:rPr>
              <a:t>1        2        3        4       5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719" name="Group 919"/>
          <p:cNvGraphicFramePr>
            <a:graphicFrameLocks noGrp="1"/>
          </p:cNvGraphicFramePr>
          <p:nvPr/>
        </p:nvGraphicFramePr>
        <p:xfrm>
          <a:off x="914400" y="1219200"/>
          <a:ext cx="3429000" cy="2891156"/>
        </p:xfrm>
        <a:graphic>
          <a:graphicData uri="http://schemas.openxmlformats.org/drawingml/2006/table">
            <a:tbl>
              <a:tblPr/>
              <a:tblGrid>
                <a:gridCol w="685800"/>
                <a:gridCol w="685800"/>
                <a:gridCol w="693738"/>
                <a:gridCol w="677862"/>
                <a:gridCol w="685800"/>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rPr>
                        <a:t>13   15   16   17   19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14</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3   4</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   </a:t>
                      </a: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5160" name="Text Box 40"/>
          <p:cNvSpPr txBox="1">
            <a:spLocks noChangeArrowheads="1"/>
          </p:cNvSpPr>
          <p:nvPr/>
        </p:nvSpPr>
        <p:spPr bwMode="auto">
          <a:xfrm>
            <a:off x="838200" y="228600"/>
            <a:ext cx="7010400" cy="5847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3200" b="1" dirty="0" smtClean="0">
                <a:solidFill>
                  <a:schemeClr val="bg1"/>
                </a:solidFill>
                <a:latin typeface="+mj-lt"/>
                <a:ea typeface="+mj-ea"/>
                <a:cs typeface="+mj-cs"/>
              </a:rPr>
              <a:t>Progression of Top Risks</a:t>
            </a:r>
            <a:endParaRPr lang="en-US" sz="3200" b="1" dirty="0">
              <a:solidFill>
                <a:schemeClr val="bg1"/>
              </a:solidFill>
              <a:latin typeface="+mj-lt"/>
              <a:ea typeface="+mj-ea"/>
              <a:cs typeface="+mj-cs"/>
            </a:endParaRPr>
          </a:p>
        </p:txBody>
      </p:sp>
      <p:sp>
        <p:nvSpPr>
          <p:cNvPr id="5161" name="Text Box 41"/>
          <p:cNvSpPr txBox="1">
            <a:spLocks noChangeArrowheads="1"/>
          </p:cNvSpPr>
          <p:nvPr/>
        </p:nvSpPr>
        <p:spPr bwMode="auto">
          <a:xfrm>
            <a:off x="914400" y="4267200"/>
            <a:ext cx="3429000" cy="641350"/>
          </a:xfrm>
          <a:prstGeom prst="rect">
            <a:avLst/>
          </a:prstGeom>
          <a:noFill/>
          <a:ln w="12700">
            <a:noFill/>
            <a:miter lim="800000"/>
            <a:headEnd/>
            <a:tailEnd/>
          </a:ln>
        </p:spPr>
        <p:txBody>
          <a:bodyPr>
            <a:spAutoFit/>
          </a:bodyPr>
          <a:lstStyle/>
          <a:p>
            <a:pPr algn="ctr" eaLnBrk="0" hangingPunct="0"/>
            <a:r>
              <a:rPr lang="en-US" sz="1800" b="1">
                <a:latin typeface="Arial" charset="0"/>
              </a:rPr>
              <a:t>1          2         3         4         5</a:t>
            </a:r>
            <a:br>
              <a:rPr lang="en-US" sz="1800" b="1">
                <a:latin typeface="Arial" charset="0"/>
              </a:rPr>
            </a:br>
            <a:r>
              <a:rPr lang="en-US" sz="1800" b="1">
                <a:latin typeface="Arial" charset="0"/>
              </a:rPr>
              <a:t>Consequence</a:t>
            </a:r>
          </a:p>
        </p:txBody>
      </p:sp>
      <p:sp>
        <p:nvSpPr>
          <p:cNvPr id="5162" name="Text Box 42"/>
          <p:cNvSpPr txBox="1">
            <a:spLocks noChangeArrowheads="1"/>
          </p:cNvSpPr>
          <p:nvPr/>
        </p:nvSpPr>
        <p:spPr bwMode="auto">
          <a:xfrm rot="-5400000">
            <a:off x="-975519" y="2347119"/>
            <a:ext cx="3049588" cy="641350"/>
          </a:xfrm>
          <a:prstGeom prst="rect">
            <a:avLst/>
          </a:prstGeom>
          <a:noFill/>
          <a:ln w="12700">
            <a:noFill/>
            <a:miter lim="800000"/>
            <a:headEnd/>
            <a:tailEnd/>
          </a:ln>
        </p:spPr>
        <p:txBody>
          <a:bodyPr>
            <a:spAutoFit/>
          </a:bodyPr>
          <a:lstStyle/>
          <a:p>
            <a:pPr algn="ctr" eaLnBrk="0" hangingPunct="0"/>
            <a:r>
              <a:rPr lang="en-US" sz="1800" b="1">
                <a:latin typeface="Arial" charset="0"/>
              </a:rPr>
              <a:t>Likelihood </a:t>
            </a:r>
            <a:br>
              <a:rPr lang="en-US" sz="1800" b="1">
                <a:latin typeface="Arial" charset="0"/>
              </a:rPr>
            </a:br>
            <a:r>
              <a:rPr lang="en-US" sz="1800" b="1">
                <a:latin typeface="Arial" charset="0"/>
              </a:rPr>
              <a:t>1       2       3       4      5</a:t>
            </a:r>
          </a:p>
        </p:txBody>
      </p:sp>
      <p:graphicFrame>
        <p:nvGraphicFramePr>
          <p:cNvPr id="5837812" name="Group 1012"/>
          <p:cNvGraphicFramePr>
            <a:graphicFrameLocks noGrp="1"/>
          </p:cNvGraphicFramePr>
          <p:nvPr/>
        </p:nvGraphicFramePr>
        <p:xfrm>
          <a:off x="4648200" y="1006475"/>
          <a:ext cx="4419600" cy="5486400"/>
        </p:xfrm>
        <a:graphic>
          <a:graphicData uri="http://schemas.openxmlformats.org/drawingml/2006/table">
            <a:tbl>
              <a:tblPr/>
              <a:tblGrid>
                <a:gridCol w="509905"/>
                <a:gridCol w="552767"/>
                <a:gridCol w="446087"/>
                <a:gridCol w="533400"/>
                <a:gridCol w="2377441"/>
              </a:tblGrid>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Trend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Risk 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Approach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Risk 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13</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SPP </a:t>
                      </a:r>
                      <a:r>
                        <a:rPr kumimoji="0" lang="en-US" sz="1200" b="0" i="0" u="none" strike="noStrike" cap="none" normalizeH="0" baseline="0" dirty="0" smtClean="0">
                          <a:ln>
                            <a:noFill/>
                          </a:ln>
                          <a:solidFill>
                            <a:schemeClr val="tx1"/>
                          </a:solidFill>
                          <a:effectLst/>
                          <a:latin typeface="Times New Roman" pitchFamily="18" charset="0"/>
                        </a:rPr>
                        <a:t>PLANS: </a:t>
                      </a:r>
                      <a:r>
                        <a:rPr kumimoji="0" lang="en-US" sz="1200" b="0" i="0" u="none" strike="noStrike" cap="none" normalizeH="0" baseline="0" dirty="0" smtClean="0">
                          <a:ln>
                            <a:noFill/>
                          </a:ln>
                          <a:solidFill>
                            <a:schemeClr val="tx1"/>
                          </a:solidFill>
                          <a:effectLst/>
                          <a:latin typeface="Times New Roman" pitchFamily="18" charset="0"/>
                        </a:rPr>
                        <a:t>ISIS Time Tagged Commands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SPP </a:t>
                      </a:r>
                      <a:r>
                        <a:rPr kumimoji="0" lang="en-US" sz="1200" b="0" i="0" u="none" strike="noStrike" cap="none" normalizeH="0" baseline="0" dirty="0" smtClean="0">
                          <a:ln>
                            <a:noFill/>
                          </a:ln>
                          <a:solidFill>
                            <a:schemeClr val="tx1"/>
                          </a:solidFill>
                          <a:effectLst/>
                          <a:latin typeface="Times New Roman" pitchFamily="18" charset="0"/>
                        </a:rPr>
                        <a:t>PLANS: </a:t>
                      </a:r>
                      <a:r>
                        <a:rPr kumimoji="0" lang="en-US" sz="1200" b="0" i="0" u="none" strike="noStrike" cap="none" normalizeH="0" baseline="0" dirty="0" smtClean="0">
                          <a:ln>
                            <a:noFill/>
                          </a:ln>
                          <a:solidFill>
                            <a:schemeClr val="tx1"/>
                          </a:solidFill>
                          <a:effectLst/>
                          <a:latin typeface="Times New Roman" pitchFamily="18" charset="0"/>
                        </a:rPr>
                        <a:t>ISIS Increased Ground Software Demands Due to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SPP </a:t>
                      </a:r>
                      <a:r>
                        <a:rPr kumimoji="0" lang="en-US" sz="1200" b="0" i="0" u="none" strike="noStrike" cap="none" normalizeH="0" baseline="0" dirty="0" smtClean="0">
                          <a:ln>
                            <a:noFill/>
                          </a:ln>
                          <a:solidFill>
                            <a:schemeClr val="tx1"/>
                          </a:solidFill>
                          <a:effectLst/>
                          <a:latin typeface="Times New Roman" pitchFamily="18" charset="0"/>
                        </a:rPr>
                        <a:t>PLANS: </a:t>
                      </a:r>
                      <a:r>
                        <a:rPr kumimoji="0" lang="en-US" sz="1200" b="0" i="0" u="none" strike="noStrike" cap="none" normalizeH="0" baseline="0" dirty="0" smtClean="0">
                          <a:ln>
                            <a:noFill/>
                          </a:ln>
                          <a:solidFill>
                            <a:schemeClr val="tx1"/>
                          </a:solidFill>
                          <a:effectLst/>
                          <a:latin typeface="Times New Roman" pitchFamily="18" charset="0"/>
                        </a:rPr>
                        <a:t>ISIS Increased Instrument FSW Demands Due to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SPP </a:t>
                      </a:r>
                      <a:r>
                        <a:rPr kumimoji="0" lang="en-US" sz="1200" b="0" i="0" u="none" strike="noStrike" cap="none" normalizeH="0" baseline="0" dirty="0" smtClean="0">
                          <a:ln>
                            <a:noFill/>
                          </a:ln>
                          <a:solidFill>
                            <a:schemeClr val="tx1"/>
                          </a:solidFill>
                          <a:effectLst/>
                          <a:latin typeface="Times New Roman" pitchFamily="18" charset="0"/>
                        </a:rPr>
                        <a:t>PLANS: </a:t>
                      </a:r>
                      <a:r>
                        <a:rPr kumimoji="0" lang="en-US" sz="1200" b="0" i="0" u="none" strike="noStrike" cap="none" normalizeH="0" baseline="0" dirty="0" smtClean="0">
                          <a:ln>
                            <a:noFill/>
                          </a:ln>
                          <a:solidFill>
                            <a:schemeClr val="tx1"/>
                          </a:solidFill>
                          <a:effectLst/>
                          <a:latin typeface="Times New Roman" pitchFamily="18" charset="0"/>
                        </a:rPr>
                        <a:t>Configuring ISIS Based on Solar Distance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SPP </a:t>
                      </a:r>
                      <a:r>
                        <a:rPr kumimoji="0" lang="en-US" sz="1200" b="0" i="0" u="none" strike="noStrike" cap="none" normalizeH="0" baseline="0" dirty="0" smtClean="0">
                          <a:ln>
                            <a:noFill/>
                          </a:ln>
                          <a:solidFill>
                            <a:schemeClr val="tx1"/>
                          </a:solidFill>
                          <a:effectLst/>
                          <a:latin typeface="Times New Roman" pitchFamily="18" charset="0"/>
                        </a:rPr>
                        <a:t>PLANS: </a:t>
                      </a:r>
                      <a:r>
                        <a:rPr kumimoji="0" lang="en-US" sz="1200" b="0" i="0" u="none" strike="noStrike" cap="none" normalizeH="0" baseline="0" dirty="0" smtClean="0">
                          <a:ln>
                            <a:noFill/>
                          </a:ln>
                          <a:solidFill>
                            <a:schemeClr val="tx1"/>
                          </a:solidFill>
                          <a:effectLst/>
                          <a:latin typeface="Times New Roman" pitchFamily="18" charset="0"/>
                        </a:rPr>
                        <a:t>ISIS Increased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RISK: </a:t>
                      </a:r>
                      <a:r>
                        <a:rPr kumimoji="0" lang="en-US" sz="1200" b="0" i="0" u="none" strike="noStrike" cap="none" normalizeH="0" baseline="0" dirty="0" smtClean="0">
                          <a:ln>
                            <a:noFill/>
                          </a:ln>
                          <a:solidFill>
                            <a:schemeClr val="tx1"/>
                          </a:solidFill>
                          <a:effectLst/>
                          <a:latin typeface="Times New Roman" pitchFamily="18" charset="0"/>
                        </a:rPr>
                        <a:t>ISIS Vibration Levels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RISK: EPI-Hi LET Thin Windows and Dust Impact Susceptibility</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RISK: EPI-Lo Dust Impact Susceptibility</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RISK: EPI-Hi Thin Detector Availability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RISK: </a:t>
                      </a:r>
                      <a:r>
                        <a:rPr kumimoji="0" lang="en-US" sz="1200" b="0" i="0" u="none" strike="noStrike" cap="none" normalizeH="0" baseline="0" dirty="0" smtClean="0">
                          <a:ln>
                            <a:noFill/>
                          </a:ln>
                          <a:solidFill>
                            <a:schemeClr val="tx1"/>
                          </a:solidFill>
                          <a:effectLst/>
                          <a:latin typeface="Times New Roman" pitchFamily="18" charset="0"/>
                        </a:rPr>
                        <a:t>ISIS Shock Testing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7" name="Rectangle 903"/>
          <p:cNvSpPr>
            <a:spLocks noChangeArrowheads="1"/>
          </p:cNvSpPr>
          <p:nvPr/>
        </p:nvSpPr>
        <p:spPr bwMode="auto">
          <a:xfrm>
            <a:off x="685800" y="5819775"/>
            <a:ext cx="566738" cy="249238"/>
          </a:xfrm>
          <a:prstGeom prst="rect">
            <a:avLst/>
          </a:prstGeom>
          <a:solidFill>
            <a:srgbClr val="FFFF66"/>
          </a:solidFill>
          <a:ln w="25400">
            <a:solidFill>
              <a:schemeClr val="tx1"/>
            </a:solidFill>
            <a:miter lim="800000"/>
            <a:headEnd/>
            <a:tailEnd/>
          </a:ln>
        </p:spPr>
        <p:txBody>
          <a:bodyPr wrap="none" lIns="91434" tIns="45717" rIns="91434" bIns="45717" anchor="ctr"/>
          <a:lstStyle/>
          <a:p>
            <a:pPr algn="ctr" eaLnBrk="0" hangingPunct="0"/>
            <a:r>
              <a:rPr lang="en-US" sz="1800">
                <a:latin typeface="Times" pitchFamily="18" charset="0"/>
                <a:ea typeface="ＭＳ Ｐゴシック" charset="-128"/>
              </a:rPr>
              <a:t>Med</a:t>
            </a:r>
          </a:p>
        </p:txBody>
      </p:sp>
      <p:sp>
        <p:nvSpPr>
          <p:cNvPr id="5238" name="Rectangle 904"/>
          <p:cNvSpPr>
            <a:spLocks noChangeArrowheads="1"/>
          </p:cNvSpPr>
          <p:nvPr/>
        </p:nvSpPr>
        <p:spPr bwMode="auto">
          <a:xfrm>
            <a:off x="685800" y="5503863"/>
            <a:ext cx="566738" cy="250825"/>
          </a:xfrm>
          <a:prstGeom prst="rect">
            <a:avLst/>
          </a:prstGeom>
          <a:solidFill>
            <a:srgbClr val="FF0000"/>
          </a:solidFill>
          <a:ln w="25400">
            <a:solidFill>
              <a:schemeClr val="tx1"/>
            </a:solidFill>
            <a:miter lim="800000"/>
            <a:headEnd/>
            <a:tailEnd/>
          </a:ln>
        </p:spPr>
        <p:txBody>
          <a:bodyPr wrap="none" lIns="91434" tIns="45717" rIns="91434" bIns="45717" anchor="ctr"/>
          <a:lstStyle/>
          <a:p>
            <a:pPr algn="ctr" eaLnBrk="0" hangingPunct="0"/>
            <a:r>
              <a:rPr lang="en-US" sz="1800">
                <a:latin typeface="Times" pitchFamily="18" charset="0"/>
                <a:ea typeface="ＭＳ Ｐゴシック" charset="-128"/>
              </a:rPr>
              <a:t>High</a:t>
            </a:r>
          </a:p>
        </p:txBody>
      </p:sp>
      <p:sp>
        <p:nvSpPr>
          <p:cNvPr id="5239" name="Rectangle 905"/>
          <p:cNvSpPr>
            <a:spLocks noChangeArrowheads="1"/>
          </p:cNvSpPr>
          <p:nvPr/>
        </p:nvSpPr>
        <p:spPr bwMode="auto">
          <a:xfrm>
            <a:off x="685800" y="6134100"/>
            <a:ext cx="566738" cy="249238"/>
          </a:xfrm>
          <a:prstGeom prst="rect">
            <a:avLst/>
          </a:prstGeom>
          <a:solidFill>
            <a:srgbClr val="00CC00"/>
          </a:solidFill>
          <a:ln w="25400">
            <a:solidFill>
              <a:schemeClr val="tx1"/>
            </a:solidFill>
            <a:miter lim="800000"/>
            <a:headEnd/>
            <a:tailEnd/>
          </a:ln>
        </p:spPr>
        <p:txBody>
          <a:bodyPr wrap="none" lIns="91434" tIns="45717" rIns="91434" bIns="45717" anchor="ctr"/>
          <a:lstStyle/>
          <a:p>
            <a:pPr algn="ctr" eaLnBrk="0" hangingPunct="0"/>
            <a:r>
              <a:rPr lang="en-US" sz="1800">
                <a:latin typeface="Times" pitchFamily="18" charset="0"/>
                <a:ea typeface="ＭＳ Ｐゴシック" charset="-128"/>
              </a:rPr>
              <a:t>Low</a:t>
            </a:r>
          </a:p>
        </p:txBody>
      </p:sp>
      <p:sp>
        <p:nvSpPr>
          <p:cNvPr id="5240" name="Text Box 906"/>
          <p:cNvSpPr txBox="1">
            <a:spLocks noChangeArrowheads="1"/>
          </p:cNvSpPr>
          <p:nvPr/>
        </p:nvSpPr>
        <p:spPr bwMode="auto">
          <a:xfrm>
            <a:off x="533400" y="5213350"/>
            <a:ext cx="963613" cy="304800"/>
          </a:xfrm>
          <a:prstGeom prst="rect">
            <a:avLst/>
          </a:prstGeom>
          <a:noFill/>
          <a:ln w="9525">
            <a:noFill/>
            <a:miter lim="800000"/>
            <a:headEnd/>
            <a:tailEnd/>
          </a:ln>
        </p:spPr>
        <p:txBody>
          <a:bodyPr wrap="none" lIns="91434" tIns="45717" rIns="91434" bIns="45717">
            <a:spAutoFit/>
          </a:bodyPr>
          <a:lstStyle/>
          <a:p>
            <a:pPr eaLnBrk="0" hangingPunct="0"/>
            <a:r>
              <a:rPr lang="en-US" sz="1400" b="1" u="sng">
                <a:latin typeface="Times" pitchFamily="18" charset="0"/>
                <a:ea typeface="ＭＳ Ｐゴシック" charset="-128"/>
              </a:rPr>
              <a:t>Criticality</a:t>
            </a:r>
          </a:p>
        </p:txBody>
      </p:sp>
      <p:sp>
        <p:nvSpPr>
          <p:cNvPr id="5241" name="Text Box 907"/>
          <p:cNvSpPr txBox="1">
            <a:spLocks noChangeArrowheads="1"/>
          </p:cNvSpPr>
          <p:nvPr/>
        </p:nvSpPr>
        <p:spPr bwMode="auto">
          <a:xfrm>
            <a:off x="1406525" y="5183188"/>
            <a:ext cx="2187575" cy="1370012"/>
          </a:xfrm>
          <a:prstGeom prst="rect">
            <a:avLst/>
          </a:prstGeom>
          <a:noFill/>
          <a:ln w="9525">
            <a:noFill/>
            <a:miter lim="800000"/>
            <a:headEnd/>
            <a:tailEnd/>
          </a:ln>
        </p:spPr>
        <p:txBody>
          <a:bodyPr wrap="none" lIns="91434" tIns="45717" rIns="91434" bIns="45717">
            <a:spAutoFit/>
          </a:bodyPr>
          <a:lstStyle/>
          <a:p>
            <a:pPr marL="290513" indent="-290513" eaLnBrk="0" hangingPunct="0">
              <a:lnSpc>
                <a:spcPct val="120000"/>
              </a:lnSpc>
              <a:tabLst>
                <a:tab pos="290513" algn="l"/>
              </a:tabLst>
            </a:pPr>
            <a:r>
              <a:rPr lang="en-US" sz="1400" b="1" u="sng" dirty="0">
                <a:latin typeface="Times" pitchFamily="18" charset="0"/>
                <a:ea typeface="ＭＳ Ｐゴシック" charset="-128"/>
              </a:rPr>
              <a:t>L x C Trend</a:t>
            </a:r>
            <a:endParaRPr lang="en-US" sz="1400" u="sng" dirty="0">
              <a:latin typeface="Times" pitchFamily="18" charset="0"/>
              <a:ea typeface="ＭＳ Ｐゴシック" charset="-128"/>
            </a:endParaRPr>
          </a:p>
          <a:p>
            <a:pPr marL="290513" indent="-290513" eaLnBrk="0" hangingPunct="0">
              <a:lnSpc>
                <a:spcPct val="120000"/>
              </a:lnSpc>
              <a:tabLst>
                <a:tab pos="290513" algn="l"/>
              </a:tabLst>
            </a:pPr>
            <a:r>
              <a:rPr lang="en-US" sz="1400" dirty="0">
                <a:latin typeface="Times" pitchFamily="18" charset="0"/>
                <a:ea typeface="ＭＳ Ｐゴシック" charset="-128"/>
              </a:rPr>
              <a:t>	Decreasing (Improving)</a:t>
            </a:r>
          </a:p>
          <a:p>
            <a:pPr marL="290513" indent="-290513" eaLnBrk="0" hangingPunct="0">
              <a:lnSpc>
                <a:spcPct val="120000"/>
              </a:lnSpc>
              <a:tabLst>
                <a:tab pos="290513" algn="l"/>
              </a:tabLst>
            </a:pPr>
            <a:r>
              <a:rPr lang="en-US" sz="1400" dirty="0">
                <a:latin typeface="Times" pitchFamily="18" charset="0"/>
                <a:ea typeface="ＭＳ Ｐゴシック" charset="-128"/>
              </a:rPr>
              <a:t>	Increasing (Worsening)</a:t>
            </a:r>
          </a:p>
          <a:p>
            <a:pPr marL="290513" indent="-290513" eaLnBrk="0" hangingPunct="0">
              <a:lnSpc>
                <a:spcPct val="120000"/>
              </a:lnSpc>
              <a:tabLst>
                <a:tab pos="290513" algn="l"/>
              </a:tabLst>
            </a:pPr>
            <a:r>
              <a:rPr lang="en-US" sz="1400" dirty="0">
                <a:latin typeface="Times" pitchFamily="18" charset="0"/>
                <a:ea typeface="ＭＳ Ｐゴシック" charset="-128"/>
              </a:rPr>
              <a:t>	Unchanged</a:t>
            </a:r>
          </a:p>
          <a:p>
            <a:pPr marL="290513" indent="-290513" eaLnBrk="0" hangingPunct="0">
              <a:lnSpc>
                <a:spcPct val="120000"/>
              </a:lnSpc>
              <a:tabLst>
                <a:tab pos="290513" algn="l"/>
              </a:tabLst>
            </a:pPr>
            <a:r>
              <a:rPr lang="en-US" sz="1400" dirty="0">
                <a:latin typeface="Times" pitchFamily="18" charset="0"/>
                <a:ea typeface="ＭＳ Ｐゴシック" charset="-128"/>
              </a:rPr>
              <a:t>	New Since Last Period</a:t>
            </a:r>
            <a:endParaRPr lang="en-US" sz="1400" u="sng" dirty="0">
              <a:latin typeface="Times" pitchFamily="18" charset="0"/>
              <a:ea typeface="ＭＳ Ｐゴシック" charset="-128"/>
            </a:endParaRPr>
          </a:p>
        </p:txBody>
      </p:sp>
      <p:sp>
        <p:nvSpPr>
          <p:cNvPr id="5242" name="AutoShape 908"/>
          <p:cNvSpPr>
            <a:spLocks noChangeArrowheads="1"/>
          </p:cNvSpPr>
          <p:nvPr/>
        </p:nvSpPr>
        <p:spPr bwMode="auto">
          <a:xfrm>
            <a:off x="1509713" y="5735638"/>
            <a:ext cx="184150" cy="192087"/>
          </a:xfrm>
          <a:prstGeom prst="upArrow">
            <a:avLst>
              <a:gd name="adj1" fmla="val 50000"/>
              <a:gd name="adj2" fmla="val 26078"/>
            </a:avLst>
          </a:prstGeom>
          <a:noFill/>
          <a:ln w="9525">
            <a:solidFill>
              <a:schemeClr val="tx1"/>
            </a:solidFill>
            <a:miter lim="800000"/>
            <a:headEnd/>
            <a:tailEnd/>
          </a:ln>
        </p:spPr>
        <p:txBody>
          <a:bodyPr wrap="none" anchor="ctr"/>
          <a:lstStyle/>
          <a:p>
            <a:endParaRPr lang="en-US"/>
          </a:p>
        </p:txBody>
      </p:sp>
      <p:sp>
        <p:nvSpPr>
          <p:cNvPr id="5243" name="AutoShape 909"/>
          <p:cNvSpPr>
            <a:spLocks noChangeArrowheads="1"/>
          </p:cNvSpPr>
          <p:nvPr/>
        </p:nvSpPr>
        <p:spPr bwMode="auto">
          <a:xfrm flipV="1">
            <a:off x="1509713" y="5495925"/>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a:p>
        </p:txBody>
      </p:sp>
      <p:sp>
        <p:nvSpPr>
          <p:cNvPr id="5244" name="AutoShape 910"/>
          <p:cNvSpPr>
            <a:spLocks noChangeArrowheads="1"/>
          </p:cNvSpPr>
          <p:nvPr/>
        </p:nvSpPr>
        <p:spPr bwMode="auto">
          <a:xfrm rot="5400000">
            <a:off x="1504950" y="5969001"/>
            <a:ext cx="193675" cy="1841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a:p>
        </p:txBody>
      </p:sp>
      <p:sp>
        <p:nvSpPr>
          <p:cNvPr id="5245" name="Rectangle 911"/>
          <p:cNvSpPr>
            <a:spLocks noChangeArrowheads="1"/>
          </p:cNvSpPr>
          <p:nvPr/>
        </p:nvSpPr>
        <p:spPr bwMode="auto">
          <a:xfrm>
            <a:off x="533400" y="5189538"/>
            <a:ext cx="4038600" cy="1309687"/>
          </a:xfrm>
          <a:prstGeom prst="rect">
            <a:avLst/>
          </a:prstGeom>
          <a:noFill/>
          <a:ln w="12700">
            <a:solidFill>
              <a:schemeClr val="tx1"/>
            </a:solidFill>
            <a:miter lim="800000"/>
            <a:headEnd/>
            <a:tailEnd/>
          </a:ln>
        </p:spPr>
        <p:txBody>
          <a:bodyPr wrap="none" anchor="ctr"/>
          <a:lstStyle/>
          <a:p>
            <a:endParaRPr lang="en-US"/>
          </a:p>
        </p:txBody>
      </p:sp>
      <p:sp>
        <p:nvSpPr>
          <p:cNvPr id="5246" name="Rectangle 912"/>
          <p:cNvSpPr>
            <a:spLocks noChangeArrowheads="1"/>
          </p:cNvSpPr>
          <p:nvPr/>
        </p:nvSpPr>
        <p:spPr bwMode="auto">
          <a:xfrm>
            <a:off x="1508125" y="6242050"/>
            <a:ext cx="138113" cy="158750"/>
          </a:xfrm>
          <a:prstGeom prst="rect">
            <a:avLst/>
          </a:prstGeom>
          <a:noFill/>
          <a:ln w="9525">
            <a:solidFill>
              <a:schemeClr val="tx1"/>
            </a:solidFill>
            <a:miter lim="800000"/>
            <a:headEnd/>
            <a:tailEnd/>
          </a:ln>
        </p:spPr>
        <p:txBody>
          <a:bodyPr wrap="none" anchor="ctr"/>
          <a:lstStyle/>
          <a:p>
            <a:endParaRPr lang="en-US"/>
          </a:p>
        </p:txBody>
      </p:sp>
      <p:sp>
        <p:nvSpPr>
          <p:cNvPr id="5247" name="Text Box 913"/>
          <p:cNvSpPr txBox="1">
            <a:spLocks noChangeArrowheads="1"/>
          </p:cNvSpPr>
          <p:nvPr/>
        </p:nvSpPr>
        <p:spPr bwMode="auto">
          <a:xfrm>
            <a:off x="3502025" y="5167313"/>
            <a:ext cx="1231900" cy="1370012"/>
          </a:xfrm>
          <a:prstGeom prst="rect">
            <a:avLst/>
          </a:prstGeom>
          <a:noFill/>
          <a:ln w="9525">
            <a:noFill/>
            <a:miter lim="800000"/>
            <a:headEnd/>
            <a:tailEnd/>
          </a:ln>
        </p:spPr>
        <p:txBody>
          <a:bodyPr lIns="91434" tIns="45717" rIns="91434" bIns="45717">
            <a:spAutoFit/>
          </a:bodyPr>
          <a:lstStyle/>
          <a:p>
            <a:pPr defTabSz="1206500" eaLnBrk="0" hangingPunct="0">
              <a:lnSpc>
                <a:spcPct val="120000"/>
              </a:lnSpc>
            </a:pPr>
            <a:r>
              <a:rPr lang="en-US" sz="1400" b="1" u="sng">
                <a:latin typeface="Times" pitchFamily="18" charset="0"/>
                <a:ea typeface="ＭＳ Ｐゴシック" charset="-128"/>
              </a:rPr>
              <a:t>Approach</a:t>
            </a:r>
            <a:endParaRPr lang="en-US" sz="1400" u="sng">
              <a:latin typeface="Times" pitchFamily="18" charset="0"/>
              <a:ea typeface="ＭＳ Ｐゴシック" charset="-128"/>
            </a:endParaRPr>
          </a:p>
          <a:p>
            <a:pPr defTabSz="1206500" eaLnBrk="0" hangingPunct="0">
              <a:lnSpc>
                <a:spcPct val="120000"/>
              </a:lnSpc>
            </a:pPr>
            <a:r>
              <a:rPr lang="en-US" sz="1400">
                <a:latin typeface="Times" pitchFamily="18" charset="0"/>
                <a:ea typeface="ＭＳ Ｐゴシック" charset="-128"/>
              </a:rPr>
              <a:t>M - Mitigate</a:t>
            </a:r>
          </a:p>
          <a:p>
            <a:pPr defTabSz="1206500" eaLnBrk="0" hangingPunct="0">
              <a:lnSpc>
                <a:spcPct val="120000"/>
              </a:lnSpc>
            </a:pPr>
            <a:r>
              <a:rPr lang="en-US" sz="1400">
                <a:latin typeface="Times" pitchFamily="18" charset="0"/>
                <a:ea typeface="ＭＳ Ｐゴシック" charset="-128"/>
              </a:rPr>
              <a:t>W - Watch</a:t>
            </a:r>
          </a:p>
          <a:p>
            <a:pPr defTabSz="1206500" eaLnBrk="0" hangingPunct="0">
              <a:lnSpc>
                <a:spcPct val="120000"/>
              </a:lnSpc>
            </a:pPr>
            <a:r>
              <a:rPr lang="en-US" sz="1400">
                <a:latin typeface="Times" pitchFamily="18" charset="0"/>
                <a:ea typeface="ＭＳ Ｐゴシック" charset="-128"/>
              </a:rPr>
              <a:t>A - Accept</a:t>
            </a:r>
          </a:p>
          <a:p>
            <a:pPr defTabSz="1206500" eaLnBrk="0" hangingPunct="0">
              <a:lnSpc>
                <a:spcPct val="120000"/>
              </a:lnSpc>
            </a:pPr>
            <a:r>
              <a:rPr lang="en-US" sz="1400">
                <a:latin typeface="Times" pitchFamily="18" charset="0"/>
                <a:ea typeface="ＭＳ Ｐゴシック" charset="-128"/>
              </a:rPr>
              <a:t>R - Research</a:t>
            </a:r>
          </a:p>
        </p:txBody>
      </p:sp>
      <p:sp>
        <p:nvSpPr>
          <p:cNvPr id="18" name="Rectangle 912"/>
          <p:cNvSpPr>
            <a:spLocks noChangeArrowheads="1"/>
          </p:cNvSpPr>
          <p:nvPr/>
        </p:nvSpPr>
        <p:spPr bwMode="auto">
          <a:xfrm>
            <a:off x="5334000" y="1524000"/>
            <a:ext cx="138113" cy="158750"/>
          </a:xfrm>
          <a:prstGeom prst="rect">
            <a:avLst/>
          </a:prstGeom>
          <a:noFill/>
          <a:ln w="9525">
            <a:solidFill>
              <a:schemeClr val="tx1"/>
            </a:solidFill>
            <a:miter lim="800000"/>
            <a:headEnd/>
            <a:tailEnd/>
          </a:ln>
        </p:spPr>
        <p:txBody>
          <a:bodyPr wrap="none" anchor="ctr"/>
          <a:lstStyle/>
          <a:p>
            <a:endParaRPr lang="en-US"/>
          </a:p>
        </p:txBody>
      </p:sp>
      <p:sp>
        <p:nvSpPr>
          <p:cNvPr id="19" name="Rectangle 912"/>
          <p:cNvSpPr>
            <a:spLocks noChangeArrowheads="1"/>
          </p:cNvSpPr>
          <p:nvPr/>
        </p:nvSpPr>
        <p:spPr bwMode="auto">
          <a:xfrm>
            <a:off x="5334000" y="2133600"/>
            <a:ext cx="138113" cy="158750"/>
          </a:xfrm>
          <a:prstGeom prst="rect">
            <a:avLst/>
          </a:prstGeom>
          <a:noFill/>
          <a:ln w="9525">
            <a:solidFill>
              <a:schemeClr val="tx1"/>
            </a:solidFill>
            <a:miter lim="800000"/>
            <a:headEnd/>
            <a:tailEnd/>
          </a:ln>
        </p:spPr>
        <p:txBody>
          <a:bodyPr wrap="none" anchor="ctr"/>
          <a:lstStyle/>
          <a:p>
            <a:endParaRPr lang="en-US"/>
          </a:p>
        </p:txBody>
      </p:sp>
      <p:sp>
        <p:nvSpPr>
          <p:cNvPr id="20" name="Rectangle 912"/>
          <p:cNvSpPr>
            <a:spLocks noChangeArrowheads="1"/>
          </p:cNvSpPr>
          <p:nvPr/>
        </p:nvSpPr>
        <p:spPr bwMode="auto">
          <a:xfrm>
            <a:off x="5334000" y="2743200"/>
            <a:ext cx="138113" cy="158750"/>
          </a:xfrm>
          <a:prstGeom prst="rect">
            <a:avLst/>
          </a:prstGeom>
          <a:noFill/>
          <a:ln w="9525">
            <a:solidFill>
              <a:schemeClr val="tx1"/>
            </a:solidFill>
            <a:miter lim="800000"/>
            <a:headEnd/>
            <a:tailEnd/>
          </a:ln>
        </p:spPr>
        <p:txBody>
          <a:bodyPr wrap="none" anchor="ctr"/>
          <a:lstStyle/>
          <a:p>
            <a:endParaRPr lang="en-US"/>
          </a:p>
        </p:txBody>
      </p:sp>
      <p:sp>
        <p:nvSpPr>
          <p:cNvPr id="21" name="Rectangle 912"/>
          <p:cNvSpPr>
            <a:spLocks noChangeArrowheads="1"/>
          </p:cNvSpPr>
          <p:nvPr/>
        </p:nvSpPr>
        <p:spPr bwMode="auto">
          <a:xfrm>
            <a:off x="5334000" y="3276600"/>
            <a:ext cx="138113" cy="158750"/>
          </a:xfrm>
          <a:prstGeom prst="rect">
            <a:avLst/>
          </a:prstGeom>
          <a:noFill/>
          <a:ln w="9525">
            <a:solidFill>
              <a:schemeClr val="tx1"/>
            </a:solidFill>
            <a:miter lim="800000"/>
            <a:headEnd/>
            <a:tailEnd/>
          </a:ln>
        </p:spPr>
        <p:txBody>
          <a:bodyPr wrap="none" anchor="ctr"/>
          <a:lstStyle/>
          <a:p>
            <a:endParaRPr lang="en-US"/>
          </a:p>
        </p:txBody>
      </p:sp>
      <p:sp>
        <p:nvSpPr>
          <p:cNvPr id="22" name="Rectangle 912"/>
          <p:cNvSpPr>
            <a:spLocks noChangeArrowheads="1"/>
          </p:cNvSpPr>
          <p:nvPr/>
        </p:nvSpPr>
        <p:spPr bwMode="auto">
          <a:xfrm>
            <a:off x="5334000" y="3733800"/>
            <a:ext cx="138113" cy="158750"/>
          </a:xfrm>
          <a:prstGeom prst="rect">
            <a:avLst/>
          </a:prstGeom>
          <a:noFill/>
          <a:ln w="9525">
            <a:solidFill>
              <a:schemeClr val="tx1"/>
            </a:solidFill>
            <a:miter lim="800000"/>
            <a:headEnd/>
            <a:tailEnd/>
          </a:ln>
        </p:spPr>
        <p:txBody>
          <a:bodyPr wrap="none" anchor="ctr"/>
          <a:lstStyle/>
          <a:p>
            <a:endParaRPr lang="en-US"/>
          </a:p>
        </p:txBody>
      </p:sp>
      <p:sp>
        <p:nvSpPr>
          <p:cNvPr id="24" name="AutoShape 909"/>
          <p:cNvSpPr>
            <a:spLocks noChangeArrowheads="1"/>
          </p:cNvSpPr>
          <p:nvPr/>
        </p:nvSpPr>
        <p:spPr bwMode="auto">
          <a:xfrm flipV="1">
            <a:off x="5334000" y="46482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a:p>
        </p:txBody>
      </p:sp>
      <p:sp>
        <p:nvSpPr>
          <p:cNvPr id="26" name="AutoShape 909"/>
          <p:cNvSpPr>
            <a:spLocks noChangeArrowheads="1"/>
          </p:cNvSpPr>
          <p:nvPr/>
        </p:nvSpPr>
        <p:spPr bwMode="auto">
          <a:xfrm flipV="1">
            <a:off x="5334000" y="55626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a:p>
        </p:txBody>
      </p:sp>
      <p:sp>
        <p:nvSpPr>
          <p:cNvPr id="28" name="AutoShape 909"/>
          <p:cNvSpPr>
            <a:spLocks noChangeArrowheads="1"/>
          </p:cNvSpPr>
          <p:nvPr/>
        </p:nvSpPr>
        <p:spPr bwMode="auto">
          <a:xfrm flipV="1">
            <a:off x="5334000" y="51054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a:p>
        </p:txBody>
      </p:sp>
      <p:sp>
        <p:nvSpPr>
          <p:cNvPr id="29" name="AutoShape 910"/>
          <p:cNvSpPr>
            <a:spLocks noChangeArrowheads="1"/>
          </p:cNvSpPr>
          <p:nvPr/>
        </p:nvSpPr>
        <p:spPr bwMode="auto">
          <a:xfrm rot="5400000">
            <a:off x="5329238" y="4195763"/>
            <a:ext cx="193675" cy="1841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a:p>
        </p:txBody>
      </p:sp>
      <p:sp>
        <p:nvSpPr>
          <p:cNvPr id="30" name="AutoShape 910"/>
          <p:cNvSpPr>
            <a:spLocks noChangeArrowheads="1"/>
          </p:cNvSpPr>
          <p:nvPr/>
        </p:nvSpPr>
        <p:spPr bwMode="auto">
          <a:xfrm rot="5400000">
            <a:off x="5329237" y="6100763"/>
            <a:ext cx="193675" cy="1841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As a result of the lack of heritage in the ISIS predecessor instruments implement instrument level heritage, ISIS has elevated several specific areas in which more work will be required:</a:t>
            </a:r>
          </a:p>
          <a:p>
            <a:pPr lvl="1"/>
            <a:r>
              <a:rPr lang="en-US" dirty="0" smtClean="0"/>
              <a:t>Implementation of Time Tagged Commands</a:t>
            </a:r>
          </a:p>
          <a:p>
            <a:pPr lvl="1"/>
            <a:r>
              <a:rPr lang="en-US" dirty="0" smtClean="0"/>
              <a:t>Ground software autonomy handling demands</a:t>
            </a:r>
          </a:p>
          <a:p>
            <a:pPr lvl="1"/>
            <a:r>
              <a:rPr lang="en-US" dirty="0" smtClean="0"/>
              <a:t>Flight software autonomy handling demands</a:t>
            </a:r>
          </a:p>
          <a:p>
            <a:pPr lvl="1"/>
            <a:r>
              <a:rPr lang="en-US" dirty="0" smtClean="0"/>
              <a:t>The ability to configure the instrument based on solar distance</a:t>
            </a:r>
          </a:p>
          <a:p>
            <a:pPr lvl="1"/>
            <a:r>
              <a:rPr lang="en-US" dirty="0" smtClean="0"/>
              <a:t>General concern about loss of science data due to autonomous operations</a:t>
            </a:r>
          </a:p>
          <a:p>
            <a:r>
              <a:rPr lang="en-US" dirty="0" smtClean="0"/>
              <a:t>All of these issues will be high priority for clarification during phase C</a:t>
            </a:r>
          </a:p>
          <a:p>
            <a:r>
              <a:rPr lang="en-US" dirty="0" smtClean="0"/>
              <a:t>Planned mitigations include:</a:t>
            </a:r>
          </a:p>
          <a:p>
            <a:pPr lvl="1"/>
            <a:r>
              <a:rPr lang="en-US" dirty="0" smtClean="0"/>
              <a:t>Analyzing scenarios and brain-storming operation conditions</a:t>
            </a:r>
          </a:p>
          <a:p>
            <a:pPr lvl="1"/>
            <a:r>
              <a:rPr lang="en-US" dirty="0" smtClean="0"/>
              <a:t>Working with autonomy experts to explore all conditions</a:t>
            </a:r>
          </a:p>
          <a:p>
            <a:pPr lvl="1"/>
            <a:r>
              <a:rPr lang="en-US" dirty="0" smtClean="0"/>
              <a:t>Updating the design concept to accommodate instrument autonomy implementation</a:t>
            </a:r>
          </a:p>
          <a:p>
            <a:pPr lvl="1"/>
            <a:r>
              <a:rPr lang="en-US" dirty="0" smtClean="0"/>
              <a:t>Peer reviewing our updates with autonomy experts</a:t>
            </a:r>
          </a:p>
          <a:p>
            <a:pPr lvl="1"/>
            <a:r>
              <a:rPr lang="en-US" dirty="0" smtClean="0"/>
              <a:t>Test potential autonomy conditions thoroughly</a:t>
            </a:r>
          </a:p>
          <a:p>
            <a:r>
              <a:rPr lang="en-US" dirty="0" smtClean="0"/>
              <a:t>This accounts for our top 5 risks as a Project</a:t>
            </a:r>
          </a:p>
          <a:p>
            <a:pPr lvl="1"/>
            <a:r>
              <a:rPr lang="en-US" dirty="0" smtClean="0"/>
              <a:t>All items are Likelihood: 4, Consequence: 3</a:t>
            </a:r>
          </a:p>
          <a:p>
            <a:r>
              <a:rPr lang="en-US" dirty="0" smtClean="0"/>
              <a:t>This is a testament to the experience of the instrument teams, the firm grasp on technical challenges to the instruments, and the firm grounding in heritage instruments</a:t>
            </a:r>
            <a:endParaRPr lang="en-US" dirty="0"/>
          </a:p>
        </p:txBody>
      </p:sp>
      <p:sp>
        <p:nvSpPr>
          <p:cNvPr id="2" name="Title 1"/>
          <p:cNvSpPr>
            <a:spLocks noGrp="1"/>
          </p:cNvSpPr>
          <p:nvPr>
            <p:ph type="title"/>
          </p:nvPr>
        </p:nvSpPr>
        <p:spPr/>
        <p:txBody>
          <a:bodyPr/>
          <a:lstStyle/>
          <a:p>
            <a:r>
              <a:rPr lang="en-US" dirty="0" smtClean="0"/>
              <a:t>Autonomy </a:t>
            </a:r>
            <a:r>
              <a:rPr lang="en-US" dirty="0" smtClean="0"/>
              <a:t>Risks (Top 5 ISIS Risks)</a:t>
            </a:r>
            <a:endParaRPr 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032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Risk: </a:t>
            </a:r>
            <a:r>
              <a:rPr lang="en-US" kern="1200" dirty="0" smtClean="0"/>
              <a:t>ISIS Vibration Levels</a:t>
            </a:r>
          </a:p>
        </p:txBody>
      </p:sp>
      <p:graphicFrame>
        <p:nvGraphicFramePr>
          <p:cNvPr id="3" name="Table 2"/>
          <p:cNvGraphicFramePr>
            <a:graphicFrameLocks noGrp="1"/>
          </p:cNvGraphicFramePr>
          <p:nvPr/>
        </p:nvGraphicFramePr>
        <p:xfrm>
          <a:off x="127000" y="1180738"/>
          <a:ext cx="8890000" cy="392466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6</a:t>
                      </a:r>
                      <a:endParaRPr lang="en-US" sz="1200" dirty="0">
                        <a:latin typeface="Arial"/>
                      </a:endParaRPr>
                    </a:p>
                  </a:txBody>
                  <a:tcPr/>
                </a:tc>
                <a:tc>
                  <a:txBody>
                    <a:bodyPr/>
                    <a:lstStyle/>
                    <a:p>
                      <a:r>
                        <a:rPr lang="en-US" sz="1200" smtClean="0">
                          <a:latin typeface="Arial"/>
                        </a:rPr>
                        <a:t>Given that SPP random vibration is a challenging requirement; there is a chance that instruments will not be capable of meeting the requirements,</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 late re-design of the instruments.</a:t>
                      </a:r>
                      <a:endParaRPr lang="en-US" sz="1200">
                        <a:latin typeface="Arial"/>
                      </a:endParaRPr>
                    </a:p>
                  </a:txBody>
                  <a:tcPr/>
                </a:tc>
              </a:tr>
              <a:tr h="453571">
                <a:tc gridSpan="2">
                  <a:txBody>
                    <a:bodyPr/>
                    <a:lstStyle/>
                    <a:p>
                      <a:r>
                        <a:rPr lang="en-US" sz="1200" dirty="0" smtClean="0">
                          <a:latin typeface="Arial"/>
                        </a:rPr>
                        <a:t>Overall Status: Accepted(Active)              Consequence: 3               Likelihood: 3</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Waiting on Project for more conclusive Coupled Loads Analysis results; also looking for sine vibe environment to be better defined by Project.</a:t>
                      </a:r>
                      <a:endParaRPr lang="en-US" sz="1200" b="1" dirty="0">
                        <a:latin typeface="Arial"/>
                      </a:endParaRPr>
                    </a:p>
                  </a:txBody>
                  <a:tcPr/>
                </a:tc>
              </a:tr>
              <a:tr h="453571">
                <a:tc>
                  <a:txBody>
                    <a:bodyPr/>
                    <a:lstStyle/>
                    <a:p>
                      <a:r>
                        <a:rPr lang="en-US" sz="1200" smtClean="0">
                          <a:latin typeface="Arial"/>
                        </a:rPr>
                        <a:t>Mitigation Plan 1</a:t>
                      </a:r>
                    </a:p>
                    <a:p>
                      <a:r>
                        <a:rPr lang="en-US" sz="1200" smtClean="0">
                          <a:latin typeface="Arial"/>
                        </a:rPr>
                        <a:t>Status: Expired</a:t>
                      </a:r>
                    </a:p>
                    <a:p>
                      <a:r>
                        <a:rPr lang="en-US" sz="1200" smtClean="0">
                          <a:latin typeface="Arial"/>
                        </a:rPr>
                        <a:t>Trigger Date: 02 Apr 2012</a:t>
                      </a:r>
                      <a:endParaRPr lang="en-US" sz="1200">
                        <a:latin typeface="Arial"/>
                      </a:endParaRPr>
                    </a:p>
                  </a:txBody>
                  <a:tcPr/>
                </a:tc>
                <a:tc>
                  <a:txBody>
                    <a:bodyPr/>
                    <a:lstStyle/>
                    <a:p>
                      <a:r>
                        <a:rPr lang="en-US" sz="1200" smtClean="0">
                          <a:latin typeface="Arial"/>
                        </a:rPr>
                        <a:t>Title: Deliver FEM Model to Project</a:t>
                      </a:r>
                    </a:p>
                    <a:p>
                      <a:r>
                        <a:rPr lang="en-US" sz="1200" smtClean="0">
                          <a:latin typeface="Arial"/>
                        </a:rPr>
                        <a:t>Description: Develop and deliver an FEM model to Project to enable Project analysis of vibration levels and iterate vibration requirements.</a:t>
                      </a:r>
                      <a:endParaRPr lang="en-US" sz="1200">
                        <a:latin typeface="Arial"/>
                      </a:endParaRPr>
                    </a:p>
                  </a:txBody>
                  <a:tcPr/>
                </a:tc>
              </a:tr>
              <a:tr h="453571">
                <a:tc>
                  <a:txBody>
                    <a:bodyPr/>
                    <a:lstStyle/>
                    <a:p>
                      <a:r>
                        <a:rPr lang="en-US" sz="1200" smtClean="0">
                          <a:latin typeface="Arial"/>
                        </a:rPr>
                        <a:t>Mitigation Plan 2</a:t>
                      </a:r>
                    </a:p>
                    <a:p>
                      <a:r>
                        <a:rPr lang="en-US" sz="1200" smtClean="0">
                          <a:latin typeface="Arial"/>
                        </a:rPr>
                        <a:t>Status: Not Started</a:t>
                      </a:r>
                    </a:p>
                    <a:p>
                      <a:r>
                        <a:rPr lang="en-US" sz="1200" smtClean="0">
                          <a:latin typeface="Arial"/>
                        </a:rPr>
                        <a:t>Trigger Date: 01 May 2013</a:t>
                      </a:r>
                      <a:endParaRPr lang="en-US" sz="1200">
                        <a:latin typeface="Arial"/>
                      </a:endParaRPr>
                    </a:p>
                  </a:txBody>
                  <a:tcPr/>
                </a:tc>
                <a:tc>
                  <a:txBody>
                    <a:bodyPr/>
                    <a:lstStyle/>
                    <a:p>
                      <a:r>
                        <a:rPr lang="en-US" sz="1200" smtClean="0">
                          <a:latin typeface="Arial"/>
                        </a:rPr>
                        <a:t>Title: Mechanical Design, Analysis, and Testing</a:t>
                      </a:r>
                    </a:p>
                    <a:p>
                      <a:r>
                        <a:rPr lang="en-US" sz="1200" smtClean="0">
                          <a:latin typeface="Arial"/>
                        </a:rPr>
                        <a:t>Description: Prioritize mechanical design and analysis critical to ensuring the sensors survive vibration testing.  Early Phase B vibration testing with the bracket and instrument mass models will validate the designs early enough to make changes if necessary.</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May 2014</a:t>
                      </a:r>
                      <a:endParaRPr lang="en-US" sz="1200" dirty="0">
                        <a:latin typeface="Arial"/>
                      </a:endParaRPr>
                    </a:p>
                  </a:txBody>
                  <a:tcPr/>
                </a:tc>
                <a:tc>
                  <a:txBody>
                    <a:bodyPr/>
                    <a:lstStyle/>
                    <a:p>
                      <a:r>
                        <a:rPr lang="en-US" sz="1200" dirty="0" smtClean="0">
                          <a:latin typeface="Arial"/>
                        </a:rPr>
                        <a:t>Title: Increase Structure</a:t>
                      </a:r>
                    </a:p>
                    <a:p>
                      <a:r>
                        <a:rPr lang="en-US" sz="1200" dirty="0" smtClean="0">
                          <a:latin typeface="Arial"/>
                        </a:rPr>
                        <a:t>Description: Increase structure of instruments to meet vibration levels.</a:t>
                      </a:r>
                      <a:endParaRPr lang="en-US" sz="1200" dirty="0">
                        <a:latin typeface="Arial"/>
                      </a:endParaRPr>
                    </a:p>
                  </a:txBody>
                  <a:tcPr/>
                </a:tc>
              </a:tr>
            </a:tbl>
          </a:graphicData>
        </a:graphic>
      </p:graphicFrame>
      <p:sp>
        <p:nvSpPr>
          <p:cNvPr id="4" name="Rectangle 3"/>
          <p:cNvSpPr/>
          <p:nvPr/>
        </p:nvSpPr>
        <p:spPr>
          <a:xfrm>
            <a:off x="762000" y="5257800"/>
            <a:ext cx="75520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Update mitigations/dates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28600"/>
            <a:ext cx="7772400" cy="635000"/>
          </a:xfrm>
          <a:noFill/>
          <a:ln w="9525">
            <a:noFill/>
            <a:miter lim="800000"/>
            <a:headEnd/>
            <a:tailEnd/>
          </a:ln>
        </p:spPr>
        <p:txBody>
          <a:bodyPr vert="horz" wrap="square" lIns="0" tIns="0" rIns="0" bIns="0" numCol="1" anchor="ctr" anchorCtr="0" compatLnSpc="1">
            <a:prstTxWarp prst="textNoShape">
              <a:avLst/>
            </a:prstTxWarp>
          </a:bodyPr>
          <a:lstStyle/>
          <a:p>
            <a:r>
              <a:rPr lang="en-US" sz="2400" kern="1200" dirty="0" smtClean="0"/>
              <a:t>RISK: EPI-Hi LET Thin Windows and Dust Impact Susceptibility</a:t>
            </a:r>
          </a:p>
        </p:txBody>
      </p:sp>
      <p:graphicFrame>
        <p:nvGraphicFramePr>
          <p:cNvPr id="3" name="Table 2"/>
          <p:cNvGraphicFramePr>
            <a:graphicFrameLocks noGrp="1"/>
          </p:cNvGraphicFramePr>
          <p:nvPr/>
        </p:nvGraphicFramePr>
        <p:xfrm>
          <a:off x="127000" y="1165498"/>
          <a:ext cx="8890000" cy="4656182"/>
        </p:xfrm>
        <a:graphic>
          <a:graphicData uri="http://schemas.openxmlformats.org/drawingml/2006/table">
            <a:tbl>
              <a:tblPr firstRow="1" bandRow="1">
                <a:tableStyleId>{5C22544A-7EE6-4342-B048-85BDC9FD1C3A}</a:tableStyleId>
              </a:tblPr>
              <a:tblGrid>
                <a:gridCol w="2222500"/>
                <a:gridCol w="6667500"/>
              </a:tblGrid>
              <a:tr h="453571">
                <a:tc>
                  <a:txBody>
                    <a:bodyPr/>
                    <a:lstStyle/>
                    <a:p>
                      <a:r>
                        <a:rPr lang="en-US" sz="1200" dirty="0" smtClean="0">
                          <a:latin typeface="Arial"/>
                        </a:rPr>
                        <a:t>Description</a:t>
                      </a:r>
                    </a:p>
                    <a:p>
                      <a:r>
                        <a:rPr lang="en-US" sz="1200" dirty="0" smtClean="0">
                          <a:latin typeface="Arial"/>
                        </a:rPr>
                        <a:t>ID: 3</a:t>
                      </a:r>
                      <a:endParaRPr lang="en-US" sz="1200" dirty="0">
                        <a:latin typeface="Arial"/>
                      </a:endParaRPr>
                    </a:p>
                  </a:txBody>
                  <a:tcPr/>
                </a:tc>
                <a:tc>
                  <a:txBody>
                    <a:bodyPr/>
                    <a:lstStyle/>
                    <a:p>
                      <a:r>
                        <a:rPr lang="en-US" sz="1200" smtClean="0">
                          <a:latin typeface="Arial"/>
                        </a:rPr>
                        <a:t>Given that thin windows are fragile and the mission dust environment could be harsher than initially expected; there is a risk that dust impacts could result in damage to the windows during flight,</a:t>
                      </a:r>
                      <a:endParaRPr lang="en-US" sz="1200">
                        <a:latin typeface="Arial"/>
                      </a:endParaRPr>
                    </a:p>
                  </a:txBody>
                  <a:tcPr/>
                </a:tc>
              </a:tr>
              <a:tr h="453571">
                <a:tc>
                  <a:txBody>
                    <a:bodyPr/>
                    <a:lstStyle/>
                    <a:p>
                      <a:r>
                        <a:rPr lang="en-US" sz="1200" smtClean="0">
                          <a:latin typeface="Arial"/>
                        </a:rPr>
                        <a:t>Consequence</a:t>
                      </a:r>
                      <a:endParaRPr lang="en-US" sz="1200">
                        <a:latin typeface="Arial"/>
                      </a:endParaRPr>
                    </a:p>
                  </a:txBody>
                  <a:tcPr/>
                </a:tc>
                <a:tc>
                  <a:txBody>
                    <a:bodyPr/>
                    <a:lstStyle/>
                    <a:p>
                      <a:r>
                        <a:rPr lang="en-US" sz="1200" smtClean="0">
                          <a:latin typeface="Arial"/>
                        </a:rPr>
                        <a:t>which will result in a compromise in the resolution of the EPI-Hi telescopes.</a:t>
                      </a:r>
                      <a:endParaRPr lang="en-US" sz="1200">
                        <a:latin typeface="Arial"/>
                      </a:endParaRPr>
                    </a:p>
                  </a:txBody>
                  <a:tcPr/>
                </a:tc>
              </a:tr>
              <a:tr h="453571">
                <a:tc gridSpan="2">
                  <a:txBody>
                    <a:bodyPr/>
                    <a:lstStyle/>
                    <a:p>
                      <a:r>
                        <a:rPr lang="en-US" sz="1200" dirty="0" smtClean="0">
                          <a:latin typeface="Arial"/>
                        </a:rPr>
                        <a:t>Overall Status: Accepted(Active)              Consequence: </a:t>
                      </a:r>
                      <a:r>
                        <a:rPr lang="en-US" sz="1200" dirty="0" smtClean="0">
                          <a:latin typeface="Arial"/>
                        </a:rPr>
                        <a:t>3               </a:t>
                      </a:r>
                      <a:r>
                        <a:rPr lang="en-US" sz="1200" dirty="0" smtClean="0">
                          <a:latin typeface="Arial"/>
                        </a:rPr>
                        <a:t>Likelihood: 2</a:t>
                      </a:r>
                      <a:endParaRPr lang="en-US" sz="1200" dirty="0">
                        <a:latin typeface="Arial"/>
                      </a:endParaRPr>
                    </a:p>
                  </a:txBody>
                  <a:tcPr/>
                </a:tc>
                <a:tc hMerge="1">
                  <a:txBody>
                    <a:bodyPr/>
                    <a:lstStyle/>
                    <a:p>
                      <a:endParaRPr lang="en-US"/>
                    </a:p>
                  </a:txBody>
                  <a:tcPr/>
                </a:tc>
              </a:tr>
              <a:tr h="453571">
                <a:tc>
                  <a:txBody>
                    <a:bodyPr/>
                    <a:lstStyle/>
                    <a:p>
                      <a:r>
                        <a:rPr lang="en-US" sz="1200" smtClean="0">
                          <a:latin typeface="Arial"/>
                        </a:rPr>
                        <a:t>Status Message</a:t>
                      </a:r>
                      <a:endParaRPr lang="en-US" sz="1200">
                        <a:latin typeface="Arial"/>
                      </a:endParaRPr>
                    </a:p>
                  </a:txBody>
                  <a:tcPr/>
                </a:tc>
                <a:tc>
                  <a:txBody>
                    <a:bodyPr/>
                    <a:lstStyle/>
                    <a:p>
                      <a:r>
                        <a:rPr lang="en-US" sz="1200" b="1" dirty="0" smtClean="0">
                          <a:latin typeface="Arial"/>
                        </a:rPr>
                        <a:t>EPI-Hi windows survived Heidelberg</a:t>
                      </a:r>
                      <a:r>
                        <a:rPr lang="en-US" sz="1200" b="1" baseline="0" dirty="0" smtClean="0">
                          <a:latin typeface="Arial"/>
                        </a:rPr>
                        <a:t> dust testing and showed stacked window configuration is effective at mitigating dust penetration to detectors.  Even holes produced by penetrating particles result in very limited access of UV light to detectors.</a:t>
                      </a:r>
                      <a:endParaRPr lang="en-US" sz="1200" b="1" dirty="0">
                        <a:latin typeface="Arial"/>
                      </a:endParaRPr>
                    </a:p>
                  </a:txBody>
                  <a:tcPr/>
                </a:tc>
              </a:tr>
              <a:tr h="453571">
                <a:tc>
                  <a:txBody>
                    <a:bodyPr/>
                    <a:lstStyle/>
                    <a:p>
                      <a:r>
                        <a:rPr lang="en-US" sz="1200" dirty="0" smtClean="0">
                          <a:latin typeface="Arial"/>
                        </a:rPr>
                        <a:t>Mitigation Plan 1</a:t>
                      </a:r>
                    </a:p>
                    <a:p>
                      <a:r>
                        <a:rPr lang="en-US" sz="1200" dirty="0" smtClean="0">
                          <a:latin typeface="Arial"/>
                        </a:rPr>
                        <a:t>Status: </a:t>
                      </a:r>
                      <a:r>
                        <a:rPr lang="en-US" sz="1200" dirty="0" smtClean="0">
                          <a:latin typeface="Arial"/>
                        </a:rPr>
                        <a:t>Completed</a:t>
                      </a:r>
                      <a:endParaRPr lang="en-US" sz="1200" dirty="0" smtClean="0">
                        <a:latin typeface="Arial"/>
                      </a:endParaRPr>
                    </a:p>
                    <a:p>
                      <a:r>
                        <a:rPr lang="en-US" sz="1200" dirty="0" smtClean="0">
                          <a:latin typeface="Arial"/>
                        </a:rPr>
                        <a:t>Trigger Date: 01 </a:t>
                      </a:r>
                      <a:r>
                        <a:rPr lang="en-US" sz="1200" dirty="0" smtClean="0">
                          <a:latin typeface="Arial"/>
                        </a:rPr>
                        <a:t>May 2013</a:t>
                      </a:r>
                      <a:endParaRPr lang="en-US" sz="1200" dirty="0">
                        <a:latin typeface="Arial"/>
                      </a:endParaRPr>
                    </a:p>
                  </a:txBody>
                  <a:tcPr/>
                </a:tc>
                <a:tc>
                  <a:txBody>
                    <a:bodyPr/>
                    <a:lstStyle/>
                    <a:p>
                      <a:r>
                        <a:rPr lang="en-US" sz="1200" dirty="0" smtClean="0">
                          <a:latin typeface="Arial"/>
                        </a:rPr>
                        <a:t>Title: </a:t>
                      </a:r>
                      <a:r>
                        <a:rPr lang="en-US" sz="1200" dirty="0" smtClean="0">
                          <a:latin typeface="Arial"/>
                        </a:rPr>
                        <a:t>Perform Dust Testing</a:t>
                      </a:r>
                      <a:endParaRPr lang="en-US" sz="1200" dirty="0" smtClean="0">
                        <a:latin typeface="Arial"/>
                      </a:endParaRPr>
                    </a:p>
                    <a:p>
                      <a:r>
                        <a:rPr lang="en-US" sz="1200" dirty="0" smtClean="0">
                          <a:latin typeface="Arial"/>
                        </a:rPr>
                        <a:t>Description: </a:t>
                      </a:r>
                      <a:r>
                        <a:rPr lang="en-US" sz="1200" dirty="0" smtClean="0">
                          <a:latin typeface="Arial"/>
                        </a:rPr>
                        <a:t>The integrity of the windows in a stacked configuration will</a:t>
                      </a:r>
                      <a:r>
                        <a:rPr lang="en-US" sz="1200" baseline="0" dirty="0" smtClean="0">
                          <a:latin typeface="Arial"/>
                        </a:rPr>
                        <a:t> be tested in a dust environment to determine the efficacy of the windows in protecting the detectors from dust and maintaining structural integrity to block UV light</a:t>
                      </a:r>
                      <a:r>
                        <a:rPr lang="en-US" sz="1200" dirty="0" smtClean="0">
                          <a:latin typeface="Arial"/>
                        </a:rPr>
                        <a:t>.</a:t>
                      </a:r>
                      <a:endParaRPr lang="en-US" sz="1200" dirty="0">
                        <a:latin typeface="Arial"/>
                      </a:endParaRPr>
                    </a:p>
                  </a:txBody>
                  <a:tcPr/>
                </a:tc>
              </a:tr>
              <a:tr h="453571">
                <a:tc>
                  <a:txBody>
                    <a:bodyPr/>
                    <a:lstStyle/>
                    <a:p>
                      <a:r>
                        <a:rPr lang="en-US" sz="1200" dirty="0" smtClean="0">
                          <a:latin typeface="Arial"/>
                        </a:rPr>
                        <a:t>Mitigation Plan 2</a:t>
                      </a:r>
                    </a:p>
                    <a:p>
                      <a:r>
                        <a:rPr lang="en-US" sz="1200" dirty="0" smtClean="0">
                          <a:latin typeface="Arial"/>
                        </a:rPr>
                        <a:t>Status: Not Started</a:t>
                      </a:r>
                    </a:p>
                    <a:p>
                      <a:r>
                        <a:rPr lang="en-US" sz="1200" dirty="0" smtClean="0">
                          <a:latin typeface="Arial"/>
                        </a:rPr>
                        <a:t>Trigger Date: 01 Nov 2013</a:t>
                      </a:r>
                      <a:endParaRPr lang="en-US" sz="1200" dirty="0">
                        <a:latin typeface="Arial"/>
                      </a:endParaRPr>
                    </a:p>
                  </a:txBody>
                  <a:tcPr/>
                </a:tc>
                <a:tc>
                  <a:txBody>
                    <a:bodyPr/>
                    <a:lstStyle/>
                    <a:p>
                      <a:r>
                        <a:rPr lang="en-US" sz="1200" smtClean="0">
                          <a:latin typeface="Arial"/>
                        </a:rPr>
                        <a:t>Title: Baffling for Dust Protection</a:t>
                      </a:r>
                    </a:p>
                    <a:p>
                      <a:r>
                        <a:rPr lang="en-US" sz="1200" smtClean="0">
                          <a:latin typeface="Arial"/>
                        </a:rPr>
                        <a:t>Description: If risk of catastrophic damage due to dust impacts does not appear acceptably low, EPI-Hi could increase the baffle size to limit the affected angle of dust on the detectors.  Trade: mass is used to buy down damage risk.</a:t>
                      </a:r>
                      <a:endParaRPr lang="en-US" sz="1200">
                        <a:latin typeface="Arial"/>
                      </a:endParaRPr>
                    </a:p>
                  </a:txBody>
                  <a:tcPr/>
                </a:tc>
              </a:tr>
              <a:tr h="453571">
                <a:tc>
                  <a:txBody>
                    <a:bodyPr/>
                    <a:lstStyle/>
                    <a:p>
                      <a:r>
                        <a:rPr lang="en-US" sz="1200" dirty="0" smtClean="0">
                          <a:latin typeface="Arial"/>
                        </a:rPr>
                        <a:t>Backup Mitigation Plan</a:t>
                      </a:r>
                    </a:p>
                    <a:p>
                      <a:r>
                        <a:rPr lang="en-US" sz="1200" dirty="0" smtClean="0">
                          <a:latin typeface="Arial"/>
                        </a:rPr>
                        <a:t>Status: Not Started</a:t>
                      </a:r>
                    </a:p>
                    <a:p>
                      <a:r>
                        <a:rPr lang="en-US" sz="1200" dirty="0" smtClean="0">
                          <a:latin typeface="Arial"/>
                        </a:rPr>
                        <a:t>Trigger Date: 01 Nov 2014</a:t>
                      </a:r>
                      <a:endParaRPr lang="en-US" sz="1200" dirty="0">
                        <a:latin typeface="Arial"/>
                      </a:endParaRPr>
                    </a:p>
                  </a:txBody>
                  <a:tcPr/>
                </a:tc>
                <a:tc>
                  <a:txBody>
                    <a:bodyPr/>
                    <a:lstStyle/>
                    <a:p>
                      <a:r>
                        <a:rPr lang="en-US" sz="1200" dirty="0" smtClean="0">
                          <a:latin typeface="Arial"/>
                        </a:rPr>
                        <a:t>Title: Significant Thickness Increase</a:t>
                      </a:r>
                    </a:p>
                    <a:p>
                      <a:r>
                        <a:rPr lang="en-US" sz="1200" dirty="0" smtClean="0">
                          <a:latin typeface="Arial"/>
                        </a:rPr>
                        <a:t>Description: If risk of catastrophic damage due to dust impacts does not appear acceptably low, EPI-Hi could use significantly thicker window for LET2 (single ended) telescope.  Trade: measurement quality is reduced to buy down catastrophic damage risk.</a:t>
                      </a:r>
                      <a:endParaRPr lang="en-US" sz="1200" dirty="0">
                        <a:latin typeface="Arial"/>
                      </a:endParaRPr>
                    </a:p>
                  </a:txBody>
                  <a:tcPr/>
                </a:tc>
              </a:tr>
            </a:tbl>
          </a:graphicData>
        </a:graphic>
      </p:graphicFrame>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PP_ISIS_PDR">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5478</TotalTime>
  <Words>6844</Words>
  <Application>Microsoft Office PowerPoint</Application>
  <PresentationFormat>On-screen Show (4:3)</PresentationFormat>
  <Paragraphs>668</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SPP_ISIS_PDR</vt:lpstr>
      <vt:lpstr>Risk Status</vt:lpstr>
      <vt:lpstr>Outline</vt:lpstr>
      <vt:lpstr>Risk Analysis Score Card</vt:lpstr>
      <vt:lpstr>Likelihood/Consequence for  SPP Plans/Risks</vt:lpstr>
      <vt:lpstr>Slide 5</vt:lpstr>
      <vt:lpstr>Slide 6</vt:lpstr>
      <vt:lpstr>Autonomy Risks (Top 5 ISIS Risks)</vt:lpstr>
      <vt:lpstr>Risk: ISIS Vibration Levels</vt:lpstr>
      <vt:lpstr>RISK: EPI-Hi LET Thin Windows and Dust Impact Susceptibility</vt:lpstr>
      <vt:lpstr>RISK: EPI-Lo Dust Impact Susceptibility</vt:lpstr>
      <vt:lpstr>Risk: ISIS Shock Testing</vt:lpstr>
      <vt:lpstr>RISK: EPI-Hi Thin Detector Availability</vt:lpstr>
      <vt:lpstr>RISK: EPI-Lo Stray Light Impact Susceptibility</vt:lpstr>
      <vt:lpstr>RISK: EPI-Lo Wedge Technology Development</vt:lpstr>
      <vt:lpstr>Risks with Likelihood/Consequence &lt; 2</vt:lpstr>
      <vt:lpstr>SPP Plans that have been mitigated</vt:lpstr>
      <vt:lpstr>Recent Risks (1 of 2)</vt:lpstr>
      <vt:lpstr>Recent Risks (2 of 2)</vt:lpstr>
      <vt:lpstr>Summary</vt:lpstr>
      <vt:lpstr>Backup</vt:lpstr>
      <vt:lpstr>SPP PLANS: ISIS Time Tagged Commands</vt:lpstr>
      <vt:lpstr>SPP PLANS: ISIS Increased Ground Software Demands Due to Autonomy</vt:lpstr>
      <vt:lpstr>SPP PLANS: ISIS Increased Instrument FSW Demands Due to Autonomy</vt:lpstr>
      <vt:lpstr>SPP PLANS: Configuring ISIS Based on Solar Distance</vt:lpstr>
      <vt:lpstr>SPP PLANS: ISIS Increased Autonomy</vt:lpstr>
      <vt:lpstr>SPP PLANS: ISIS DDD EMI Requirement</vt:lpstr>
      <vt:lpstr>SPP PLANS: ISIS POL EMI Requirement</vt:lpstr>
      <vt:lpstr>SPP PLANS: ISIS Worst Case Analysis Required for All Circuits</vt:lpstr>
      <vt:lpstr>RISK: EPI-Hi Development of New PHASIC</vt:lpstr>
      <vt:lpstr>RISK: EPI-Lo TOF ASIC Development</vt:lpstr>
      <vt:lpstr>RISK: EPI-Lo Hot-Op Performance Impact</vt:lpstr>
      <vt:lpstr>RISK: EPI-Hi solar illumination</vt:lpstr>
    </vt:vector>
  </TitlesOfParts>
  <Company>Southwest Research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Trantham</dc:creator>
  <cp:lastModifiedBy>jdickinson</cp:lastModifiedBy>
  <cp:revision>737</cp:revision>
  <dcterms:created xsi:type="dcterms:W3CDTF">2005-05-06T21:01:44Z</dcterms:created>
  <dcterms:modified xsi:type="dcterms:W3CDTF">2013-10-29T02:10:59Z</dcterms:modified>
</cp:coreProperties>
</file>