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0"/>
  </p:notesMasterIdLst>
  <p:handoutMasterIdLst>
    <p:handoutMasterId r:id="rId21"/>
  </p:handoutMasterIdLst>
  <p:sldIdLst>
    <p:sldId id="413" r:id="rId2"/>
    <p:sldId id="415" r:id="rId3"/>
    <p:sldId id="416" r:id="rId4"/>
    <p:sldId id="417" r:id="rId5"/>
    <p:sldId id="419" r:id="rId6"/>
    <p:sldId id="420" r:id="rId7"/>
    <p:sldId id="421" r:id="rId8"/>
    <p:sldId id="422" r:id="rId9"/>
    <p:sldId id="423" r:id="rId10"/>
    <p:sldId id="424" r:id="rId11"/>
    <p:sldId id="425" r:id="rId12"/>
    <p:sldId id="427" r:id="rId13"/>
    <p:sldId id="428" r:id="rId14"/>
    <p:sldId id="429" r:id="rId15"/>
    <p:sldId id="430" r:id="rId16"/>
    <p:sldId id="431" r:id="rId17"/>
    <p:sldId id="432" r:id="rId18"/>
    <p:sldId id="418" r:id="rId19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A8F754F-D314-A544-B58E-3A9AFD86BEAA}">
          <p14:sldIdLst>
            <p14:sldId id="413"/>
            <p14:sldId id="415"/>
            <p14:sldId id="416"/>
            <p14:sldId id="417"/>
            <p14:sldId id="419"/>
            <p14:sldId id="420"/>
            <p14:sldId id="421"/>
            <p14:sldId id="422"/>
            <p14:sldId id="423"/>
            <p14:sldId id="424"/>
            <p14:sldId id="425"/>
            <p14:sldId id="427"/>
            <p14:sldId id="428"/>
            <p14:sldId id="429"/>
            <p14:sldId id="430"/>
            <p14:sldId id="431"/>
            <p14:sldId id="432"/>
            <p14:sldId id="41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FFDC6D"/>
    <a:srgbClr val="0000FF"/>
    <a:srgbClr val="1C1050"/>
    <a:srgbClr val="181E48"/>
    <a:srgbClr val="1F2C6F"/>
    <a:srgbClr val="26216D"/>
    <a:srgbClr val="151A79"/>
    <a:srgbClr val="1D1D71"/>
    <a:srgbClr val="FFFF66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81540" autoAdjust="0"/>
  </p:normalViewPr>
  <p:slideViewPr>
    <p:cSldViewPr snapToGrid="0">
      <p:cViewPr varScale="1">
        <p:scale>
          <a:sx n="162" d="100"/>
          <a:sy n="162" d="100"/>
        </p:scale>
        <p:origin x="-2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-1890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82D2B-4194-414A-8944-2697E22A9174}" type="datetimeFigureOut">
              <a:rPr lang="en-US" smtClean="0"/>
              <a:pPr/>
              <a:t>10/23/13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C6E07-2FDD-4DBB-81B8-2EF575FB9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30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9" y="4416108"/>
            <a:ext cx="5607684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3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fld id="{F847D127-D51C-4188-9A50-71C8B128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introduction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536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4C5DDD7-2D84-DE4F-9950-C3ABFE20D2BF}" type="slidenum">
              <a:rPr lang="en-US" sz="1200" b="0">
                <a:latin typeface="Times New Roman" charset="0"/>
              </a:rPr>
              <a:pPr/>
              <a:t>14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solidFill>
            <a:srgbClr val="FFFFFF"/>
          </a:solidFill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8136" tIns="44069" rIns="88136" bIns="44069"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EFA5D80-C191-7840-893B-CD3D97A29A05}" type="slidenum">
              <a:rPr lang="en-US" sz="1200" b="0">
                <a:latin typeface="Times New Roman" charset="0"/>
              </a:rPr>
              <a:pPr/>
              <a:t>17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solidFill>
            <a:srgbClr val="FFFFFF"/>
          </a:solidFill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8136" tIns="44069" rIns="88136" bIns="44069"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29E55D7-EBF3-1147-99B4-73277BAE3767}" type="slidenum">
              <a:rPr lang="en-US" sz="1200" b="0">
                <a:latin typeface="Times New Roman" charset="0"/>
              </a:rPr>
              <a:pPr/>
              <a:t>3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8136" tIns="44069" rIns="88136" bIns="44069"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3C3202B-7EE3-9546-ABE0-F61672C9BF24}" type="slidenum">
              <a:rPr lang="en-US" sz="1200" b="0">
                <a:latin typeface="Times New Roman" charset="0"/>
              </a:rPr>
              <a:pPr/>
              <a:t>4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solidFill>
            <a:srgbClr val="FFFFFF"/>
          </a:solidFill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8136" tIns="44069" rIns="88136" bIns="44069"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B3A236D-C57F-C34B-B8CC-7C090D8DB22D}" type="slidenum">
              <a:rPr lang="en-US" sz="1200" b="0">
                <a:latin typeface="Times New Roman" charset="0"/>
              </a:rPr>
              <a:pPr/>
              <a:t>7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solidFill>
            <a:srgbClr val="FFFFFF"/>
          </a:solidFill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8136" tIns="44069" rIns="88136" bIns="44069"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41D9085-9476-204A-B9D7-27F39013E5EB}" type="slidenum">
              <a:rPr lang="en-US" sz="1200" b="0">
                <a:latin typeface="Times New Roman" charset="0"/>
              </a:rPr>
              <a:pPr/>
              <a:t>8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solidFill>
            <a:srgbClr val="FFFFFF"/>
          </a:solidFill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8136" tIns="44069" rIns="88136" bIns="44069"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80BA049-A203-F64F-90F5-9494371E6234}" type="slidenum">
              <a:rPr lang="en-US" sz="1200" b="0">
                <a:latin typeface="Times New Roman" charset="0"/>
              </a:rPr>
              <a:pPr/>
              <a:t>9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solidFill>
            <a:srgbClr val="FFFFFF"/>
          </a:solidFill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8136" tIns="44069" rIns="88136" bIns="44069"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1229232-E718-4147-ABDF-2E1AF82A21CB}" type="slidenum">
              <a:rPr lang="en-US" sz="1200" b="0">
                <a:latin typeface="Times New Roman" charset="0"/>
              </a:rPr>
              <a:pPr/>
              <a:t>10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8136" tIns="44069" rIns="88136" bIns="44069"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337C57E-EF89-4843-8272-1B1688A2DA77}" type="slidenum">
              <a:rPr lang="en-US" sz="1200" b="0">
                <a:latin typeface="Times New Roman" charset="0"/>
              </a:rPr>
              <a:pPr/>
              <a:t>12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solidFill>
            <a:srgbClr val="FFFFFF"/>
          </a:solidFill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8136" tIns="44069" rIns="88136" bIns="44069"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6E11BA3-E8A9-AB4E-8B52-CCB0B68A2DAE}" type="slidenum">
              <a:rPr lang="en-US" sz="1200" b="0">
                <a:latin typeface="Times New Roman" charset="0"/>
              </a:rPr>
              <a:pPr/>
              <a:t>13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solidFill>
            <a:srgbClr val="FFFFFF"/>
          </a:solidFill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8136" tIns="44069" rIns="88136" bIns="44069"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SolarProbePlusBannerTempla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850776" y="5401876"/>
            <a:ext cx="5832182" cy="1083784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2853095" y="3795913"/>
            <a:ext cx="5862638" cy="1248280"/>
          </a:xfrm>
        </p:spPr>
        <p:txBody>
          <a:bodyPr/>
          <a:lstStyle>
            <a:lvl1pPr algn="ctr"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ISISlogo-002-C.png"/>
          <p:cNvPicPr>
            <a:picLocks noChangeAspect="1"/>
          </p:cNvPicPr>
          <p:nvPr userDrawn="1"/>
        </p:nvPicPr>
        <p:blipFill>
          <a:blip r:embed="rId3" cstate="print"/>
          <a:srcRect l="6017" r="3871"/>
          <a:stretch>
            <a:fillRect/>
          </a:stretch>
        </p:blipFill>
        <p:spPr>
          <a:xfrm>
            <a:off x="407255" y="2566467"/>
            <a:ext cx="2317032" cy="427268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336765"/>
            <a:ext cx="9144000" cy="4165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Integrated Science Investigation of the Sun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223149"/>
            <a:ext cx="56803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51568" y="862284"/>
            <a:ext cx="366010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i="1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A NASA Mission</a:t>
            </a:r>
            <a:r>
              <a:rPr lang="en-US" i="1" baseline="0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 to Touch the Sun</a:t>
            </a:r>
            <a:endParaRPr lang="en-US" i="1" dirty="0">
              <a:solidFill>
                <a:schemeClr val="bg1"/>
              </a:solidFill>
              <a:effectLst>
                <a:outerShdw blurRad="1270000" dist="38100" dir="21540000" sx="200000" sy="200000" algn="tl" rotWithShape="0">
                  <a:srgbClr val="000000">
                    <a:alpha val="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42457" y="2630904"/>
            <a:ext cx="690154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40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Preliminary Design Review</a:t>
            </a:r>
          </a:p>
          <a:p>
            <a:pPr>
              <a:lnSpc>
                <a:spcPts val="2400"/>
              </a:lnSpc>
            </a:pPr>
            <a:endParaRPr lang="en-US" sz="3200" b="1" i="0" cap="none" spc="0" baseline="0" dirty="0" smtClean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05 – 06 NOV 2013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1738248"/>
            <a:ext cx="91440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Energetic Particles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>
            <a:lvl1pPr>
              <a:lnSpc>
                <a:spcPct val="95000"/>
              </a:lnSpc>
              <a:spcAft>
                <a:spcPts val="300"/>
              </a:spcAft>
              <a:defRPr sz="2400"/>
            </a:lvl1pPr>
            <a:lvl2pPr marL="463550" indent="-234950">
              <a:lnSpc>
                <a:spcPct val="95000"/>
              </a:lnSpc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/>
            </a:lvl2pPr>
            <a:lvl3pPr>
              <a:lnSpc>
                <a:spcPct val="95000"/>
              </a:lnSpc>
              <a:spcAft>
                <a:spcPts val="300"/>
              </a:spcAft>
              <a:defRPr sz="1800"/>
            </a:lvl3pPr>
            <a:lvl4pPr>
              <a:lnSpc>
                <a:spcPct val="95000"/>
              </a:lnSpc>
              <a:spcAft>
                <a:spcPts val="300"/>
              </a:spcAft>
              <a:defRPr sz="1600"/>
            </a:lvl4pPr>
            <a:lvl5pPr>
              <a:lnSpc>
                <a:spcPct val="95000"/>
              </a:lnSpc>
              <a:spcAft>
                <a:spcPts val="3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98709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200"/>
            </a:lvl2pPr>
            <a:lvl3pPr>
              <a:spcAft>
                <a:spcPts val="0"/>
              </a:spcAft>
              <a:defRPr sz="2000"/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582584" y="1206393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000"/>
            </a:lvl2pPr>
            <a:lvl3pPr>
              <a:spcAft>
                <a:spcPts val="0"/>
              </a:spcAft>
              <a:defRPr sz="18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817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E50DF-9C8C-C647-9080-DA950187E228}" type="datetime1">
              <a:rPr lang="en-US"/>
              <a:pPr>
                <a:defRPr/>
              </a:pPr>
              <a:t>10/23/13</a:t>
            </a:fld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3817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83946-9A99-A545-90D8-E864C03E6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803431"/>
      </p:ext>
    </p:extLst>
  </p:cSld>
  <p:clrMapOvr>
    <a:masterClrMapping/>
  </p:clrMapOvr>
  <p:transition xmlns:p14="http://schemas.microsoft.com/office/powerpoint/2010/main"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2.jpeg"/><Relationship Id="rId8" Type="http://schemas.openxmlformats.org/officeDocument/2006/relationships/image" Target="../media/image1.png"/><Relationship Id="rId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lueSolarProbePlusBannerTemplate.jpg"/>
          <p:cNvPicPr>
            <a:picLocks noChangeAspect="1"/>
          </p:cNvPicPr>
          <p:nvPr userDrawn="1"/>
        </p:nvPicPr>
        <p:blipFill>
          <a:blip r:embed="rId7" cstate="print"/>
          <a:srcRect t="39458" b="50794"/>
          <a:stretch>
            <a:fillRect/>
          </a:stretch>
        </p:blipFill>
        <p:spPr>
          <a:xfrm>
            <a:off x="0" y="130628"/>
            <a:ext cx="9144000" cy="79145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67973"/>
            <a:ext cx="8426450" cy="520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 flipV="1">
            <a:off x="304800" y="6593649"/>
            <a:ext cx="8501104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9607138" y="843148"/>
            <a:ext cx="914400" cy="914400"/>
          </a:xfrm>
          <a:prstGeom prst="line">
            <a:avLst/>
          </a:prstGeom>
          <a:blipFill dpi="0" rotWithShape="0">
            <a:blip r:embed="rId8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22" name="Picture 21" descr="ISISlogo-002-C.png"/>
          <p:cNvPicPr>
            <a:picLocks noChangeAspect="1"/>
          </p:cNvPicPr>
          <p:nvPr userDrawn="1"/>
        </p:nvPicPr>
        <p:blipFill>
          <a:blip r:embed="rId9" cstate="print"/>
          <a:srcRect l="10039" t="1937" r="9771" b="2194"/>
          <a:stretch>
            <a:fillRect/>
          </a:stretch>
        </p:blipFill>
        <p:spPr>
          <a:xfrm>
            <a:off x="30736" y="15368"/>
            <a:ext cx="545566" cy="1083832"/>
          </a:xfrm>
          <a:prstGeom prst="rect">
            <a:avLst/>
          </a:prstGeom>
        </p:spPr>
      </p:pic>
      <p:pic>
        <p:nvPicPr>
          <p:cNvPr id="24" name="Picture 23" descr="BlueSolarProbePlusBannerTemplate.jpg"/>
          <p:cNvPicPr>
            <a:picLocks noChangeAspect="1"/>
          </p:cNvPicPr>
          <p:nvPr userDrawn="1"/>
        </p:nvPicPr>
        <p:blipFill>
          <a:blip r:embed="rId7" cstate="print"/>
          <a:srcRect l="61611" b="71746"/>
          <a:stretch>
            <a:fillRect/>
          </a:stretch>
        </p:blipFill>
        <p:spPr>
          <a:xfrm>
            <a:off x="7942550" y="202410"/>
            <a:ext cx="1183808" cy="6534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45291" y="628630"/>
            <a:ext cx="121382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ts val="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r">
              <a:lnSpc>
                <a:spcPts val="700"/>
              </a:lnSpc>
            </a:pPr>
            <a:r>
              <a:rPr lang="en-US" sz="500" b="1" i="1" dirty="0" smtClean="0">
                <a:solidFill>
                  <a:schemeClr val="bg1"/>
                </a:solidFill>
                <a:latin typeface="Arial"/>
                <a:cs typeface="Arial"/>
              </a:rPr>
              <a:t>A NASA Mission</a:t>
            </a:r>
            <a:r>
              <a:rPr lang="en-US" sz="500" b="1" i="1" baseline="0" dirty="0" smtClean="0">
                <a:solidFill>
                  <a:schemeClr val="bg1"/>
                </a:solidFill>
                <a:latin typeface="Arial"/>
                <a:cs typeface="Arial"/>
              </a:rPr>
              <a:t> to Touch the Sun</a:t>
            </a:r>
            <a:endParaRPr lang="en-US" sz="5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315045" y="6608269"/>
            <a:ext cx="998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D0F559F-C369-4EF5-8FAC-43A9680FDB1E}" type="slidenum">
              <a:rPr lang="en-US" sz="1000" smtClean="0"/>
              <a:pPr algn="l"/>
              <a:t>‹#›</a:t>
            </a:fld>
            <a:endParaRPr lang="en-US" sz="1000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7271657" y="6606989"/>
            <a:ext cx="1534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05 - 06 NOV 2013</a:t>
            </a:r>
            <a:endParaRPr lang="en-US" sz="1000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2297527" y="6605709"/>
            <a:ext cx="457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ISIS PDR – 25 – </a:t>
            </a:r>
            <a:r>
              <a:rPr lang="en-US" sz="1000" baseline="0" dirty="0" smtClean="0"/>
              <a:t> EPI-Lo Calibration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4" r:id="rId3"/>
    <p:sldLayoutId id="2147483666" r:id="rId4"/>
    <p:sldLayoutId id="2147483673" r:id="rId5"/>
  </p:sldLayoutIdLst>
  <p:transition xmlns:p14="http://schemas.microsoft.com/office/powerpoint/2010/main" spd="med"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200" b="0">
          <a:solidFill>
            <a:schemeClr val="tx1"/>
          </a:solidFill>
          <a:latin typeface="+mn-lt"/>
        </a:defRPr>
      </a:lvl2pPr>
      <a:lvl3pPr marL="798513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800" b="0">
          <a:solidFill>
            <a:schemeClr val="tx1"/>
          </a:solidFill>
          <a:latin typeface="+mn-lt"/>
        </a:defRPr>
      </a:lvl3pPr>
      <a:lvl4pPr marL="1144588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600" b="0">
          <a:solidFill>
            <a:schemeClr val="tx1"/>
          </a:solidFill>
          <a:latin typeface="+mn-lt"/>
        </a:defRPr>
      </a:lvl4pPr>
      <a:lvl5pPr marL="1482725" indent="-2222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4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4_Document1.doc"/><Relationship Id="rId4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Don Mitchell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EPI-Lo Calibration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513" y="1036638"/>
            <a:ext cx="8229600" cy="5364162"/>
          </a:xfrm>
        </p:spPr>
        <p:txBody>
          <a:bodyPr/>
          <a:lstStyle/>
          <a:p>
            <a:pPr indent="-9525" eaLnBrk="1" hangingPunct="1">
              <a:lnSpc>
                <a:spcPct val="110000"/>
              </a:lnSpc>
              <a:buFontTx/>
              <a:buNone/>
              <a:defRPr/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It is planned to have four calibration sessions at the accelerator at the Goddard Space Flight Center. Each session starts with a one-day setup, check, and pump:</a:t>
            </a:r>
          </a:p>
          <a:p>
            <a:pPr indent="-9525" eaLnBrk="1" hangingPunct="1">
              <a:lnSpc>
                <a:spcPct val="110000"/>
              </a:lnSpc>
              <a:defRPr/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 Session 1:  Exploratory run to characterize </a:t>
            </a:r>
            <a:r>
              <a:rPr lang="en-US" sz="2400" dirty="0" smtClean="0">
                <a:latin typeface="Times New Roman" charset="0"/>
                <a:ea typeface="ＭＳ Ｐゴシック" charset="0"/>
                <a:cs typeface="ＭＳ Ｐゴシック" charset="0"/>
              </a:rPr>
              <a:t>EPI-Lo</a:t>
            </a:r>
            <a:endParaRPr lang="en-US" sz="24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indent="-9525" eaLnBrk="1" hangingPunct="1">
              <a:lnSpc>
                <a:spcPct val="110000"/>
              </a:lnSpc>
              <a:defRPr/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 Session 2:  Use H beam to scan both angles to complete characterization of the transfer function</a:t>
            </a:r>
          </a:p>
          <a:p>
            <a:pPr indent="-9525" eaLnBrk="1" hangingPunct="1">
              <a:lnSpc>
                <a:spcPct val="110000"/>
              </a:lnSpc>
              <a:defRPr/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 Session 3:  Characterize sensor response with  e- beam from ~100 </a:t>
            </a:r>
            <a:r>
              <a:rPr lang="en-US" sz="2400" dirty="0" err="1">
                <a:latin typeface="Times New Roman" charset="0"/>
                <a:ea typeface="ＭＳ Ｐゴシック" charset="0"/>
                <a:cs typeface="ＭＳ Ｐゴシック" charset="0"/>
              </a:rPr>
              <a:t>keV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 to 1 MeV</a:t>
            </a:r>
          </a:p>
          <a:p>
            <a:pPr indent="-9525" eaLnBrk="1" hangingPunct="1">
              <a:lnSpc>
                <a:spcPct val="110000"/>
              </a:lnSpc>
              <a:defRPr/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 Session 4:  Use heavy ions (He, O, and </a:t>
            </a:r>
            <a:r>
              <a:rPr lang="en-US" sz="2400" dirty="0" err="1">
                <a:latin typeface="Times New Roman" charset="0"/>
                <a:ea typeface="ＭＳ Ｐゴシック" charset="0"/>
                <a:cs typeface="ＭＳ Ｐゴシック" charset="0"/>
              </a:rPr>
              <a:t>Ar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) to characterize the instrument response</a:t>
            </a:r>
          </a:p>
          <a:p>
            <a:pPr lvl="1" eaLnBrk="1" hangingPunct="1">
              <a:defRPr/>
            </a:pPr>
            <a:endParaRPr lang="en-US" sz="24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31747" name="Title 3"/>
          <p:cNvSpPr>
            <a:spLocks noGrp="1"/>
          </p:cNvSpPr>
          <p:nvPr>
            <p:ph type="title"/>
          </p:nvPr>
        </p:nvSpPr>
        <p:spPr>
          <a:xfrm>
            <a:off x="684696" y="312738"/>
            <a:ext cx="8002104" cy="482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latin typeface="Times New Roman" charset="0"/>
                <a:ea typeface="ＭＳ Ｐゴシック" charset="0"/>
                <a:cs typeface="ＭＳ Ｐゴシック" charset="0"/>
              </a:rPr>
              <a:t>Beam Tests at GSFC</a:t>
            </a:r>
          </a:p>
        </p:txBody>
      </p:sp>
    </p:spTree>
    <p:extLst>
      <p:ext uri="{BB962C8B-B14F-4D97-AF65-F5344CB8AC3E}">
        <p14:creationId xmlns:p14="http://schemas.microsoft.com/office/powerpoint/2010/main" val="203714452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3" descr="MatrixPrettyLinearContou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3" y="1035050"/>
            <a:ext cx="496252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417513" y="249238"/>
            <a:ext cx="8229600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000" b="0">
                <a:latin typeface="Arial Black" charset="0"/>
              </a:rPr>
              <a:t>GSFC JEDI EM calibration results</a:t>
            </a: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684696" y="312738"/>
            <a:ext cx="8002104" cy="482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Representative results from JEDI Cal.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92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5500" y="1077913"/>
            <a:ext cx="6870700" cy="5033962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Prototype </a:t>
            </a:r>
            <a:r>
              <a:rPr lang="ja-JP" altLang="en-US" dirty="0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EM</a:t>
            </a:r>
            <a:r>
              <a:rPr lang="ja-JP" altLang="en-US" dirty="0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 Testing</a:t>
            </a:r>
          </a:p>
          <a:p>
            <a:pPr marL="742950" lvl="1" indent="-285750" eaLnBrk="1" hangingPunct="1">
              <a:defRPr/>
            </a:pPr>
            <a:r>
              <a:rPr lang="en-US" dirty="0">
                <a:latin typeface="Times New Roman" charset="0"/>
                <a:ea typeface="ＭＳ Ｐゴシック" charset="0"/>
              </a:rPr>
              <a:t>Validate instrument design and performance</a:t>
            </a:r>
          </a:p>
          <a:p>
            <a:pPr marL="1143000" lvl="2" indent="-228600" eaLnBrk="1" hangingPunct="1">
              <a:buFont typeface="Wingdings" charset="0"/>
              <a:buChar char="Ø"/>
              <a:defRPr/>
            </a:pPr>
            <a:r>
              <a:rPr lang="en-US" dirty="0">
                <a:latin typeface="Times New Roman" charset="0"/>
                <a:ea typeface="ＭＳ Ｐゴシック" charset="0"/>
              </a:rPr>
              <a:t>Energy response;</a:t>
            </a:r>
          </a:p>
          <a:p>
            <a:pPr marL="1143000" lvl="2" indent="-228600" eaLnBrk="1" hangingPunct="1">
              <a:buFont typeface="Wingdings" charset="0"/>
              <a:buChar char="Ø"/>
              <a:defRPr/>
            </a:pPr>
            <a:r>
              <a:rPr lang="en-US" dirty="0">
                <a:latin typeface="Times New Roman" charset="0"/>
                <a:ea typeface="ＭＳ Ｐゴシック" charset="0"/>
              </a:rPr>
              <a:t>Instrument efficiency;</a:t>
            </a:r>
          </a:p>
          <a:p>
            <a:pPr marL="1143000" lvl="2" indent="-228600" eaLnBrk="1" hangingPunct="1">
              <a:buFont typeface="Wingdings" charset="0"/>
              <a:buChar char="Ø"/>
              <a:defRPr/>
            </a:pPr>
            <a:r>
              <a:rPr lang="en-US" dirty="0">
                <a:latin typeface="Times New Roman" charset="0"/>
                <a:ea typeface="ＭＳ Ｐゴシック" charset="0"/>
              </a:rPr>
              <a:t>Instrument geometry factor</a:t>
            </a:r>
          </a:p>
          <a:p>
            <a:pPr marL="742950" lvl="1" indent="-285750" eaLnBrk="1" hangingPunct="1">
              <a:defRPr/>
            </a:pPr>
            <a:r>
              <a:rPr lang="en-US" dirty="0">
                <a:latin typeface="Times New Roman" charset="0"/>
                <a:ea typeface="ＭＳ Ｐゴシック" charset="0"/>
              </a:rPr>
              <a:t>Establish testing procedures</a:t>
            </a:r>
          </a:p>
          <a:p>
            <a:pPr marL="342900" indent="-342900" eaLnBrk="1" hangingPunct="1">
              <a:defRPr/>
            </a:pPr>
            <a:endParaRPr lang="en-US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342900" indent="-342900" eaLnBrk="1" hangingPunct="1"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Flight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Model (FM)</a:t>
            </a:r>
          </a:p>
          <a:p>
            <a:pPr marL="742950" lvl="1" indent="-285750">
              <a:defRPr/>
            </a:pPr>
            <a:r>
              <a:rPr lang="en-US" dirty="0" smtClean="0">
                <a:latin typeface="Times New Roman" charset="0"/>
                <a:ea typeface="ＭＳ Ｐゴシック" charset="0"/>
              </a:rPr>
              <a:t>Verify </a:t>
            </a:r>
            <a:r>
              <a:rPr lang="en-US" dirty="0">
                <a:latin typeface="Times New Roman" charset="0"/>
                <a:ea typeface="ＭＳ Ｐゴシック" charset="0"/>
              </a:rPr>
              <a:t>instrument design and performance</a:t>
            </a:r>
          </a:p>
          <a:p>
            <a:pPr marL="1143000" lvl="2" indent="-228600">
              <a:buFont typeface="Wingdings" charset="0"/>
              <a:buChar char="Ø"/>
              <a:defRPr/>
            </a:pPr>
            <a:r>
              <a:rPr lang="en-US" dirty="0">
                <a:latin typeface="Times New Roman" charset="0"/>
                <a:ea typeface="ＭＳ Ｐゴシック" charset="0"/>
              </a:rPr>
              <a:t>Energy response;</a:t>
            </a:r>
          </a:p>
          <a:p>
            <a:pPr marL="1143000" lvl="2" indent="-228600">
              <a:buFont typeface="Wingdings" charset="0"/>
              <a:buChar char="Ø"/>
              <a:defRPr/>
            </a:pPr>
            <a:r>
              <a:rPr lang="en-US" dirty="0">
                <a:latin typeface="Times New Roman" charset="0"/>
                <a:ea typeface="ＭＳ Ｐゴシック" charset="0"/>
              </a:rPr>
              <a:t>Instrument efficiency;</a:t>
            </a:r>
          </a:p>
          <a:p>
            <a:pPr marL="1143000" lvl="2" indent="-228600">
              <a:buFont typeface="Wingdings" charset="0"/>
              <a:buChar char="Ø"/>
              <a:defRPr/>
            </a:pPr>
            <a:r>
              <a:rPr lang="en-US" dirty="0">
                <a:latin typeface="Times New Roman" charset="0"/>
                <a:ea typeface="ＭＳ Ｐゴシック" charset="0"/>
              </a:rPr>
              <a:t>Instrument geometry factor</a:t>
            </a:r>
          </a:p>
        </p:txBody>
      </p:sp>
      <p:sp>
        <p:nvSpPr>
          <p:cNvPr id="33795" name="Title 3"/>
          <p:cNvSpPr>
            <a:spLocks noGrp="1"/>
          </p:cNvSpPr>
          <p:nvPr>
            <p:ph type="title"/>
          </p:nvPr>
        </p:nvSpPr>
        <p:spPr>
          <a:xfrm>
            <a:off x="717826" y="325438"/>
            <a:ext cx="7968974" cy="4953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EPI-Lo Test </a:t>
            </a:r>
            <a:r>
              <a:rPr lang="en-US" b="1" dirty="0">
                <a:latin typeface="Times New Roman" charset="0"/>
                <a:ea typeface="ＭＳ Ｐゴシック" charset="0"/>
                <a:cs typeface="ＭＳ Ｐゴシック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08261810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7400" y="1087438"/>
            <a:ext cx="7366000" cy="53641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dirty="0">
                <a:latin typeface="Times New Roman" charset="0"/>
                <a:ea typeface="ＭＳ Ｐゴシック" charset="0"/>
                <a:cs typeface="ＭＳ Ｐゴシック" charset="0"/>
              </a:rPr>
              <a:t>  FM </a:t>
            </a:r>
            <a:r>
              <a:rPr lang="en-US" sz="2000" dirty="0" smtClean="0">
                <a:latin typeface="Times New Roman" charset="0"/>
                <a:ea typeface="ＭＳ Ｐゴシック" charset="0"/>
                <a:cs typeface="ＭＳ Ｐゴシック" charset="0"/>
              </a:rPr>
              <a:t>Unit</a:t>
            </a:r>
            <a:endParaRPr lang="en-US" sz="20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>
                <a:solidFill>
                  <a:schemeClr val="tx2"/>
                </a:solidFill>
                <a:latin typeface="Times New Roman" charset="0"/>
                <a:ea typeface="ＭＳ Ｐゴシック" charset="0"/>
              </a:rPr>
              <a:t>All instrument integration activities will be performed in a Class 5 clean room environment</a:t>
            </a:r>
            <a:endParaRPr lang="en-US" sz="2000" dirty="0">
              <a:latin typeface="Times New Roman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>
                <a:latin typeface="Times New Roman" charset="0"/>
                <a:ea typeface="ＭＳ Ｐゴシック" charset="0"/>
              </a:rPr>
              <a:t>Test in bell jar to characterize geometry, energy response, and sensitivity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latin typeface="Times New Roman" charset="0"/>
                <a:ea typeface="ＭＳ Ｐゴシック" charset="0"/>
              </a:rPr>
              <a:t>Calibrate using particle sources and </a:t>
            </a:r>
            <a:r>
              <a:rPr lang="en-US" sz="2000" dirty="0">
                <a:latin typeface="Times New Roman" charset="0"/>
                <a:ea typeface="ＭＳ Ｐゴシック" charset="0"/>
              </a:rPr>
              <a:t>in Beam Facilities at </a:t>
            </a:r>
            <a:r>
              <a:rPr lang="en-US" sz="2000" dirty="0" smtClean="0">
                <a:latin typeface="Times New Roman" charset="0"/>
                <a:ea typeface="ＭＳ Ｐゴシック" charset="0"/>
              </a:rPr>
              <a:t>APL to </a:t>
            </a:r>
            <a:r>
              <a:rPr lang="en-US" sz="2000" dirty="0">
                <a:latin typeface="Times New Roman" charset="0"/>
                <a:ea typeface="ＭＳ Ｐゴシック" charset="0"/>
              </a:rPr>
              <a:t>characterize energy response, sensitivity, dynamic range </a:t>
            </a:r>
            <a:endParaRPr lang="en-US" sz="2000" dirty="0" smtClean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latin typeface="Times New Roman" charset="0"/>
                <a:ea typeface="ＭＳ Ｐゴシック" charset="0"/>
              </a:rPr>
              <a:t>Compare with EM </a:t>
            </a:r>
            <a:r>
              <a:rPr lang="en-US" sz="2000" dirty="0" smtClean="0">
                <a:latin typeface="Times New Roman" charset="0"/>
                <a:ea typeface="ＭＳ Ｐゴシック" charset="0"/>
              </a:rPr>
              <a:t>results to cover gaps in energy coverage</a:t>
            </a:r>
          </a:p>
          <a:p>
            <a:pPr lvl="1">
              <a:lnSpc>
                <a:spcPct val="90000"/>
              </a:lnSpc>
              <a:defRPr/>
            </a:pPr>
            <a:endParaRPr lang="en-US" sz="2000" dirty="0">
              <a:latin typeface="Times New Roman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>
                <a:latin typeface="Times New Roman" charset="0"/>
                <a:ea typeface="ＭＳ Ｐゴシック" charset="0"/>
                <a:cs typeface="ＭＳ Ｐゴシック" charset="0"/>
              </a:rPr>
              <a:t> Test Philosophy: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latin typeface="Times New Roman" charset="0"/>
                <a:ea typeface="ＭＳ Ｐゴシック" charset="0"/>
              </a:rPr>
              <a:t>FM will </a:t>
            </a:r>
            <a:r>
              <a:rPr lang="en-US" sz="2000" dirty="0">
                <a:latin typeface="Times New Roman" charset="0"/>
                <a:ea typeface="ＭＳ Ｐゴシック" charset="0"/>
              </a:rPr>
              <a:t>be </a:t>
            </a:r>
            <a:r>
              <a:rPr lang="en-US" sz="2000" dirty="0" smtClean="0">
                <a:latin typeface="Times New Roman" charset="0"/>
                <a:ea typeface="ＭＳ Ｐゴシック" charset="0"/>
              </a:rPr>
              <a:t>extensively calibrated, and performance compared with more extended energy range EM calibrations (LBL, GSFC)</a:t>
            </a:r>
            <a:endParaRPr lang="en-US" sz="2000" dirty="0" smtClean="0">
              <a:latin typeface="Times New Roman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latin typeface="Times New Roman" charset="0"/>
                <a:ea typeface="ＭＳ Ｐゴシック" charset="0"/>
              </a:rPr>
              <a:t>pre</a:t>
            </a:r>
            <a:r>
              <a:rPr lang="en-US" sz="2000" dirty="0">
                <a:latin typeface="Times New Roman" charset="0"/>
                <a:ea typeface="ＭＳ Ｐゴシック" charset="0"/>
              </a:rPr>
              <a:t>- and post-environmental </a:t>
            </a:r>
            <a:r>
              <a:rPr lang="en-US" sz="2000" dirty="0" smtClean="0">
                <a:latin typeface="Times New Roman" charset="0"/>
                <a:ea typeface="ＭＳ Ｐゴシック" charset="0"/>
              </a:rPr>
              <a:t>qualification spot calibration</a:t>
            </a:r>
            <a:endParaRPr lang="en-US" sz="2000" dirty="0">
              <a:latin typeface="Times New Roman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>
                <a:latin typeface="Times New Roman" charset="0"/>
                <a:ea typeface="ＭＳ Ｐゴシック" charset="0"/>
              </a:rPr>
              <a:t>In-flight cross calibration </a:t>
            </a:r>
            <a:r>
              <a:rPr lang="en-US" sz="2000" dirty="0" smtClean="0">
                <a:latin typeface="Times New Roman" charset="0"/>
                <a:ea typeface="ＭＳ Ｐゴシック" charset="0"/>
              </a:rPr>
              <a:t>between EPI-Lo and EPI-Hi</a:t>
            </a: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35843" name="Title 3"/>
          <p:cNvSpPr>
            <a:spLocks noGrp="1"/>
          </p:cNvSpPr>
          <p:nvPr>
            <p:ph type="title"/>
          </p:nvPr>
        </p:nvSpPr>
        <p:spPr>
          <a:xfrm>
            <a:off x="640522" y="325438"/>
            <a:ext cx="8046278" cy="5207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latin typeface="Times New Roman" charset="0"/>
                <a:ea typeface="ＭＳ Ｐゴシック" charset="0"/>
                <a:cs typeface="ＭＳ Ｐゴシック" charset="0"/>
              </a:rPr>
              <a:t>Calibration Approach (Flight units)</a:t>
            </a:r>
          </a:p>
        </p:txBody>
      </p:sp>
    </p:spTree>
    <p:extLst>
      <p:ext uri="{BB962C8B-B14F-4D97-AF65-F5344CB8AC3E}">
        <p14:creationId xmlns:p14="http://schemas.microsoft.com/office/powerpoint/2010/main" val="165195398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00100" y="1036638"/>
            <a:ext cx="7861300" cy="15033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Final calibration for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FM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slated for three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weeks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Major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calibration efforts will be performed at APL facility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latin typeface="Times New Roman" charset="0"/>
                <a:ea typeface="ＭＳ Ｐゴシック" charset="0"/>
              </a:rPr>
              <a:t>Substantial understandings of the instrument performance will be made with the 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EPI-Lo </a:t>
            </a:r>
            <a:r>
              <a:rPr lang="en-US" dirty="0">
                <a:latin typeface="Times New Roman" charset="0"/>
                <a:ea typeface="ＭＳ Ｐゴシック" charset="0"/>
              </a:rPr>
              <a:t>EM characteristics</a:t>
            </a:r>
          </a:p>
        </p:txBody>
      </p:sp>
      <p:sp>
        <p:nvSpPr>
          <p:cNvPr id="37893" name="Title 5"/>
          <p:cNvSpPr>
            <a:spLocks noGrp="1"/>
          </p:cNvSpPr>
          <p:nvPr>
            <p:ph type="title"/>
          </p:nvPr>
        </p:nvSpPr>
        <p:spPr>
          <a:xfrm>
            <a:off x="629478" y="312738"/>
            <a:ext cx="8057322" cy="5207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EPI-Lo </a:t>
            </a:r>
            <a:r>
              <a:rPr lang="en-US" b="1" dirty="0">
                <a:latin typeface="Times New Roman" charset="0"/>
                <a:ea typeface="ＭＳ Ｐゴシック" charset="0"/>
                <a:cs typeface="ＭＳ Ｐゴシック" charset="0"/>
              </a:rPr>
              <a:t>Calibration Schedule </a:t>
            </a:r>
          </a:p>
        </p:txBody>
      </p:sp>
    </p:spTree>
    <p:extLst>
      <p:ext uri="{BB962C8B-B14F-4D97-AF65-F5344CB8AC3E}">
        <p14:creationId xmlns:p14="http://schemas.microsoft.com/office/powerpoint/2010/main" val="223755433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8165074"/>
              </p:ext>
            </p:extLst>
          </p:nvPr>
        </p:nvGraphicFramePr>
        <p:xfrm>
          <a:off x="-1" y="1027043"/>
          <a:ext cx="9386958" cy="5532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0" name="Document" r:id="rId3" imgW="8737600" imgH="5257800" progId="Word.Document.8">
                  <p:embed/>
                </p:oleObj>
              </mc:Choice>
              <mc:Fallback>
                <p:oleObj name="Document" r:id="rId3" imgW="8737600" imgH="52578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1027043"/>
                        <a:ext cx="9386958" cy="55327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0" name="Title 4"/>
          <p:cNvSpPr>
            <a:spLocks noGrp="1"/>
          </p:cNvSpPr>
          <p:nvPr>
            <p:ph type="title"/>
          </p:nvPr>
        </p:nvSpPr>
        <p:spPr>
          <a:xfrm>
            <a:off x="706782" y="325438"/>
            <a:ext cx="7980017" cy="482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latin typeface="Times New Roman" charset="0"/>
                <a:ea typeface="ＭＳ Ｐゴシック" charset="0"/>
                <a:cs typeface="ＭＳ Ｐゴシック" charset="0"/>
              </a:rPr>
              <a:t>Tests at Instrument Level</a:t>
            </a:r>
          </a:p>
        </p:txBody>
      </p:sp>
      <p:grpSp>
        <p:nvGrpSpPr>
          <p:cNvPr id="39939" name="Group 12"/>
          <p:cNvGrpSpPr>
            <a:grpSpLocks/>
          </p:cNvGrpSpPr>
          <p:nvPr/>
        </p:nvGrpSpPr>
        <p:grpSpPr bwMode="auto">
          <a:xfrm>
            <a:off x="763588" y="2755901"/>
            <a:ext cx="7850187" cy="3808413"/>
            <a:chOff x="481" y="1696"/>
            <a:chExt cx="4945" cy="2399"/>
          </a:xfrm>
        </p:grpSpPr>
        <p:sp>
          <p:nvSpPr>
            <p:cNvPr id="2" name="Text Box 4"/>
            <p:cNvSpPr txBox="1">
              <a:spLocks noChangeArrowheads="1"/>
            </p:cNvSpPr>
            <p:nvPr/>
          </p:nvSpPr>
          <p:spPr bwMode="auto">
            <a:xfrm>
              <a:off x="481" y="3922"/>
              <a:ext cx="494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>
                  <a:latin typeface="Times New Roman" charset="0"/>
                </a:rPr>
                <a:t>*Science requires relative/absolute accuracy: 20%/50%.  Ground calibration 20% precision, reduced to 10% in flight.</a:t>
              </a:r>
              <a:endParaRPr lang="en-US" sz="1200"/>
            </a:p>
          </p:txBody>
        </p:sp>
        <p:grpSp>
          <p:nvGrpSpPr>
            <p:cNvPr id="39941" name="Group 8"/>
            <p:cNvGrpSpPr>
              <a:grpSpLocks/>
            </p:cNvGrpSpPr>
            <p:nvPr/>
          </p:nvGrpSpPr>
          <p:grpSpPr bwMode="auto">
            <a:xfrm>
              <a:off x="3350" y="2821"/>
              <a:ext cx="538" cy="144"/>
              <a:chOff x="3350" y="2821"/>
              <a:chExt cx="538" cy="144"/>
            </a:xfrm>
          </p:grpSpPr>
          <p:sp>
            <p:nvSpPr>
              <p:cNvPr id="3" name="Rectangle 6"/>
              <p:cNvSpPr>
                <a:spLocks noChangeArrowheads="1"/>
              </p:cNvSpPr>
              <p:nvPr/>
            </p:nvSpPr>
            <p:spPr bwMode="auto">
              <a:xfrm>
                <a:off x="3400" y="2850"/>
                <a:ext cx="64" cy="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" name="Text Box 5"/>
              <p:cNvSpPr txBox="1">
                <a:spLocks noChangeArrowheads="1"/>
              </p:cNvSpPr>
              <p:nvPr/>
            </p:nvSpPr>
            <p:spPr bwMode="auto">
              <a:xfrm>
                <a:off x="3350" y="2821"/>
                <a:ext cx="53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900">
                    <a:latin typeface="Times New Roman" charset="0"/>
                  </a:rPr>
                  <a:t>30</a:t>
                </a:r>
              </a:p>
            </p:txBody>
          </p:sp>
        </p:grpSp>
        <p:sp>
          <p:nvSpPr>
            <p:cNvPr id="39946" name="Rectangle 10"/>
            <p:cNvSpPr>
              <a:spLocks noChangeArrowheads="1"/>
            </p:cNvSpPr>
            <p:nvPr/>
          </p:nvSpPr>
          <p:spPr bwMode="auto">
            <a:xfrm>
              <a:off x="3389" y="1696"/>
              <a:ext cx="64" cy="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6488536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049338"/>
            <a:ext cx="7607300" cy="5364162"/>
          </a:xfrm>
        </p:spPr>
        <p:txBody>
          <a:bodyPr/>
          <a:lstStyle/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On-orbit and cruise calibration achieves relative calibration to 10% precision</a:t>
            </a:r>
          </a:p>
          <a:p>
            <a:pPr marL="742950" lvl="1" indent="-285750" eaLnBrk="1" hangingPunct="1">
              <a:spcBef>
                <a:spcPct val="0"/>
              </a:spcBef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Times New Roman" charset="0"/>
              </a:rPr>
              <a:t>Uniformity </a:t>
            </a:r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confirmed by </a:t>
            </a:r>
            <a:r>
              <a:rPr lang="en-US" dirty="0" smtClean="0">
                <a:latin typeface="Times New Roman" charset="0"/>
                <a:ea typeface="ＭＳ Ｐゴシック" charset="0"/>
                <a:cs typeface="Times New Roman" charset="0"/>
              </a:rPr>
              <a:t>evolution of pitch angle distribution from onset to shock passage.</a:t>
            </a:r>
            <a:endParaRPr lang="en-US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marL="742950" lvl="1" indent="-285750" eaLnBrk="1" hangingPunct="1">
              <a:spcBef>
                <a:spcPct val="0"/>
              </a:spcBef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Times New Roman" charset="0"/>
              </a:rPr>
              <a:t>Such calibrations </a:t>
            </a:r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cover the entire energy and </a:t>
            </a:r>
            <a:r>
              <a:rPr lang="en-US" dirty="0" smtClean="0">
                <a:latin typeface="Times New Roman" charset="0"/>
                <a:ea typeface="ＭＳ Ｐゴシック" charset="0"/>
                <a:cs typeface="Times New Roman" charset="0"/>
              </a:rPr>
              <a:t>FOV </a:t>
            </a:r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coverage with linear instrument response (targeted rates, no pulse pileup)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US" dirty="0" smtClean="0">
              <a:latin typeface="Times New Roman" charset="0"/>
              <a:ea typeface="ＭＳ Ｐゴシック" charset="0"/>
              <a:cs typeface="Times New Roman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Built-in features to determine on-orbit instrument ion performance</a:t>
            </a:r>
            <a:endParaRPr lang="en-US" i="1" dirty="0">
              <a:latin typeface="Times New Roman" charset="0"/>
              <a:ea typeface="ＭＳ Ｐゴシック" charset="0"/>
              <a:cs typeface="Times New Roman" charset="0"/>
              <a:sym typeface="Symbol" charset="0"/>
            </a:endParaRPr>
          </a:p>
          <a:p>
            <a:pPr marL="742950" lvl="1" indent="-285750" eaLnBrk="1" hangingPunct="1">
              <a:spcBef>
                <a:spcPct val="0"/>
              </a:spcBef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Times New Roman" charset="0"/>
              </a:rPr>
              <a:t>Measure </a:t>
            </a:r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pulse-height spectrum of secondary electrons from incident protons as function of time-of-flight</a:t>
            </a:r>
          </a:p>
          <a:p>
            <a:pPr marL="742950" lvl="1" indent="-285750" eaLnBrk="1" hangingPunct="1">
              <a:spcBef>
                <a:spcPct val="0"/>
              </a:spcBef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Times New Roman" charset="0"/>
              </a:rPr>
              <a:t>Unit has </a:t>
            </a:r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built-in stimulus to inject known pulse through the front-end electronics</a:t>
            </a:r>
          </a:p>
        </p:txBody>
      </p:sp>
      <p:sp>
        <p:nvSpPr>
          <p:cNvPr id="40963" name="Title 3"/>
          <p:cNvSpPr>
            <a:spLocks noGrp="1"/>
          </p:cNvSpPr>
          <p:nvPr>
            <p:ph type="title"/>
          </p:nvPr>
        </p:nvSpPr>
        <p:spPr>
          <a:xfrm>
            <a:off x="706782" y="325438"/>
            <a:ext cx="7980017" cy="482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latin typeface="Times New Roman" charset="0"/>
                <a:ea typeface="ＭＳ Ｐゴシック" charset="0"/>
                <a:cs typeface="ＭＳ Ｐゴシック" charset="0"/>
              </a:rPr>
              <a:t>In-Flight Calibration</a:t>
            </a:r>
          </a:p>
        </p:txBody>
      </p:sp>
    </p:spTree>
    <p:extLst>
      <p:ext uri="{BB962C8B-B14F-4D97-AF65-F5344CB8AC3E}">
        <p14:creationId xmlns:p14="http://schemas.microsoft.com/office/powerpoint/2010/main" val="28284349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800" y="1112838"/>
            <a:ext cx="7518400" cy="5364162"/>
          </a:xfr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defRPr/>
            </a:pPr>
            <a:r>
              <a:rPr lang="en-US" sz="2000" dirty="0">
                <a:latin typeface="Times New Roman" charset="0"/>
                <a:ea typeface="ＭＳ Ｐゴシック" charset="0"/>
                <a:cs typeface="ＭＳ Ｐゴシック" charset="0"/>
              </a:rPr>
              <a:t>Calibration plan satisfies all Level IV requirements</a:t>
            </a:r>
          </a:p>
          <a:p>
            <a:pPr marL="342900" indent="-342900" eaLnBrk="1" hangingPunct="1">
              <a:lnSpc>
                <a:spcPct val="90000"/>
              </a:lnSpc>
              <a:defRPr/>
            </a:pPr>
            <a:endParaRPr lang="en-US" sz="20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342900" indent="-342900" eaLnBrk="1" hangingPunct="1">
              <a:lnSpc>
                <a:spcPct val="90000"/>
              </a:lnSpc>
              <a:defRPr/>
            </a:pPr>
            <a:r>
              <a:rPr lang="en-US" sz="2000" dirty="0">
                <a:latin typeface="Times New Roman" charset="0"/>
                <a:ea typeface="ＭＳ Ｐゴシック" charset="0"/>
                <a:cs typeface="ＭＳ Ｐゴシック" charset="0"/>
              </a:rPr>
              <a:t>Calibration facilities have been identified that meet </a:t>
            </a:r>
            <a:r>
              <a:rPr lang="en-US" sz="2000" dirty="0" smtClean="0">
                <a:latin typeface="Times New Roman" charset="0"/>
                <a:ea typeface="ＭＳ Ｐゴシック" charset="0"/>
                <a:cs typeface="ＭＳ Ｐゴシック" charset="0"/>
              </a:rPr>
              <a:t>EPI-Lo </a:t>
            </a:r>
            <a:r>
              <a:rPr lang="en-US" sz="2000" dirty="0">
                <a:latin typeface="Times New Roman" charset="0"/>
                <a:ea typeface="ＭＳ Ｐゴシック" charset="0"/>
                <a:cs typeface="ＭＳ Ｐゴシック" charset="0"/>
              </a:rPr>
              <a:t>needs</a:t>
            </a:r>
          </a:p>
          <a:p>
            <a:pPr marL="342900" indent="-342900" eaLnBrk="1" hangingPunct="1">
              <a:lnSpc>
                <a:spcPct val="90000"/>
              </a:lnSpc>
              <a:defRPr/>
            </a:pPr>
            <a:endParaRPr lang="en-US" sz="20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342900" indent="-342900" eaLnBrk="1" hangingPunct="1">
              <a:lnSpc>
                <a:spcPct val="90000"/>
              </a:lnSpc>
              <a:defRPr/>
            </a:pPr>
            <a:r>
              <a:rPr lang="en-US" sz="2000" dirty="0">
                <a:latin typeface="Times New Roman" charset="0"/>
                <a:ea typeface="ＭＳ Ｐゴシック" charset="0"/>
                <a:cs typeface="ＭＳ Ｐゴシック" charset="0"/>
              </a:rPr>
              <a:t>APL operates and maintains the key </a:t>
            </a:r>
            <a:r>
              <a:rPr lang="en-US" sz="2000" dirty="0" smtClean="0">
                <a:latin typeface="Times New Roman" charset="0"/>
                <a:ea typeface="ＭＳ Ｐゴシック" charset="0"/>
                <a:cs typeface="ＭＳ Ｐゴシック" charset="0"/>
              </a:rPr>
              <a:t>EPI-Lo </a:t>
            </a:r>
            <a:r>
              <a:rPr lang="en-US" sz="2000" dirty="0">
                <a:latin typeface="Times New Roman" charset="0"/>
                <a:ea typeface="ＭＳ Ｐゴシック" charset="0"/>
                <a:cs typeface="ＭＳ Ｐゴシック" charset="0"/>
              </a:rPr>
              <a:t>calibration facility which allows maximum flexibility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20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342900" indent="-342900" eaLnBrk="1" hangingPunct="1">
              <a:lnSpc>
                <a:spcPct val="90000"/>
              </a:lnSpc>
              <a:defRPr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1" name="Title 3"/>
          <p:cNvSpPr>
            <a:spLocks noGrp="1"/>
          </p:cNvSpPr>
          <p:nvPr>
            <p:ph type="title"/>
          </p:nvPr>
        </p:nvSpPr>
        <p:spPr>
          <a:xfrm>
            <a:off x="728870" y="325438"/>
            <a:ext cx="7957930" cy="4953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latin typeface="Times New Roman" charset="0"/>
                <a:ea typeface="ＭＳ Ｐゴシック" charset="0"/>
                <a:cs typeface="ＭＳ Ｐゴシック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77344763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00227" y="198783"/>
            <a:ext cx="8229600" cy="662608"/>
          </a:xfrm>
        </p:spPr>
        <p:txBody>
          <a:bodyPr/>
          <a:lstStyle/>
          <a:p>
            <a:pPr>
              <a:defRPr/>
            </a:pPr>
            <a:r>
              <a:rPr lang="en-US" b="1" dirty="0">
                <a:latin typeface="Times New Roman" charset="0"/>
                <a:ea typeface="ＭＳ Ｐゴシック" charset="0"/>
                <a:cs typeface="ＭＳ Ｐゴシック" charset="0"/>
              </a:rPr>
              <a:t>Accuracy &amp; Precision</a:t>
            </a:r>
          </a:p>
        </p:txBody>
      </p:sp>
      <p:graphicFrame>
        <p:nvGraphicFramePr>
          <p:cNvPr id="48201" name="Group 10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222556"/>
              </p:ext>
            </p:extLst>
          </p:nvPr>
        </p:nvGraphicFramePr>
        <p:xfrm>
          <a:off x="69850" y="974725"/>
          <a:ext cx="9074150" cy="5335587"/>
        </p:xfrm>
        <a:graphic>
          <a:graphicData uri="http://schemas.openxmlformats.org/drawingml/2006/table">
            <a:tbl>
              <a:tblPr/>
              <a:tblGrid>
                <a:gridCol w="1615680"/>
                <a:gridCol w="2485177"/>
                <a:gridCol w="2514256"/>
                <a:gridCol w="2459037"/>
              </a:tblGrid>
              <a:tr h="27431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Parameter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Required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Goal (Capability)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Comment/Heritage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4571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Electron Energies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50 - 500keV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25 - 1000 keV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Electron capability from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JEDI, RBSPICE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31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Ion Energies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 </a:t>
                      </a:r>
                      <a:r>
                        <a:rPr kumimoji="0" lang="fi-FI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keV/nucleon</a:t>
                      </a:r>
                      <a:r>
                        <a:rPr kumimoji="0" lang="fi-FI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–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15000 </a:t>
                      </a:r>
                      <a:r>
                        <a:rPr kumimoji="0" lang="fi-FI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keV</a:t>
                      </a:r>
                      <a:r>
                        <a:rPr kumimoji="0" lang="fi-FI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Total E</a:t>
                      </a:r>
                      <a:endParaRPr kumimoji="0" lang="fi-F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40 </a:t>
                      </a:r>
                      <a:r>
                        <a:rPr kumimoji="0" lang="fi-FI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keV/nucleon</a:t>
                      </a:r>
                      <a:r>
                        <a:rPr kumimoji="0" lang="fi-FI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–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20000 </a:t>
                      </a:r>
                      <a:r>
                        <a:rPr kumimoji="0" lang="fi-FI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keV</a:t>
                      </a:r>
                      <a:r>
                        <a:rPr kumimoji="0" lang="fi-FI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Total 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Capability partially based on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RBSPICE capabilities.  Top energy ~250keV/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nuc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for Fe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Energy Resolution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45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% for required energy range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40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% for required energy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range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Telemetry limited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1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Time sampling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 sec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sec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Telemetry and/or statistics limited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8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Angle resolution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&lt;30° x &lt;30°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Ions, ~15° x 12° to &lt;30° x &lt;30° e-, 45°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Varies with elevation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Pitch Angle (PA) 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Coverage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0°-90° or 90°-180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°, some samples in both hemispheres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0°-90° or 90°-180°, some samples in both hemispheres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1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Time for Full PA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 – 5 sec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 – 5 sec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Telemetry limited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12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Ion Composition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H, He3, He4, C, O, Ne, Mg, Si, Fe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H, He3, He4, C, O, Ne, Mg, Si, Fe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He3/He4 ~50 to 1000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keV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/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nuc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323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Electron Sensitivity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I=Intensity (1/cm</a:t>
                      </a:r>
                      <a:r>
                        <a:rPr kumimoji="0" lang="en-US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.sr)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 = 1E1-1E6/cm</a:t>
                      </a:r>
                      <a:r>
                        <a:rPr kumimoji="0" lang="en-US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-s-sr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Sensor-G: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0.144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(cm</a:t>
                      </a:r>
                      <a:r>
                        <a:rPr kumimoji="0" lang="en-US" sz="12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.sr)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Pixel-G: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~0.02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(cm</a:t>
                      </a:r>
                      <a:r>
                        <a:rPr kumimoji="0" lang="en-US" sz="12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.sr)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Up to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6E6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1/s counting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j=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Intensity (1/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cm</a:t>
                      </a:r>
                      <a:r>
                        <a:rPr kumimoji="0" lang="en-US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-s-sr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=Geom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.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Factor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cm</a:t>
                      </a:r>
                      <a:r>
                        <a:rPr kumimoji="0" lang="en-US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sr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pixels/sensor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323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Ion Sensitivity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=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1E1-1E6/cm</a:t>
                      </a:r>
                      <a:r>
                        <a:rPr kumimoji="0" lang="en-US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-s-sr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Sensor-G: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0.16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(cm</a:t>
                      </a:r>
                      <a:r>
                        <a:rPr kumimoji="0" lang="en-US" sz="12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.sr)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Pixel-G: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~0.002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(cm</a:t>
                      </a:r>
                      <a:r>
                        <a:rPr kumimoji="0" lang="en-US" sz="12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.sr)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Up to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3.5E6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1/s counting (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TOFxE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80 pixels/sensor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925959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7013" lvl="1" indent="-227013">
              <a:buSzTx/>
              <a:buFont typeface="Wingdings" pitchFamily="2" charset="2"/>
              <a:buChar char="§"/>
            </a:pPr>
            <a:r>
              <a:rPr lang="en-US" dirty="0" smtClean="0"/>
              <a:t>Introduction</a:t>
            </a:r>
          </a:p>
          <a:p>
            <a:pPr marL="227013" lvl="1" indent="-227013">
              <a:buSzTx/>
              <a:buFont typeface="Wingdings" pitchFamily="2" charset="2"/>
              <a:buChar char="§"/>
            </a:pPr>
            <a:r>
              <a:rPr lang="en-US" dirty="0" smtClean="0"/>
              <a:t>Species and Energy Ranges</a:t>
            </a:r>
          </a:p>
          <a:p>
            <a:pPr marL="227013" lvl="1" indent="-227013">
              <a:buSzTx/>
              <a:buFont typeface="Wingdings" pitchFamily="2" charset="2"/>
              <a:buChar char="§"/>
            </a:pPr>
            <a:r>
              <a:rPr lang="en-US" dirty="0" smtClean="0"/>
              <a:t>Facilities</a:t>
            </a:r>
          </a:p>
          <a:p>
            <a:pPr marL="227013" lvl="1" indent="-227013">
              <a:buSzTx/>
              <a:buFont typeface="Wingdings" pitchFamily="2" charset="2"/>
              <a:buChar char="§"/>
            </a:pPr>
            <a:r>
              <a:rPr lang="en-US" dirty="0" smtClean="0"/>
              <a:t>Calibration Plan</a:t>
            </a:r>
          </a:p>
          <a:p>
            <a:pPr marL="227013" lvl="1" indent="-227013">
              <a:buSzTx/>
              <a:buFont typeface="Wingdings" pitchFamily="2" charset="2"/>
              <a:buChar char="§"/>
            </a:pPr>
            <a:r>
              <a:rPr lang="en-US" dirty="0" smtClean="0"/>
              <a:t>Test Flow</a:t>
            </a:r>
          </a:p>
          <a:p>
            <a:pPr marL="227013" lvl="1" indent="-227013">
              <a:buSzTx/>
              <a:buFont typeface="Wingdings" pitchFamily="2" charset="2"/>
              <a:buChar char="§"/>
            </a:pPr>
            <a:r>
              <a:rPr lang="en-US" dirty="0" smtClean="0"/>
              <a:t>In-Flight Calibration</a:t>
            </a:r>
          </a:p>
          <a:p>
            <a:pPr marL="227013" lvl="1" indent="-227013">
              <a:buSzTx/>
              <a:buFont typeface="Wingdings" pitchFamily="2" charset="2"/>
              <a:buChar char="§"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 xmlns:p14="http://schemas.microsoft.com/office/powerpoint/2010/main"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800" y="1101725"/>
            <a:ext cx="7759700" cy="5033963"/>
          </a:xfrm>
        </p:spPr>
        <p:txBody>
          <a:bodyPr/>
          <a:lstStyle/>
          <a:p>
            <a:pPr eaLnBrk="1" hangingPunct="1">
              <a:spcBef>
                <a:spcPct val="25000"/>
              </a:spcBef>
              <a:defRPr/>
            </a:pPr>
            <a:r>
              <a:rPr lang="en-US" sz="2000" dirty="0" smtClean="0">
                <a:latin typeface="Times New Roman" charset="0"/>
                <a:ea typeface="ＭＳ Ｐゴシック" charset="0"/>
                <a:cs typeface="ＭＳ Ｐゴシック" charset="0"/>
              </a:rPr>
              <a:t>EPI-Lo </a:t>
            </a:r>
            <a:r>
              <a:rPr lang="en-US" sz="2000" dirty="0">
                <a:latin typeface="Times New Roman" charset="0"/>
                <a:ea typeface="ＭＳ Ｐゴシック" charset="0"/>
                <a:cs typeface="ＭＳ Ｐゴシック" charset="0"/>
              </a:rPr>
              <a:t>measurements are intended to generate the information needed to derive </a:t>
            </a:r>
            <a:r>
              <a:rPr lang="en-US" sz="2000" dirty="0" smtClean="0">
                <a:latin typeface="Times New Roman" charset="0"/>
                <a:ea typeface="ＭＳ Ｐゴシック" charset="0"/>
                <a:cs typeface="ＭＳ Ｐゴシック" charset="0"/>
              </a:rPr>
              <a:t>differential intensities (j[</a:t>
            </a:r>
            <a:r>
              <a:rPr lang="en-US" sz="2000" dirty="0">
                <a:latin typeface="Times New Roman" charset="0"/>
                <a:ea typeface="ＭＳ Ｐゴシック" charset="0"/>
                <a:cs typeface="ＭＳ Ｐゴシック" charset="0"/>
              </a:rPr>
              <a:t>cm</a:t>
            </a:r>
            <a:r>
              <a:rPr lang="en-US" sz="2000" baseline="30000" dirty="0">
                <a:latin typeface="Times New Roman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000" dirty="0">
                <a:latin typeface="Times New Roman" charset="0"/>
                <a:ea typeface="ＭＳ Ｐゴシック" charset="0"/>
                <a:cs typeface="ＭＳ Ｐゴシック" charset="0"/>
              </a:rPr>
              <a:t> -</a:t>
            </a:r>
            <a:r>
              <a:rPr lang="en-US" sz="2000" dirty="0" err="1">
                <a:latin typeface="Times New Roman" charset="0"/>
                <a:ea typeface="ＭＳ Ｐゴシック" charset="0"/>
                <a:cs typeface="ＭＳ Ｐゴシック" charset="0"/>
              </a:rPr>
              <a:t>sr</a:t>
            </a:r>
            <a:r>
              <a:rPr lang="en-US" sz="2000" dirty="0">
                <a:latin typeface="Times New Roman" charset="0"/>
                <a:ea typeface="ＭＳ Ｐゴシック" charset="0"/>
                <a:cs typeface="ＭＳ Ｐゴシック" charset="0"/>
              </a:rPr>
              <a:t>-s-</a:t>
            </a:r>
            <a:r>
              <a:rPr lang="en-US" sz="2000" dirty="0" err="1">
                <a:latin typeface="Times New Roman" charset="0"/>
                <a:ea typeface="ＭＳ Ｐゴシック" charset="0"/>
                <a:cs typeface="ＭＳ Ｐゴシック" charset="0"/>
              </a:rPr>
              <a:t>keV</a:t>
            </a:r>
            <a:r>
              <a:rPr lang="en-US" sz="2000" dirty="0">
                <a:latin typeface="Times New Roman" charset="0"/>
                <a:ea typeface="ＭＳ Ｐゴシック" charset="0"/>
                <a:cs typeface="ＭＳ Ｐゴシック" charset="0"/>
              </a:rPr>
              <a:t>]</a:t>
            </a:r>
            <a:r>
              <a:rPr lang="en-US" sz="2000" baseline="30000" dirty="0">
                <a:latin typeface="Times New Roman" charset="0"/>
                <a:ea typeface="ＭＳ Ｐゴシック" charset="0"/>
                <a:cs typeface="ＭＳ Ｐゴシック" charset="0"/>
              </a:rPr>
              <a:t>-1</a:t>
            </a:r>
            <a:r>
              <a:rPr lang="en-US" sz="2000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smtClean="0"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  <a:endParaRPr lang="en-US" sz="20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25000"/>
              </a:spcBef>
              <a:defRPr/>
            </a:pPr>
            <a:r>
              <a:rPr lang="en-US" sz="2000" dirty="0">
                <a:latin typeface="Times New Roman" charset="0"/>
                <a:ea typeface="ＭＳ Ｐゴシック" charset="0"/>
                <a:cs typeface="ＭＳ Ｐゴシック" charset="0"/>
              </a:rPr>
              <a:t>The goal of </a:t>
            </a:r>
            <a:r>
              <a:rPr lang="en-US" sz="2000" dirty="0" smtClean="0">
                <a:latin typeface="Times New Roman" charset="0"/>
                <a:ea typeface="ＭＳ Ｐゴシック" charset="0"/>
                <a:cs typeface="ＭＳ Ｐゴシック" charset="0"/>
              </a:rPr>
              <a:t>EPI-Lo </a:t>
            </a:r>
            <a:r>
              <a:rPr lang="en-US" sz="2000" dirty="0">
                <a:latin typeface="Times New Roman" charset="0"/>
                <a:ea typeface="ＭＳ Ｐゴシック" charset="0"/>
                <a:cs typeface="ＭＳ Ｐゴシック" charset="0"/>
              </a:rPr>
              <a:t>characterization and calibration </a:t>
            </a:r>
            <a:r>
              <a:rPr lang="en-US" sz="2000" dirty="0" smtClean="0">
                <a:latin typeface="Times New Roman" charset="0"/>
                <a:ea typeface="ＭＳ Ｐゴシック" charset="0"/>
                <a:cs typeface="ＭＳ Ｐゴシック" charset="0"/>
              </a:rPr>
              <a:t>efforts is </a:t>
            </a:r>
            <a:r>
              <a:rPr lang="en-US" sz="2000" dirty="0">
                <a:latin typeface="Times New Roman" charset="0"/>
                <a:ea typeface="ＭＳ Ｐゴシック" charset="0"/>
                <a:cs typeface="ＭＳ Ｐゴシック" charset="0"/>
              </a:rPr>
              <a:t>to develop the quantitative procedures for converting the count rates (R [counts s</a:t>
            </a:r>
            <a:r>
              <a:rPr lang="en-US" sz="2000" baseline="30000" dirty="0">
                <a:latin typeface="Times New Roman" charset="0"/>
                <a:ea typeface="ＭＳ Ｐゴシック" charset="0"/>
                <a:cs typeface="ＭＳ Ｐゴシック" charset="0"/>
              </a:rPr>
              <a:t>-1</a:t>
            </a:r>
            <a:r>
              <a:rPr lang="en-US" sz="2000" dirty="0">
                <a:latin typeface="Times New Roman" charset="0"/>
                <a:ea typeface="ＭＳ Ｐゴシック" charset="0"/>
                <a:cs typeface="ＭＳ Ｐゴシック" charset="0"/>
              </a:rPr>
              <a:t>]) reported by </a:t>
            </a:r>
            <a:r>
              <a:rPr lang="en-US" sz="2000" dirty="0" smtClean="0">
                <a:latin typeface="Times New Roman" charset="0"/>
                <a:ea typeface="ＭＳ Ｐゴシック" charset="0"/>
                <a:cs typeface="ＭＳ Ｐゴシック" charset="0"/>
              </a:rPr>
              <a:t>EPI-Lo </a:t>
            </a:r>
            <a:r>
              <a:rPr lang="en-US" sz="2000" dirty="0">
                <a:latin typeface="Times New Roman" charset="0"/>
                <a:ea typeface="ＭＳ Ｐゴシック" charset="0"/>
                <a:cs typeface="ＭＳ Ｐゴシック" charset="0"/>
              </a:rPr>
              <a:t>into estimates of </a:t>
            </a:r>
            <a:r>
              <a:rPr lang="en-US" sz="2000" dirty="0" smtClean="0">
                <a:latin typeface="Times New Roman" charset="0"/>
                <a:ea typeface="ＭＳ Ｐゴシック" charset="0"/>
                <a:cs typeface="ＭＳ Ｐゴシック" charset="0"/>
              </a:rPr>
              <a:t>j for </a:t>
            </a:r>
            <a:r>
              <a:rPr lang="en-US" sz="2000" dirty="0">
                <a:latin typeface="Times New Roman" charset="0"/>
                <a:ea typeface="ＭＳ Ｐゴシック" charset="0"/>
                <a:cs typeface="ＭＳ Ｐゴシック" charset="0"/>
              </a:rPr>
              <a:t>the various defined ranges of energies, particle species, and arrival angles</a:t>
            </a:r>
          </a:p>
          <a:p>
            <a:pPr eaLnBrk="1" hangingPunct="1">
              <a:spcBef>
                <a:spcPct val="25000"/>
              </a:spcBef>
              <a:defRPr/>
            </a:pPr>
            <a:r>
              <a:rPr lang="ja-JP" altLang="en-US" sz="2000" dirty="0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000" dirty="0">
                <a:latin typeface="Times New Roman" charset="0"/>
                <a:ea typeface="ＭＳ Ｐゴシック" charset="0"/>
                <a:cs typeface="ＭＳ Ｐゴシック" charset="0"/>
              </a:rPr>
              <a:t>Calibration</a:t>
            </a:r>
            <a:r>
              <a:rPr lang="ja-JP" altLang="en-US" sz="2000" dirty="0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2000" dirty="0">
                <a:latin typeface="Times New Roman" charset="0"/>
                <a:ea typeface="ＭＳ Ｐゴシック" charset="0"/>
                <a:cs typeface="ＭＳ Ｐゴシック" charset="0"/>
              </a:rPr>
              <a:t> for a particle instrument like </a:t>
            </a:r>
            <a:r>
              <a:rPr lang="en-US" sz="2000" dirty="0" smtClean="0">
                <a:latin typeface="Times New Roman" charset="0"/>
                <a:ea typeface="ＭＳ Ｐゴシック" charset="0"/>
                <a:cs typeface="ＭＳ Ｐゴシック" charset="0"/>
              </a:rPr>
              <a:t>EPI-Lo </a:t>
            </a:r>
            <a:r>
              <a:rPr lang="en-US" sz="2000" dirty="0">
                <a:latin typeface="Times New Roman" charset="0"/>
                <a:ea typeface="ＭＳ Ｐゴシック" charset="0"/>
                <a:cs typeface="ＭＳ Ｐゴシック" charset="0"/>
              </a:rPr>
              <a:t>means determining the following:</a:t>
            </a:r>
          </a:p>
          <a:p>
            <a:pPr lvl="1" eaLnBrk="1" hangingPunct="1">
              <a:spcBef>
                <a:spcPct val="25000"/>
              </a:spcBef>
              <a:defRPr/>
            </a:pPr>
            <a:r>
              <a:rPr lang="en-US" sz="2000" dirty="0">
                <a:solidFill>
                  <a:srgbClr val="0000FF"/>
                </a:solidFill>
                <a:latin typeface="Times New Roman" charset="0"/>
                <a:ea typeface="ＭＳ Ｐゴシック" charset="0"/>
              </a:rPr>
              <a:t> Transfer function from counts into flux (physical units)</a:t>
            </a:r>
          </a:p>
          <a:p>
            <a:pPr lvl="1" eaLnBrk="1" hangingPunct="1">
              <a:spcBef>
                <a:spcPct val="25000"/>
              </a:spcBef>
              <a:defRPr/>
            </a:pPr>
            <a:r>
              <a:rPr lang="en-US" sz="2000" dirty="0">
                <a:solidFill>
                  <a:srgbClr val="0000FF"/>
                </a:solidFill>
                <a:latin typeface="Times New Roman" charset="0"/>
                <a:ea typeface="ＭＳ Ｐゴシック" charset="0"/>
              </a:rPr>
              <a:t> Characteristic of </a:t>
            </a:r>
            <a:r>
              <a:rPr lang="ja-JP" altLang="en-US" sz="2000" dirty="0">
                <a:solidFill>
                  <a:srgbClr val="0000FF"/>
                </a:solidFill>
                <a:latin typeface="Times New Roman" charset="0"/>
                <a:ea typeface="ＭＳ Ｐゴシック" charset="0"/>
              </a:rPr>
              <a:t>“</a:t>
            </a:r>
            <a:r>
              <a:rPr lang="en-US" sz="2000" dirty="0">
                <a:solidFill>
                  <a:srgbClr val="0000FF"/>
                </a:solidFill>
                <a:latin typeface="Times New Roman" charset="0"/>
                <a:ea typeface="ＭＳ Ｐゴシック" charset="0"/>
              </a:rPr>
              <a:t>Rate</a:t>
            </a:r>
            <a:r>
              <a:rPr lang="en-US" sz="2000" dirty="0" smtClean="0">
                <a:solidFill>
                  <a:srgbClr val="0000FF"/>
                </a:solidFill>
                <a:latin typeface="Times New Roman" charset="0"/>
                <a:ea typeface="ＭＳ Ｐゴシック" charset="0"/>
              </a:rPr>
              <a:t>-in</a:t>
            </a:r>
            <a:r>
              <a:rPr lang="ja-JP" altLang="en-US" sz="2000" dirty="0" smtClean="0">
                <a:solidFill>
                  <a:srgbClr val="0000FF"/>
                </a:solidFill>
                <a:latin typeface="Times New Roman" charset="0"/>
                <a:ea typeface="ＭＳ Ｐゴシック" charset="0"/>
              </a:rPr>
              <a:t>”</a:t>
            </a:r>
            <a:r>
              <a:rPr lang="en-US" sz="2000" dirty="0" smtClean="0">
                <a:solidFill>
                  <a:srgbClr val="0000FF"/>
                </a:solidFill>
                <a:latin typeface="Times New Roman" charset="0"/>
                <a:ea typeface="ＭＳ Ｐゴシック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 charset="0"/>
                <a:ea typeface="ＭＳ Ｐゴシック" charset="0"/>
              </a:rPr>
              <a:t>versus </a:t>
            </a:r>
            <a:r>
              <a:rPr lang="ja-JP" altLang="en-US" sz="2000" dirty="0">
                <a:solidFill>
                  <a:srgbClr val="0000FF"/>
                </a:solidFill>
                <a:latin typeface="Times New Roman" charset="0"/>
                <a:ea typeface="ＭＳ Ｐゴシック" charset="0"/>
              </a:rPr>
              <a:t>“</a:t>
            </a:r>
            <a:r>
              <a:rPr lang="en-US" sz="2000" dirty="0">
                <a:solidFill>
                  <a:srgbClr val="0000FF"/>
                </a:solidFill>
                <a:latin typeface="Times New Roman" charset="0"/>
                <a:ea typeface="ＭＳ Ｐゴシック" charset="0"/>
              </a:rPr>
              <a:t>Rate</a:t>
            </a:r>
            <a:r>
              <a:rPr lang="en-US" sz="2000" dirty="0" smtClean="0">
                <a:solidFill>
                  <a:srgbClr val="0000FF"/>
                </a:solidFill>
                <a:latin typeface="Times New Roman" charset="0"/>
                <a:ea typeface="ＭＳ Ｐゴシック" charset="0"/>
              </a:rPr>
              <a:t>-out</a:t>
            </a:r>
            <a:r>
              <a:rPr lang="ja-JP" altLang="en-US" sz="2000" dirty="0" smtClean="0">
                <a:solidFill>
                  <a:srgbClr val="0000FF"/>
                </a:solidFill>
                <a:latin typeface="Times New Roman" charset="0"/>
                <a:ea typeface="ＭＳ Ｐゴシック" charset="0"/>
              </a:rPr>
              <a:t>”</a:t>
            </a:r>
            <a:endParaRPr lang="en-US" sz="2000" dirty="0">
              <a:solidFill>
                <a:srgbClr val="0000FF"/>
              </a:solidFill>
              <a:latin typeface="Times New Roman" charset="0"/>
              <a:ea typeface="ＭＳ Ｐゴシック" charset="0"/>
            </a:endParaRPr>
          </a:p>
          <a:p>
            <a:pPr lvl="1" eaLnBrk="1" hangingPunct="1">
              <a:spcBef>
                <a:spcPct val="25000"/>
              </a:spcBef>
              <a:defRPr/>
            </a:pPr>
            <a:r>
              <a:rPr lang="en-US" sz="2000" dirty="0">
                <a:solidFill>
                  <a:srgbClr val="0000FF"/>
                </a:solidFill>
                <a:latin typeface="Times New Roman" charset="0"/>
                <a:ea typeface="ＭＳ Ｐゴシック" charset="0"/>
              </a:rPr>
              <a:t> Response to visible and ultraviolet light</a:t>
            </a:r>
          </a:p>
          <a:p>
            <a:pPr lvl="1" eaLnBrk="1" hangingPunct="1">
              <a:spcBef>
                <a:spcPct val="25000"/>
              </a:spcBef>
              <a:defRPr/>
            </a:pPr>
            <a:r>
              <a:rPr lang="en-US" sz="2000" dirty="0">
                <a:solidFill>
                  <a:srgbClr val="0000FF"/>
                </a:solidFill>
                <a:latin typeface="Times New Roman" charset="0"/>
                <a:ea typeface="ＭＳ Ｐゴシック" charset="0"/>
              </a:rPr>
              <a:t> Response to high energetic particle backgrounds</a:t>
            </a:r>
            <a:endParaRPr lang="en-US" sz="20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7411" name="Title 3"/>
          <p:cNvSpPr>
            <a:spLocks noGrp="1"/>
          </p:cNvSpPr>
          <p:nvPr>
            <p:ph type="title"/>
          </p:nvPr>
        </p:nvSpPr>
        <p:spPr>
          <a:xfrm>
            <a:off x="673652" y="312738"/>
            <a:ext cx="8013148" cy="558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EPI-Lo </a:t>
            </a:r>
            <a:r>
              <a:rPr lang="en-US" b="1" dirty="0">
                <a:latin typeface="Times New Roman" charset="0"/>
                <a:ea typeface="ＭＳ Ｐゴシック" charset="0"/>
                <a:cs typeface="ＭＳ Ｐゴシック" charset="0"/>
              </a:rPr>
              <a:t>Calibration</a:t>
            </a:r>
          </a:p>
        </p:txBody>
      </p:sp>
    </p:spTree>
    <p:extLst>
      <p:ext uri="{BB962C8B-B14F-4D97-AF65-F5344CB8AC3E}">
        <p14:creationId xmlns:p14="http://schemas.microsoft.com/office/powerpoint/2010/main" val="87769496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ChangeArrowheads="1"/>
          </p:cNvSpPr>
          <p:nvPr/>
        </p:nvSpPr>
        <p:spPr bwMode="auto">
          <a:xfrm>
            <a:off x="501650" y="1312863"/>
            <a:ext cx="83693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b="0" dirty="0">
                <a:solidFill>
                  <a:srgbClr val="800080"/>
                </a:solidFill>
              </a:rPr>
              <a:t> </a:t>
            </a:r>
            <a:r>
              <a:rPr lang="en-US" sz="2000" dirty="0">
                <a:solidFill>
                  <a:srgbClr val="800080"/>
                </a:solidFill>
                <a:latin typeface="Times New Roman" charset="0"/>
              </a:rPr>
              <a:t>Foreground</a:t>
            </a:r>
            <a:r>
              <a:rPr lang="en-US" sz="2000" dirty="0">
                <a:latin typeface="Times New Roman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Times New Roman" charset="0"/>
              </a:rPr>
              <a:t>Ions and Electrons in the energy range of interest to the instrument</a:t>
            </a:r>
          </a:p>
          <a:p>
            <a:pPr lvl="1">
              <a:lnSpc>
                <a:spcPct val="90000"/>
              </a:lnSpc>
            </a:pPr>
            <a:endParaRPr lang="en-US" sz="2000" dirty="0">
              <a:latin typeface="Times New Roman" charset="0"/>
            </a:endParaRPr>
          </a:p>
          <a:p>
            <a:pPr>
              <a:lnSpc>
                <a:spcPct val="90000"/>
              </a:lnSpc>
            </a:pPr>
            <a:endParaRPr lang="en-US" sz="2000" dirty="0">
              <a:latin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latin typeface="Times New Roman" charset="0"/>
              </a:rPr>
              <a:t> </a:t>
            </a:r>
            <a:r>
              <a:rPr lang="en-US" sz="2000" dirty="0">
                <a:solidFill>
                  <a:srgbClr val="800080"/>
                </a:solidFill>
                <a:latin typeface="Times New Roman" charset="0"/>
              </a:rPr>
              <a:t>Background</a:t>
            </a:r>
            <a:endParaRPr lang="en-US" sz="2000" dirty="0">
              <a:latin typeface="Times New Roman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Times New Roman" charset="0"/>
              </a:rPr>
              <a:t>Electrons 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Times New Roman" charset="0"/>
              </a:rPr>
              <a:t>Characterize the rates from penetrating </a:t>
            </a:r>
            <a:r>
              <a:rPr lang="en-US" sz="2000" dirty="0" smtClean="0">
                <a:latin typeface="Times New Roman" charset="0"/>
              </a:rPr>
              <a:t>radiation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Times New Roman" charset="0"/>
              </a:rPr>
              <a:t>Characterize response to Solar Wind and/or photoelectron impact </a:t>
            </a:r>
            <a:endParaRPr lang="en-US" sz="2000" dirty="0">
              <a:latin typeface="Times New Roman" charset="0"/>
            </a:endParaRPr>
          </a:p>
          <a:p>
            <a:pPr lvl="2">
              <a:lnSpc>
                <a:spcPct val="90000"/>
              </a:lnSpc>
            </a:pPr>
            <a:endParaRPr lang="en-US" sz="2000" dirty="0">
              <a:latin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800080"/>
                </a:solidFill>
                <a:latin typeface="Times New Roman" charset="0"/>
              </a:rPr>
              <a:t> Light</a:t>
            </a:r>
            <a:endParaRPr lang="en-US" sz="2000" dirty="0">
              <a:latin typeface="Times New Roman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Times New Roman" charset="0"/>
              </a:rPr>
              <a:t>Characterize rejection of UV background, primarily H-alpha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Times New Roman" charset="0"/>
              </a:rPr>
              <a:t>Characterize rejection of sunlight and glint</a:t>
            </a:r>
          </a:p>
        </p:txBody>
      </p:sp>
      <p:sp>
        <p:nvSpPr>
          <p:cNvPr id="19460" name="Title 4"/>
          <p:cNvSpPr>
            <a:spLocks noGrp="1"/>
          </p:cNvSpPr>
          <p:nvPr>
            <p:ph type="title"/>
          </p:nvPr>
        </p:nvSpPr>
        <p:spPr>
          <a:xfrm>
            <a:off x="629478" y="325438"/>
            <a:ext cx="8057322" cy="482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latin typeface="Times New Roman" charset="0"/>
                <a:ea typeface="ＭＳ Ｐゴシック" charset="0"/>
                <a:cs typeface="ＭＳ Ｐゴシック" charset="0"/>
              </a:rPr>
              <a:t>Calibration Types</a:t>
            </a:r>
          </a:p>
        </p:txBody>
      </p:sp>
    </p:spTree>
    <p:extLst>
      <p:ext uri="{BB962C8B-B14F-4D97-AF65-F5344CB8AC3E}">
        <p14:creationId xmlns:p14="http://schemas.microsoft.com/office/powerpoint/2010/main" val="42071341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49300" y="1036638"/>
            <a:ext cx="8229600" cy="4652962"/>
          </a:xfr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Foreground Electrons</a:t>
            </a:r>
            <a:endParaRPr lang="en-US" sz="2000" b="1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742950" lvl="1" indent="-285750" eaLnBrk="1" hangingPunct="1">
              <a:lnSpc>
                <a:spcPct val="90000"/>
              </a:lnSpc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40 </a:t>
            </a:r>
            <a:r>
              <a:rPr lang="en-US" sz="2000" b="1" dirty="0" err="1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keV</a:t>
            </a:r>
            <a:r>
              <a:rPr lang="en-US" sz="2000" b="1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 to </a:t>
            </a:r>
            <a:r>
              <a:rPr lang="en-US" sz="2000" b="1" dirty="0" smtClean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1000 </a:t>
            </a:r>
            <a:r>
              <a:rPr lang="en-US" sz="2000" b="1" dirty="0" err="1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keV</a:t>
            </a:r>
            <a:r>
              <a:rPr lang="en-US" sz="2000" b="1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 (Needed for understanding backgrounds)</a:t>
            </a:r>
            <a:endParaRPr lang="en-US" sz="2000" b="1" dirty="0">
              <a:latin typeface="Times New Roman" charset="0"/>
              <a:ea typeface="ＭＳ Ｐゴシック" charset="0"/>
            </a:endParaRPr>
          </a:p>
          <a:p>
            <a:pPr marL="1143000" lvl="2" indent="-228600" eaLnBrk="1" hangingPunct="1">
              <a:lnSpc>
                <a:spcPct val="90000"/>
              </a:lnSpc>
              <a:defRPr/>
            </a:pPr>
            <a:r>
              <a:rPr lang="en-US" sz="2000" dirty="0">
                <a:latin typeface="Times New Roman" charset="0"/>
                <a:ea typeface="ＭＳ Ｐゴシック" charset="0"/>
              </a:rPr>
              <a:t>1 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keV</a:t>
            </a:r>
            <a:r>
              <a:rPr lang="en-US" sz="2000" dirty="0">
                <a:latin typeface="Times New Roman" charset="0"/>
                <a:ea typeface="ＭＳ Ｐゴシック" charset="0"/>
              </a:rPr>
              <a:t> to 30 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keV</a:t>
            </a:r>
            <a:r>
              <a:rPr lang="en-US" sz="2000" dirty="0">
                <a:latin typeface="Times New Roman" charset="0"/>
                <a:ea typeface="ＭＳ Ｐゴシック" charset="0"/>
              </a:rPr>
              <a:t>		Electron Gun at APL</a:t>
            </a:r>
          </a:p>
          <a:p>
            <a:pPr marL="1143000" lvl="2" indent="-228600" eaLnBrk="1" hangingPunct="1">
              <a:lnSpc>
                <a:spcPct val="90000"/>
              </a:lnSpc>
              <a:defRPr/>
            </a:pPr>
            <a:r>
              <a:rPr lang="en-US" sz="2000" dirty="0">
                <a:latin typeface="Times New Roman" charset="0"/>
                <a:ea typeface="ＭＳ Ｐゴシック" charset="0"/>
              </a:rPr>
              <a:t>30 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keV</a:t>
            </a:r>
            <a:r>
              <a:rPr lang="en-US" sz="2000" dirty="0">
                <a:latin typeface="Times New Roman" charset="0"/>
                <a:ea typeface="ＭＳ Ｐゴシック" charset="0"/>
              </a:rPr>
              <a:t> to 100 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keV</a:t>
            </a:r>
            <a:r>
              <a:rPr lang="en-US" sz="2000" dirty="0">
                <a:latin typeface="Times New Roman" charset="0"/>
                <a:ea typeface="ＭＳ Ｐゴシック" charset="0"/>
              </a:rPr>
              <a:t>		Radioactive sources at APL </a:t>
            </a:r>
          </a:p>
          <a:p>
            <a:pPr marL="1143000" lvl="2" indent="-228600" eaLnBrk="1" hangingPunct="1">
              <a:lnSpc>
                <a:spcPct val="90000"/>
              </a:lnSpc>
              <a:defRPr/>
            </a:pPr>
            <a:r>
              <a:rPr lang="en-US" sz="2000" dirty="0">
                <a:latin typeface="Times New Roman" charset="0"/>
                <a:ea typeface="ＭＳ Ｐゴシック" charset="0"/>
              </a:rPr>
              <a:t>125 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keV</a:t>
            </a:r>
            <a:r>
              <a:rPr lang="en-US" sz="2000" dirty="0">
                <a:latin typeface="Times New Roman" charset="0"/>
                <a:ea typeface="ＭＳ Ｐゴシック" charset="0"/>
              </a:rPr>
              <a:t> to 1.6 MeV		Accelerator at GSFC</a:t>
            </a:r>
            <a:r>
              <a:rPr lang="en-US" sz="2000" b="1" dirty="0">
                <a:solidFill>
                  <a:schemeClr val="hlink"/>
                </a:solidFill>
                <a:latin typeface="Times New Roman" charset="0"/>
                <a:ea typeface="ＭＳ Ｐゴシック" charset="0"/>
              </a:rPr>
              <a:t> </a:t>
            </a:r>
          </a:p>
          <a:p>
            <a:pPr marL="342900" indent="-342900" eaLnBrk="1" hangingPunct="1">
              <a:lnSpc>
                <a:spcPct val="90000"/>
              </a:lnSpc>
              <a:buFontTx/>
              <a:buNone/>
              <a:defRPr/>
            </a:pPr>
            <a:endParaRPr lang="en-US" sz="2000" b="1" dirty="0">
              <a:solidFill>
                <a:schemeClr val="accent2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342900" indent="-3429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Foreground Ions (H, </a:t>
            </a:r>
            <a:r>
              <a:rPr lang="en-US" sz="2000" b="1" dirty="0" smtClean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He3, He4, O, Fe)</a:t>
            </a:r>
            <a:endParaRPr lang="en-US" sz="2000" b="1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742950" lvl="1" indent="-285750" eaLnBrk="1" hangingPunct="1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40 </a:t>
            </a:r>
            <a:r>
              <a:rPr lang="en-US" sz="2000" b="1" dirty="0" err="1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keV</a:t>
            </a:r>
            <a:r>
              <a:rPr lang="en-US" sz="2000" b="1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 to </a:t>
            </a:r>
            <a:r>
              <a:rPr lang="en-US" sz="2000" b="1" dirty="0" smtClean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15000 </a:t>
            </a:r>
            <a:r>
              <a:rPr lang="en-US" sz="2000" b="1" dirty="0" err="1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keV</a:t>
            </a:r>
            <a:r>
              <a:rPr lang="en-US" sz="2000" b="1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 (Level 4</a:t>
            </a:r>
            <a:r>
              <a:rPr lang="en-US" sz="2000" b="1" dirty="0" smtClean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Requirements) </a:t>
            </a:r>
          </a:p>
          <a:p>
            <a:pPr marL="742950" lvl="1" indent="-285750" eaLnBrk="1" hangingPunct="1">
              <a:lnSpc>
                <a:spcPct val="90000"/>
              </a:lnSpc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(Goal: protons to </a:t>
            </a:r>
            <a:r>
              <a:rPr lang="en-US" sz="2000" b="1" dirty="0" smtClean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20 </a:t>
            </a:r>
            <a:r>
              <a:rPr lang="en-US" sz="2000" b="1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MeV) </a:t>
            </a:r>
            <a:endParaRPr lang="en-US" sz="2000" b="1" dirty="0">
              <a:latin typeface="Times New Roman" charset="0"/>
              <a:ea typeface="ＭＳ Ｐゴシック" charset="0"/>
            </a:endParaRPr>
          </a:p>
          <a:p>
            <a:pPr marL="1143000" lvl="2" indent="-228600" eaLnBrk="1" hangingPunct="1">
              <a:lnSpc>
                <a:spcPct val="90000"/>
              </a:lnSpc>
              <a:defRPr/>
            </a:pPr>
            <a:r>
              <a:rPr lang="en-US" sz="2000" dirty="0">
                <a:latin typeface="Times New Roman" charset="0"/>
                <a:ea typeface="ＭＳ Ｐゴシック" charset="0"/>
              </a:rPr>
              <a:t>3 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keV</a:t>
            </a:r>
            <a:r>
              <a:rPr lang="en-US" sz="2000" dirty="0">
                <a:latin typeface="Times New Roman" charset="0"/>
                <a:ea typeface="ＭＳ Ｐゴシック" charset="0"/>
              </a:rPr>
              <a:t> to 170 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keV</a:t>
            </a:r>
            <a:r>
              <a:rPr lang="en-US" sz="2000" dirty="0">
                <a:latin typeface="Times New Roman" charset="0"/>
                <a:ea typeface="ＭＳ Ｐゴシック" charset="0"/>
              </a:rPr>
              <a:t>		Accelerator at APL</a:t>
            </a:r>
          </a:p>
          <a:p>
            <a:pPr marL="1143000" lvl="2" indent="-228600" eaLnBrk="1" hangingPunct="1">
              <a:lnSpc>
                <a:spcPct val="90000"/>
              </a:lnSpc>
              <a:defRPr/>
            </a:pPr>
            <a:r>
              <a:rPr lang="en-US" sz="2000" dirty="0">
                <a:latin typeface="Times New Roman" charset="0"/>
                <a:ea typeface="ＭＳ Ｐゴシック" charset="0"/>
              </a:rPr>
              <a:t>30 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keV</a:t>
            </a:r>
            <a:r>
              <a:rPr lang="en-US" sz="2000" dirty="0">
                <a:latin typeface="Times New Roman" charset="0"/>
                <a:ea typeface="ＭＳ Ｐゴシック" charset="0"/>
              </a:rPr>
              <a:t> to 5 MeV		Degraded alpha sources</a:t>
            </a:r>
          </a:p>
          <a:p>
            <a:pPr marL="1143000" lvl="2" indent="-228600" eaLnBrk="1" hangingPunct="1">
              <a:lnSpc>
                <a:spcPct val="90000"/>
              </a:lnSpc>
              <a:defRPr/>
            </a:pPr>
            <a:r>
              <a:rPr lang="en-US" sz="2000" dirty="0">
                <a:latin typeface="Times New Roman" charset="0"/>
                <a:ea typeface="ＭＳ Ｐゴシック" charset="0"/>
              </a:rPr>
              <a:t>125 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keV</a:t>
            </a:r>
            <a:r>
              <a:rPr lang="en-US" sz="2000" dirty="0">
                <a:latin typeface="Times New Roman" charset="0"/>
                <a:ea typeface="ＭＳ Ｐゴシック" charset="0"/>
              </a:rPr>
              <a:t> to 1.6 MeV		Accelerator at GSFC</a:t>
            </a:r>
          </a:p>
          <a:p>
            <a:pPr marL="1143000" lvl="2" indent="-228600" eaLnBrk="1" hangingPunct="1">
              <a:lnSpc>
                <a:spcPct val="90000"/>
              </a:lnSpc>
              <a:defRPr/>
            </a:pPr>
            <a:r>
              <a:rPr lang="en-US" sz="2000" dirty="0">
                <a:latin typeface="Times New Roman" charset="0"/>
                <a:ea typeface="ＭＳ Ｐゴシック" charset="0"/>
              </a:rPr>
              <a:t>1 MeV to </a:t>
            </a:r>
            <a:r>
              <a:rPr lang="en-US" sz="2000" dirty="0" smtClean="0">
                <a:latin typeface="Times New Roman" charset="0"/>
                <a:ea typeface="ＭＳ Ｐゴシック" charset="0"/>
              </a:rPr>
              <a:t>20 </a:t>
            </a:r>
            <a:r>
              <a:rPr lang="en-US" sz="2000" dirty="0">
                <a:latin typeface="Times New Roman" charset="0"/>
                <a:ea typeface="ＭＳ Ｐゴシック" charset="0"/>
              </a:rPr>
              <a:t>MeV		Accelerator at LBL</a:t>
            </a:r>
            <a:endParaRPr lang="en-US" sz="1600" dirty="0">
              <a:latin typeface="Times New Roman" charset="0"/>
              <a:ea typeface="ＭＳ Ｐゴシック" charset="0"/>
            </a:endParaRPr>
          </a:p>
          <a:p>
            <a:pPr marL="342900" indent="-342900" eaLnBrk="1" hangingPunct="1">
              <a:lnSpc>
                <a:spcPct val="90000"/>
              </a:lnSpc>
              <a:buFontTx/>
              <a:buNone/>
              <a:defRPr/>
            </a:pPr>
            <a:endParaRPr lang="en-US" sz="16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5" name="Title 3"/>
          <p:cNvSpPr>
            <a:spLocks noGrp="1"/>
          </p:cNvSpPr>
          <p:nvPr>
            <p:ph type="title"/>
          </p:nvPr>
        </p:nvSpPr>
        <p:spPr>
          <a:xfrm>
            <a:off x="651564" y="325438"/>
            <a:ext cx="8035235" cy="4953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latin typeface="Times New Roman" charset="0"/>
                <a:ea typeface="ＭＳ Ｐゴシック" charset="0"/>
                <a:cs typeface="ＭＳ Ｐゴシック" charset="0"/>
              </a:rPr>
              <a:t>Foreground Calibration Requirements</a:t>
            </a:r>
          </a:p>
        </p:txBody>
      </p:sp>
    </p:spTree>
    <p:extLst>
      <p:ext uri="{BB962C8B-B14F-4D97-AF65-F5344CB8AC3E}">
        <p14:creationId xmlns:p14="http://schemas.microsoft.com/office/powerpoint/2010/main" val="398245845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912813"/>
            <a:ext cx="8132762" cy="43053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The instruments will be tested in flight-like environments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sz="24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Since the instrument will need to operate in a high background environment, we will characterize response to high energy penetrating radiation, UV light, and low energy plasma (all potential sources of background counts for </a:t>
            </a:r>
            <a:r>
              <a:rPr lang="en-US" sz="2400" dirty="0" smtClean="0">
                <a:latin typeface="Times New Roman" charset="0"/>
                <a:ea typeface="ＭＳ Ｐゴシック" charset="0"/>
                <a:cs typeface="ＭＳ Ｐゴシック" charset="0"/>
              </a:rPr>
              <a:t>EPI-Lo)</a:t>
            </a:r>
            <a:endParaRPr lang="en-US" sz="24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en-US" sz="24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81" name="Title 9"/>
          <p:cNvSpPr>
            <a:spLocks noGrp="1"/>
          </p:cNvSpPr>
          <p:nvPr>
            <p:ph type="title"/>
          </p:nvPr>
        </p:nvSpPr>
        <p:spPr>
          <a:xfrm>
            <a:off x="684696" y="325438"/>
            <a:ext cx="8002104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latin typeface="Times New Roman" charset="0"/>
                <a:ea typeface="ＭＳ Ｐゴシック" charset="0"/>
                <a:cs typeface="ＭＳ Ｐゴシック" charset="0"/>
              </a:rPr>
              <a:t>Test as You Fly</a:t>
            </a:r>
          </a:p>
        </p:txBody>
      </p:sp>
    </p:spTree>
    <p:extLst>
      <p:ext uri="{BB962C8B-B14F-4D97-AF65-F5344CB8AC3E}">
        <p14:creationId xmlns:p14="http://schemas.microsoft.com/office/powerpoint/2010/main" val="35036116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4700" y="1112838"/>
            <a:ext cx="7340600" cy="511492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000" b="1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Background Electrons</a:t>
            </a:r>
            <a:endParaRPr lang="en-US" sz="2000" b="1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eV</a:t>
            </a:r>
            <a:r>
              <a:rPr lang="en-US" sz="2000" b="1" dirty="0" smtClean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to 10 MeV (from the expected environment)</a:t>
            </a:r>
            <a:endParaRPr lang="en-US" sz="2000" b="1" dirty="0">
              <a:latin typeface="Times New Roman" charset="0"/>
              <a:ea typeface="ＭＳ Ｐゴシック" charset="0"/>
            </a:endParaRPr>
          </a:p>
          <a:p>
            <a:pPr lvl="2">
              <a:defRPr/>
            </a:pPr>
            <a:r>
              <a:rPr lang="en-US" sz="2000" dirty="0">
                <a:latin typeface="Times New Roman" charset="0"/>
                <a:ea typeface="ＭＳ Ｐゴシック" charset="0"/>
              </a:rPr>
              <a:t>1 </a:t>
            </a:r>
            <a:r>
              <a:rPr lang="en-US" sz="2000" dirty="0" err="1" smtClean="0">
                <a:latin typeface="Times New Roman" charset="0"/>
                <a:ea typeface="ＭＳ Ｐゴシック" charset="0"/>
              </a:rPr>
              <a:t>eV</a:t>
            </a:r>
            <a:r>
              <a:rPr lang="en-US" sz="2000" dirty="0" smtClean="0">
                <a:latin typeface="Times New Roman" charset="0"/>
                <a:ea typeface="ＭＳ Ｐゴシック" charset="0"/>
              </a:rPr>
              <a:t> </a:t>
            </a:r>
            <a:r>
              <a:rPr lang="en-US" sz="2000" dirty="0">
                <a:latin typeface="Times New Roman" charset="0"/>
                <a:ea typeface="ＭＳ Ｐゴシック" charset="0"/>
              </a:rPr>
              <a:t>to </a:t>
            </a:r>
            <a:r>
              <a:rPr lang="en-US" sz="2000" dirty="0" smtClean="0">
                <a:latin typeface="Times New Roman" charset="0"/>
                <a:ea typeface="ＭＳ Ｐゴシック" charset="0"/>
              </a:rPr>
              <a:t>100 </a:t>
            </a:r>
            <a:r>
              <a:rPr lang="en-US" sz="2000" dirty="0" err="1" smtClean="0">
                <a:latin typeface="Times New Roman" charset="0"/>
                <a:ea typeface="ＭＳ Ｐゴシック" charset="0"/>
              </a:rPr>
              <a:t>eV</a:t>
            </a:r>
            <a:r>
              <a:rPr lang="en-US" sz="2000" dirty="0">
                <a:latin typeface="Times New Roman" charset="0"/>
                <a:ea typeface="ＭＳ Ｐゴシック" charset="0"/>
              </a:rPr>
              <a:t>		</a:t>
            </a:r>
            <a:r>
              <a:rPr lang="en-US" sz="2000" dirty="0" smtClean="0">
                <a:latin typeface="Times New Roman" charset="0"/>
                <a:ea typeface="ＭＳ Ｐゴシック" charset="0"/>
              </a:rPr>
              <a:t>Hot filament at </a:t>
            </a:r>
            <a:r>
              <a:rPr lang="en-US" sz="2000" dirty="0">
                <a:latin typeface="Times New Roman" charset="0"/>
                <a:ea typeface="ＭＳ Ｐゴシック" charset="0"/>
              </a:rPr>
              <a:t>APL</a:t>
            </a:r>
          </a:p>
          <a:p>
            <a:pPr lvl="2">
              <a:defRPr/>
            </a:pPr>
            <a:r>
              <a:rPr lang="en-US" sz="2000" dirty="0">
                <a:latin typeface="Times New Roman" charset="0"/>
                <a:ea typeface="ＭＳ Ｐゴシック" charset="0"/>
              </a:rPr>
              <a:t>1 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keV</a:t>
            </a:r>
            <a:r>
              <a:rPr lang="en-US" sz="2000" dirty="0">
                <a:latin typeface="Times New Roman" charset="0"/>
                <a:ea typeface="ＭＳ Ｐゴシック" charset="0"/>
              </a:rPr>
              <a:t> to 50 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keV</a:t>
            </a:r>
            <a:r>
              <a:rPr lang="en-US" sz="2000" dirty="0">
                <a:latin typeface="Times New Roman" charset="0"/>
                <a:ea typeface="ＭＳ Ｐゴシック" charset="0"/>
              </a:rPr>
              <a:t>		Electron Gun at APL</a:t>
            </a:r>
          </a:p>
          <a:p>
            <a:pPr lvl="2" eaLnBrk="1" hangingPunct="1">
              <a:defRPr/>
            </a:pPr>
            <a:r>
              <a:rPr lang="en-US" sz="2000" dirty="0" smtClean="0">
                <a:latin typeface="Times New Roman" charset="0"/>
                <a:ea typeface="ＭＳ Ｐゴシック" charset="0"/>
              </a:rPr>
              <a:t>125 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keV</a:t>
            </a:r>
            <a:r>
              <a:rPr lang="en-US" sz="2000" dirty="0">
                <a:latin typeface="Times New Roman" charset="0"/>
                <a:ea typeface="ＭＳ Ｐゴシック" charset="0"/>
              </a:rPr>
              <a:t> to 1.6 MeV	Accelerator at GSFC</a:t>
            </a:r>
          </a:p>
          <a:p>
            <a:pPr lvl="2" eaLnBrk="1" hangingPunct="1">
              <a:defRPr/>
            </a:pPr>
            <a:r>
              <a:rPr lang="en-US" sz="2000" dirty="0">
                <a:latin typeface="Times New Roman" charset="0"/>
                <a:ea typeface="ＭＳ Ｐゴシック" charset="0"/>
              </a:rPr>
              <a:t>1 MeV to 10 MeV		Accelerator at </a:t>
            </a:r>
            <a:r>
              <a:rPr lang="en-US" sz="2000" dirty="0" smtClean="0">
                <a:latin typeface="Times New Roman" charset="0"/>
                <a:ea typeface="ＭＳ Ｐゴシック" charset="0"/>
              </a:rPr>
              <a:t>Idaho</a:t>
            </a:r>
            <a:endParaRPr lang="en-US" sz="2000" b="1" dirty="0">
              <a:latin typeface="Times New Roman" charset="0"/>
              <a:ea typeface="ＭＳ Ｐゴシック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2000" b="1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Background Ions</a:t>
            </a:r>
            <a:endParaRPr lang="en-US" sz="2000" b="1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3 </a:t>
            </a:r>
            <a:r>
              <a:rPr lang="en-US" sz="2000" b="1" dirty="0" err="1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keV</a:t>
            </a:r>
            <a:r>
              <a:rPr lang="en-US" sz="2000" b="1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 to 50 MeV (from the expected environment)</a:t>
            </a:r>
            <a:endParaRPr lang="en-US" sz="2000" b="1" dirty="0">
              <a:latin typeface="Times New Roman" charset="0"/>
              <a:ea typeface="ＭＳ Ｐゴシック" charset="0"/>
            </a:endParaRPr>
          </a:p>
          <a:p>
            <a:pPr lvl="2" eaLnBrk="1" hangingPunct="1">
              <a:defRPr/>
            </a:pPr>
            <a:r>
              <a:rPr lang="en-US" sz="2000" dirty="0">
                <a:latin typeface="Times New Roman" charset="0"/>
                <a:ea typeface="ＭＳ Ｐゴシック" charset="0"/>
              </a:rPr>
              <a:t>3 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keV</a:t>
            </a:r>
            <a:r>
              <a:rPr lang="en-US" sz="2000" dirty="0">
                <a:latin typeface="Times New Roman" charset="0"/>
                <a:ea typeface="ＭＳ Ｐゴシック" charset="0"/>
              </a:rPr>
              <a:t> to 170 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keV</a:t>
            </a:r>
            <a:r>
              <a:rPr lang="en-US" sz="2000" dirty="0">
                <a:latin typeface="Times New Roman" charset="0"/>
                <a:ea typeface="ＭＳ Ｐゴシック" charset="0"/>
              </a:rPr>
              <a:t>		Accelerator at APL</a:t>
            </a:r>
          </a:p>
          <a:p>
            <a:pPr lvl="2" eaLnBrk="1" hangingPunct="1">
              <a:defRPr/>
            </a:pPr>
            <a:r>
              <a:rPr lang="en-US" sz="2000" dirty="0">
                <a:latin typeface="Times New Roman" charset="0"/>
                <a:ea typeface="ＭＳ Ｐゴシック" charset="0"/>
              </a:rPr>
              <a:t>30 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keV</a:t>
            </a:r>
            <a:r>
              <a:rPr lang="en-US" sz="2000" dirty="0">
                <a:latin typeface="Times New Roman" charset="0"/>
                <a:ea typeface="ＭＳ Ｐゴシック" charset="0"/>
              </a:rPr>
              <a:t> to 5 MeV		Degraded alpha sources</a:t>
            </a:r>
          </a:p>
          <a:p>
            <a:pPr lvl="2" eaLnBrk="1" hangingPunct="1">
              <a:defRPr/>
            </a:pPr>
            <a:r>
              <a:rPr lang="en-US" sz="2000" dirty="0">
                <a:latin typeface="Times New Roman" charset="0"/>
                <a:ea typeface="ＭＳ Ｐゴシック" charset="0"/>
              </a:rPr>
              <a:t>125 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keV</a:t>
            </a:r>
            <a:r>
              <a:rPr lang="en-US" sz="2000" dirty="0">
                <a:latin typeface="Times New Roman" charset="0"/>
                <a:ea typeface="ＭＳ Ｐゴシック" charset="0"/>
              </a:rPr>
              <a:t> to 1.6 MeV	Accelerator at GSFC</a:t>
            </a:r>
          </a:p>
          <a:p>
            <a:pPr lvl="2" eaLnBrk="1" hangingPunct="1">
              <a:defRPr/>
            </a:pPr>
            <a:r>
              <a:rPr lang="en-US" sz="2000" dirty="0">
                <a:latin typeface="Times New Roman" charset="0"/>
                <a:ea typeface="ＭＳ Ｐゴシック" charset="0"/>
              </a:rPr>
              <a:t>1 MeV to ~100 MeV	Accelerator at LBL</a:t>
            </a:r>
            <a:endParaRPr lang="en-US" sz="2000" b="1" dirty="0">
              <a:latin typeface="Times New Roman" charset="0"/>
              <a:ea typeface="ＭＳ Ｐゴシック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2000" b="1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Photons</a:t>
            </a:r>
            <a:endParaRPr lang="en-US" sz="2000" b="1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defRPr/>
            </a:pPr>
            <a:r>
              <a:rPr lang="en-US" sz="2000" dirty="0">
                <a:latin typeface="Times New Roman" charset="0"/>
                <a:ea typeface="ＭＳ Ｐゴシック" charset="0"/>
              </a:rPr>
              <a:t>UV and visible lamps at APL</a:t>
            </a: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25603" name="Title 3"/>
          <p:cNvSpPr>
            <a:spLocks noGrp="1"/>
          </p:cNvSpPr>
          <p:nvPr>
            <p:ph type="title"/>
          </p:nvPr>
        </p:nvSpPr>
        <p:spPr>
          <a:xfrm>
            <a:off x="684696" y="201613"/>
            <a:ext cx="8014804" cy="58737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latin typeface="Times New Roman" charset="0"/>
                <a:ea typeface="ＭＳ Ｐゴシック" charset="0"/>
                <a:cs typeface="ＭＳ Ｐゴシック" charset="0"/>
              </a:rPr>
              <a:t>Background Calibration Requirement</a:t>
            </a:r>
          </a:p>
        </p:txBody>
      </p:sp>
    </p:spTree>
    <p:extLst>
      <p:ext uri="{BB962C8B-B14F-4D97-AF65-F5344CB8AC3E}">
        <p14:creationId xmlns:p14="http://schemas.microsoft.com/office/powerpoint/2010/main" val="220536494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1023938"/>
            <a:ext cx="7645400" cy="5364162"/>
          </a:xfrm>
        </p:spPr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The APL particle accelerator is a versatile system capable of producing a broad range of ion species at energies from </a:t>
            </a:r>
            <a:r>
              <a:rPr lang="en-US" sz="2400" dirty="0" smtClean="0">
                <a:latin typeface="Times New Roman" charset="0"/>
                <a:ea typeface="ＭＳ Ｐゴシック" charset="0"/>
                <a:cs typeface="ＭＳ Ｐゴシック" charset="0"/>
              </a:rPr>
              <a:t>20 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to 170 </a:t>
            </a:r>
            <a:r>
              <a:rPr lang="en-US" sz="2400" dirty="0" err="1">
                <a:latin typeface="Times New Roman" charset="0"/>
                <a:ea typeface="ＭＳ Ｐゴシック" charset="0"/>
                <a:cs typeface="ＭＳ Ｐゴシック" charset="0"/>
              </a:rPr>
              <a:t>keV</a:t>
            </a:r>
            <a:endParaRPr lang="en-US" sz="24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The system includes a electron-impact ionization source, extraction gap, </a:t>
            </a:r>
            <a:r>
              <a:rPr lang="en-US" sz="2400" dirty="0" err="1">
                <a:latin typeface="Times New Roman" charset="0"/>
                <a:ea typeface="ＭＳ Ｐゴシック" charset="0"/>
                <a:cs typeface="ＭＳ Ｐゴシック" charset="0"/>
              </a:rPr>
              <a:t>Einzel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 Lens and Wien filter mounted in the insulated terminal structure along with all associated power supplies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The system will produce beams of H, He, O, and noble gas ions with intensities over the range of 100</a:t>
            </a:r>
            <a:r>
              <a:rPr lang="ja-JP" alt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s to 1,000,000 particles/cm</a:t>
            </a:r>
            <a:r>
              <a:rPr lang="en-US" sz="2400" baseline="30000" dirty="0">
                <a:latin typeface="Times New Roman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/sec at the target position (mm</a:t>
            </a:r>
            <a:r>
              <a:rPr lang="en-US" sz="2400" baseline="30000" dirty="0">
                <a:latin typeface="Times New Roman" charset="0"/>
                <a:ea typeface="ＭＳ Ｐゴシック" charset="0"/>
                <a:cs typeface="ＭＳ Ｐゴシック" charset="0"/>
              </a:rPr>
              <a:t>2 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- cm</a:t>
            </a:r>
            <a:r>
              <a:rPr lang="en-US" sz="2400" baseline="30000" dirty="0">
                <a:latin typeface="Times New Roman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We also have a variety of radioactive sources as stimulus.</a:t>
            </a:r>
            <a:endParaRPr lang="en-US" sz="20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1" name="Title 3"/>
          <p:cNvSpPr>
            <a:spLocks noGrp="1"/>
          </p:cNvSpPr>
          <p:nvPr>
            <p:ph type="title"/>
          </p:nvPr>
        </p:nvSpPr>
        <p:spPr>
          <a:xfrm>
            <a:off x="717826" y="0"/>
            <a:ext cx="7911823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latin typeface="Times New Roman" charset="0"/>
                <a:ea typeface="ＭＳ Ｐゴシック" charset="0"/>
                <a:cs typeface="ＭＳ Ｐゴシック" charset="0"/>
              </a:rPr>
              <a:t>The JHU/APL Calibration Facility</a:t>
            </a:r>
          </a:p>
        </p:txBody>
      </p:sp>
    </p:spTree>
    <p:extLst>
      <p:ext uri="{BB962C8B-B14F-4D97-AF65-F5344CB8AC3E}">
        <p14:creationId xmlns:p14="http://schemas.microsoft.com/office/powerpoint/2010/main" val="52471003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2"/>
          <p:cNvSpPr txBox="1">
            <a:spLocks noChangeArrowheads="1"/>
          </p:cNvSpPr>
          <p:nvPr/>
        </p:nvSpPr>
        <p:spPr bwMode="auto">
          <a:xfrm>
            <a:off x="4643438" y="1171575"/>
            <a:ext cx="388620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1600">
                <a:latin typeface="Times New Roman" charset="0"/>
              </a:rPr>
              <a:t>All ions from a gas source 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1600">
                <a:latin typeface="Times New Roman" charset="0"/>
              </a:rPr>
              <a:t>Energy continuously tunable: 3 to 170 kV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1600">
                <a:latin typeface="Times New Roman" charset="0"/>
              </a:rPr>
              <a:t>Wien filter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1600">
                <a:latin typeface="Times New Roman" charset="0"/>
              </a:rPr>
              <a:t>Beam intensity between 10 and 10</a:t>
            </a:r>
            <a:r>
              <a:rPr lang="en-US" sz="1600" baseline="30000">
                <a:latin typeface="Times New Roman" charset="0"/>
              </a:rPr>
              <a:t>10</a:t>
            </a:r>
            <a:r>
              <a:rPr lang="en-US" sz="1600">
                <a:latin typeface="Times New Roman" charset="0"/>
              </a:rPr>
              <a:t> ions/cm</a:t>
            </a:r>
            <a:r>
              <a:rPr lang="en-US" sz="1600" baseline="30000">
                <a:latin typeface="Times New Roman" charset="0"/>
              </a:rPr>
              <a:t>2</a:t>
            </a:r>
            <a:r>
              <a:rPr lang="en-US" sz="1600">
                <a:latin typeface="Times New Roman" charset="0"/>
              </a:rPr>
              <a:t>/s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1600">
                <a:latin typeface="Times New Roman" charset="0"/>
              </a:rPr>
              <a:t>Purposed built articulation stage</a:t>
            </a:r>
            <a:endParaRPr lang="en-US" sz="1400">
              <a:latin typeface="Times New Roman" charset="0"/>
            </a:endParaRPr>
          </a:p>
        </p:txBody>
      </p:sp>
      <p:pic>
        <p:nvPicPr>
          <p:cNvPr id="112643" name="Picture 3" descr="P92600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8025" y="3148013"/>
            <a:ext cx="4419600" cy="3314700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112645" name="Picture 5" descr="P92600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1160463"/>
            <a:ext cx="4030662" cy="30226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itle 5"/>
          <p:cNvSpPr>
            <a:spLocks noGrp="1"/>
          </p:cNvSpPr>
          <p:nvPr>
            <p:ph type="title"/>
          </p:nvPr>
        </p:nvSpPr>
        <p:spPr>
          <a:xfrm>
            <a:off x="828260" y="325438"/>
            <a:ext cx="7858539" cy="4191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latin typeface="Times New Roman" charset="0"/>
                <a:ea typeface="ＭＳ Ｐゴシック" charset="0"/>
                <a:cs typeface="ＭＳ Ｐゴシック" charset="0"/>
              </a:rPr>
              <a:t>The JHU/APL Calibration Facility</a:t>
            </a:r>
          </a:p>
        </p:txBody>
      </p:sp>
    </p:spTree>
    <p:extLst>
      <p:ext uri="{BB962C8B-B14F-4D97-AF65-F5344CB8AC3E}">
        <p14:creationId xmlns:p14="http://schemas.microsoft.com/office/powerpoint/2010/main" val="334053952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id Phase B Status - ISIS - DRAFT 1">
  <a:themeElements>
    <a:clrScheme name="Heritage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Mid Phase B Status - ISIS - DRAFT 1</Template>
  <TotalTime>1468</TotalTime>
  <Words>1300</Words>
  <Application>Microsoft Macintosh PowerPoint</Application>
  <PresentationFormat>On-screen Show (4:3)</PresentationFormat>
  <Paragraphs>194</Paragraphs>
  <Slides>18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Mid Phase B Status - ISIS - DRAFT 1</vt:lpstr>
      <vt:lpstr>Document</vt:lpstr>
      <vt:lpstr>EPI-Lo Calibration</vt:lpstr>
      <vt:lpstr>Outline</vt:lpstr>
      <vt:lpstr>EPI-Lo Calibration</vt:lpstr>
      <vt:lpstr>Calibration Types</vt:lpstr>
      <vt:lpstr>Foreground Calibration Requirements</vt:lpstr>
      <vt:lpstr>Test as You Fly</vt:lpstr>
      <vt:lpstr>Background Calibration Requirement</vt:lpstr>
      <vt:lpstr>The JHU/APL Calibration Facility</vt:lpstr>
      <vt:lpstr>The JHU/APL Calibration Facility</vt:lpstr>
      <vt:lpstr>Beam Tests at GSFC</vt:lpstr>
      <vt:lpstr>PowerPoint Presentation</vt:lpstr>
      <vt:lpstr>EPI-Lo Test Summary</vt:lpstr>
      <vt:lpstr>Calibration Approach (Flight units)</vt:lpstr>
      <vt:lpstr>EPI-Lo Calibration Schedule </vt:lpstr>
      <vt:lpstr>Tests at Instrument Level</vt:lpstr>
      <vt:lpstr>In-Flight Calibration</vt:lpstr>
      <vt:lpstr>Summary</vt:lpstr>
      <vt:lpstr>Accuracy &amp; Precision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Science Investigation of the Sun (ISIS) – Energetic Particles</dc:title>
  <dc:creator>sweidner</dc:creator>
  <cp:lastModifiedBy>Donald Mitchell</cp:lastModifiedBy>
  <cp:revision>86</cp:revision>
  <cp:lastPrinted>2012-05-09T16:55:26Z</cp:lastPrinted>
  <dcterms:created xsi:type="dcterms:W3CDTF">2013-01-28T12:52:32Z</dcterms:created>
  <dcterms:modified xsi:type="dcterms:W3CDTF">2013-10-23T19:01:02Z</dcterms:modified>
</cp:coreProperties>
</file>