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3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13" r:id="rId2"/>
    <p:sldId id="425" r:id="rId3"/>
    <p:sldId id="428" r:id="rId4"/>
    <p:sldId id="430" r:id="rId5"/>
    <p:sldId id="429" r:id="rId6"/>
    <p:sldId id="431" r:id="rId7"/>
    <p:sldId id="418" r:id="rId8"/>
    <p:sldId id="420" r:id="rId9"/>
    <p:sldId id="417" r:id="rId10"/>
    <p:sldId id="419" r:id="rId11"/>
    <p:sldId id="427" r:id="rId12"/>
    <p:sldId id="426" r:id="rId1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2"/>
            <p14:sldId id="416"/>
            <p14:sldId id="417"/>
            <p14:sldId id="418"/>
            <p14:sldId id="419"/>
            <p14:sldId id="445"/>
            <p14:sldId id="421"/>
            <p14:sldId id="446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7"/>
            <p14:sldId id="438"/>
            <p14:sldId id="439"/>
            <p14:sldId id="436"/>
            <p14:sldId id="448"/>
            <p14:sldId id="440"/>
            <p14:sldId id="441"/>
            <p14:sldId id="447"/>
            <p14:sldId id="4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00"/>
    <a:srgbClr val="FFDC6D"/>
    <a:srgbClr val="0000FF"/>
    <a:srgbClr val="1C1050"/>
    <a:srgbClr val="181E48"/>
    <a:srgbClr val="1F2C6F"/>
    <a:srgbClr val="26216D"/>
    <a:srgbClr val="151A79"/>
    <a:srgbClr val="1D1D71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7368" autoAdjust="0"/>
  </p:normalViewPr>
  <p:slideViewPr>
    <p:cSldViewPr snapToGrid="0">
      <p:cViewPr varScale="1">
        <p:scale>
          <a:sx n="90" d="100"/>
          <a:sy n="90" d="100"/>
        </p:scale>
        <p:origin x="-9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Dickinson</a:t>
            </a:r>
          </a:p>
          <a:p>
            <a:r>
              <a:rPr lang="en-US" dirty="0" smtClean="0"/>
              <a:t>ISIS SE (</a:t>
            </a:r>
            <a:r>
              <a:rPr lang="en-US" dirty="0" err="1" smtClean="0"/>
              <a:t>SwRI</a:t>
            </a:r>
            <a:r>
              <a:rPr lang="en-US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Assembly, Integration, and Test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Vacuum Test Cycles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54570" y="953278"/>
            <a:ext cx="6075442" cy="39732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447" y="4947461"/>
            <a:ext cx="5657850" cy="160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5247" y="432940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70479" y="14649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928079" y="14649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92177" y="432007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Observatory Environmental Testing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7" y="1007966"/>
            <a:ext cx="51181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006082" y="3685591"/>
            <a:ext cx="5010538" cy="205274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                       (N/A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for ISIS)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is used as a pathfinder for FM integration and test</a:t>
            </a:r>
          </a:p>
          <a:p>
            <a:r>
              <a:rPr lang="en-US" dirty="0" smtClean="0"/>
              <a:t>FM unit undergoes instrument level environmental testing to EDTRD levels</a:t>
            </a:r>
          </a:p>
          <a:p>
            <a:r>
              <a:rPr lang="en-US" dirty="0" smtClean="0"/>
              <a:t>EM is used for command and procedure testing after FM delivery to spacecraft and to support commanding activities after launch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147911" cy="5238524"/>
          </a:xfrm>
        </p:spPr>
        <p:txBody>
          <a:bodyPr/>
          <a:lstStyle/>
          <a:p>
            <a:r>
              <a:rPr lang="en-US" dirty="0" smtClean="0"/>
              <a:t>EPI-Hi  Assembly, Integration, and Test Flow</a:t>
            </a:r>
          </a:p>
          <a:p>
            <a:r>
              <a:rPr lang="en-US" dirty="0" smtClean="0"/>
              <a:t>EPI-Lo  Assembly, Integration, and Test Flow</a:t>
            </a:r>
          </a:p>
          <a:p>
            <a:r>
              <a:rPr lang="en-US" dirty="0" smtClean="0"/>
              <a:t>EDTRD Test Levels:</a:t>
            </a:r>
          </a:p>
          <a:p>
            <a:pPr lvl="1"/>
            <a:r>
              <a:rPr lang="en-US" dirty="0" smtClean="0"/>
              <a:t>Acoustic</a:t>
            </a:r>
          </a:p>
          <a:p>
            <a:pPr lvl="1"/>
            <a:r>
              <a:rPr lang="en-US" dirty="0" smtClean="0"/>
              <a:t>Vibration</a:t>
            </a:r>
          </a:p>
          <a:p>
            <a:pPr lvl="1"/>
            <a:r>
              <a:rPr lang="en-US" dirty="0" smtClean="0"/>
              <a:t>Thermal-Vacuum profile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798" y="1376143"/>
            <a:ext cx="4137025" cy="48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562670" y="1959429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62670" y="3461657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62670" y="3666931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62670" y="2509935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62670" y="4422710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62670" y="4795934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62670" y="5365102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3380" y="9224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Typical Test Flow for Components and Instruments (EDTRD)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562670" y="6214187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Not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Performed on ISIS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EM EPI-Hi Assembly, Integration, &amp; Test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398"/>
          <a:stretch>
            <a:fillRect/>
          </a:stretch>
        </p:blipFill>
        <p:spPr bwMode="auto">
          <a:xfrm>
            <a:off x="588650" y="951723"/>
            <a:ext cx="7603628" cy="556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07910" y="6270171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5425" y="2967335"/>
            <a:ext cx="6853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Last Rev in Drafting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FM EPI-Hi Assembly, Integration, &amp; Test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29"/>
          <a:stretch>
            <a:fillRect/>
          </a:stretch>
        </p:blipFill>
        <p:spPr bwMode="auto">
          <a:xfrm>
            <a:off x="756933" y="956928"/>
            <a:ext cx="7659279" cy="54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66531" y="6214187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85593" y="961052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5425" y="2967335"/>
            <a:ext cx="6853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Last Rev in Drafting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7557" y="6239362"/>
            <a:ext cx="544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Performance Tests performed between Qualification Tests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EM EPI-Lo Assembly, Integration, &amp; Test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89"/>
          <a:stretch>
            <a:fillRect/>
          </a:stretch>
        </p:blipFill>
        <p:spPr bwMode="auto">
          <a:xfrm>
            <a:off x="17857" y="1819469"/>
            <a:ext cx="9087859" cy="41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5784979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5425" y="2967335"/>
            <a:ext cx="6853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Last Rev in Drafting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FM EPI-Lo Assembly, Integration, &amp; Test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5110" y="6186199"/>
            <a:ext cx="64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Performance Tests performed between Qualification Tests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08"/>
          <a:stretch>
            <a:fillRect/>
          </a:stretch>
        </p:blipFill>
        <p:spPr bwMode="auto">
          <a:xfrm>
            <a:off x="671816" y="1130093"/>
            <a:ext cx="7725746" cy="507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86613" y="6074212"/>
            <a:ext cx="1091682" cy="102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Vibration Levels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642711"/>
          <a:ext cx="4532197" cy="2645848"/>
        </p:xfrm>
        <a:graphic>
          <a:graphicData uri="http://schemas.openxmlformats.org/drawingml/2006/table">
            <a:tbl>
              <a:tblPr/>
              <a:tblGrid>
                <a:gridCol w="1154839"/>
                <a:gridCol w="1143944"/>
                <a:gridCol w="1089470"/>
                <a:gridCol w="1143944"/>
              </a:tblGrid>
              <a:tr h="438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Frequency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Qualification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Protoflight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Acceptance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Arial Unicode MS"/>
                          <a:cs typeface="Times New Roman"/>
                        </a:rPr>
                        <a:t>20</a:t>
                      </a:r>
                      <a:endParaRPr lang="en-US" sz="12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Overall Grms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Arial Unicode MS"/>
                          <a:cs typeface="Times New Roman"/>
                        </a:rPr>
                        <a:t>Duration (mins)</a:t>
                      </a:r>
                      <a:endParaRPr lang="en-US" sz="12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82533"/>
            <a:ext cx="475488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 bmk="_Toc35570558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Side Panels Mounted Components &amp; Subsystems Normal To Panel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12757" y="1134013"/>
            <a:ext cx="4631243" cy="4544008"/>
            <a:chOff x="450046" y="158675"/>
            <a:chExt cx="9541128" cy="85857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27" t="1951" r="1003"/>
            <a:stretch>
              <a:fillRect/>
            </a:stretch>
          </p:blipFill>
          <p:spPr bwMode="auto">
            <a:xfrm>
              <a:off x="450046" y="158675"/>
              <a:ext cx="9252816" cy="858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7391400" y="2209800"/>
              <a:ext cx="457200" cy="838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91400" y="3048000"/>
              <a:ext cx="762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858000" y="25146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877116" y="1551424"/>
              <a:ext cx="2389127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0294" y="1833891"/>
              <a:ext cx="26308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9830" y="3120481"/>
              <a:ext cx="24913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Vibration Levels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050" y="1156996"/>
            <a:ext cx="4631243" cy="4544008"/>
            <a:chOff x="450046" y="158675"/>
            <a:chExt cx="9541128" cy="85857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27" t="1951" r="1003"/>
            <a:stretch>
              <a:fillRect/>
            </a:stretch>
          </p:blipFill>
          <p:spPr bwMode="auto">
            <a:xfrm>
              <a:off x="450046" y="158675"/>
              <a:ext cx="9252816" cy="858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7391400" y="2209800"/>
              <a:ext cx="457200" cy="838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91400" y="3048000"/>
              <a:ext cx="762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858000" y="25146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877116" y="1551424"/>
              <a:ext cx="2389127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0294" y="1833891"/>
              <a:ext cx="26308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9830" y="3120481"/>
              <a:ext cx="24913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22710" y="1387734"/>
          <a:ext cx="4721289" cy="2585500"/>
        </p:xfrm>
        <a:graphic>
          <a:graphicData uri="http://schemas.openxmlformats.org/drawingml/2006/table">
            <a:tbl>
              <a:tblPr/>
              <a:tblGrid>
                <a:gridCol w="1203020"/>
                <a:gridCol w="1191672"/>
                <a:gridCol w="1134925"/>
                <a:gridCol w="1191672"/>
              </a:tblGrid>
              <a:tr h="5549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Frequency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Qualification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Arial"/>
                          <a:ea typeface="Calibri"/>
                          <a:cs typeface="Times New Roman"/>
                        </a:rPr>
                        <a:t>Protoflight</a:t>
                      </a:r>
                      <a:endParaRPr lang="en-U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Acceptance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Arial Unicode MS"/>
                          <a:cs typeface="Times New Roman"/>
                        </a:rPr>
                        <a:t>20</a:t>
                      </a:r>
                      <a:endParaRPr lang="en-US" sz="12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Overall Grms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Arial Unicode MS"/>
                          <a:cs typeface="Times New Roman"/>
                        </a:rPr>
                        <a:t>Duration (mins)</a:t>
                      </a:r>
                      <a:endParaRPr lang="en-US" sz="12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7355" y="1150038"/>
            <a:ext cx="464664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 bmk="_Toc35570558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Side Panels Mounted Components &amp; Subsystems Lateral To Panel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Acoustics Levels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799" y="1419232"/>
          <a:ext cx="5514975" cy="5010142"/>
        </p:xfrm>
        <a:graphic>
          <a:graphicData uri="http://schemas.openxmlformats.org/drawingml/2006/table">
            <a:tbl>
              <a:tblPr/>
              <a:tblGrid>
                <a:gridCol w="1344507"/>
                <a:gridCol w="1327850"/>
                <a:gridCol w="341447"/>
                <a:gridCol w="1249198"/>
                <a:gridCol w="1251973"/>
              </a:tblGrid>
              <a:tr h="7591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1/3 Oct Center Freq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MEFL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dB)</a:t>
                      </a: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1/3 Oct Center Freq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MEFL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dB)</a:t>
                      </a: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124.8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119.1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126.2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117.8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127.5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116.4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128.3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115.0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128.8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113.6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129.0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2500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112.3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128.7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3150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110.9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127.5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4000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109.5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126.0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5000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108.1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315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124.3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6300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123.3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8000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105.4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121.9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104.0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endParaRPr lang="en-US" sz="1800" b="1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OASPL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138.1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71850" y="1178496"/>
            <a:ext cx="271462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 bmk="_Toc35570560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7‑2. Acoustic Flight Levels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6981</TotalTime>
  <Words>380</Words>
  <Application>Microsoft Office PowerPoint</Application>
  <PresentationFormat>On-screen Show (4:3)</PresentationFormat>
  <Paragraphs>180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Mid Phase B Status - ISIS - DRAFT 1</vt:lpstr>
      <vt:lpstr>Assembly, Integration, and Test</vt:lpstr>
      <vt:lpstr>Outline</vt:lpstr>
      <vt:lpstr>EM EPI-Hi Assembly, Integration, &amp; Test</vt:lpstr>
      <vt:lpstr>FM EPI-Hi Assembly, Integration, &amp; Test</vt:lpstr>
      <vt:lpstr>EM EPI-Lo Assembly, Integration, &amp; Test</vt:lpstr>
      <vt:lpstr>FM EPI-Lo Assembly, Integration, &amp; Test</vt:lpstr>
      <vt:lpstr>Normal Vibration Levels</vt:lpstr>
      <vt:lpstr>Lateral Vibration Levels</vt:lpstr>
      <vt:lpstr>Acoustics Levels</vt:lpstr>
      <vt:lpstr>Thermal Vacuum Test Cycles</vt:lpstr>
      <vt:lpstr>Observatory Environmental Testing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sweidner</cp:lastModifiedBy>
  <cp:revision>250</cp:revision>
  <cp:lastPrinted>2012-05-09T16:55:26Z</cp:lastPrinted>
  <dcterms:created xsi:type="dcterms:W3CDTF">2013-01-28T12:52:32Z</dcterms:created>
  <dcterms:modified xsi:type="dcterms:W3CDTF">2013-10-29T00:50:27Z</dcterms:modified>
</cp:coreProperties>
</file>