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48" r:id="rId3"/>
    <p:sldId id="438" r:id="rId4"/>
    <p:sldId id="420" r:id="rId5"/>
    <p:sldId id="419" r:id="rId6"/>
    <p:sldId id="436" r:id="rId7"/>
    <p:sldId id="437" r:id="rId8"/>
    <p:sldId id="416" r:id="rId9"/>
    <p:sldId id="426" r:id="rId10"/>
    <p:sldId id="432" r:id="rId11"/>
    <p:sldId id="439" r:id="rId12"/>
    <p:sldId id="421" r:id="rId13"/>
    <p:sldId id="422" r:id="rId14"/>
    <p:sldId id="424" r:id="rId15"/>
    <p:sldId id="423" r:id="rId16"/>
    <p:sldId id="440" r:id="rId17"/>
    <p:sldId id="429" r:id="rId18"/>
    <p:sldId id="428" r:id="rId19"/>
    <p:sldId id="449" r:id="rId20"/>
    <p:sldId id="447" r:id="rId21"/>
    <p:sldId id="442" r:id="rId22"/>
    <p:sldId id="441" r:id="rId23"/>
    <p:sldId id="433" r:id="rId24"/>
    <p:sldId id="431" r:id="rId25"/>
    <p:sldId id="435" r:id="rId26"/>
    <p:sldId id="417" r:id="rId27"/>
    <p:sldId id="444" r:id="rId28"/>
    <p:sldId id="443" r:id="rId29"/>
    <p:sldId id="446" r:id="rId30"/>
    <p:sldId id="445" r:id="rId31"/>
    <p:sldId id="427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8"/>
            <p14:sldId id="438"/>
            <p14:sldId id="420"/>
            <p14:sldId id="419"/>
            <p14:sldId id="436"/>
            <p14:sldId id="437"/>
            <p14:sldId id="416"/>
            <p14:sldId id="426"/>
            <p14:sldId id="432"/>
            <p14:sldId id="439"/>
            <p14:sldId id="421"/>
            <p14:sldId id="422"/>
            <p14:sldId id="424"/>
            <p14:sldId id="423"/>
            <p14:sldId id="440"/>
            <p14:sldId id="429"/>
          </p14:sldIdLst>
        </p14:section>
        <p14:section name="Untitled Section" id="{F7CDA1DB-49C9-4CCB-8FDD-B969FFE39A0B}">
          <p14:sldIdLst>
            <p14:sldId id="428"/>
            <p14:sldId id="449"/>
            <p14:sldId id="447"/>
            <p14:sldId id="442"/>
            <p14:sldId id="441"/>
            <p14:sldId id="433"/>
            <p14:sldId id="431"/>
            <p14:sldId id="435"/>
            <p14:sldId id="417"/>
            <p14:sldId id="444"/>
            <p14:sldId id="443"/>
            <p14:sldId id="446"/>
            <p14:sldId id="445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>
        <p:scale>
          <a:sx n="120" d="100"/>
          <a:sy n="120" d="100"/>
        </p:scale>
        <p:origin x="-76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69225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62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69225" cy="4722813"/>
          </a:xfrm>
          <a:prstGeom prst="rect">
            <a:avLst/>
          </a:prstGeom>
        </p:spPr>
        <p:txBody>
          <a:bodyPr/>
          <a:lstStyle>
            <a:lvl1pPr>
              <a:buClr>
                <a:srgbClr val="FF2B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7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9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17 – </a:t>
            </a:r>
            <a:r>
              <a:rPr lang="en-US" sz="1000" baseline="0" dirty="0" smtClean="0"/>
              <a:t> ISIS Power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1.png"/><Relationship Id="rId7" Type="http://schemas.openxmlformats.org/officeDocument/2006/relationships/oleObject" Target="file:///C:\Users\dodh1\Documents\EPI-LO\mathcad\EMI%20analysis2.xmcd\Selection%2019%202853%20328%20294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22.emf"/><Relationship Id="rId9" Type="http://schemas.openxmlformats.org/officeDocument/2006/relationships/oleObject" Target="file:///C:\Users\dodh1\Documents\EPI-LO\mathcad\EMI%20analysis2.xmcd\Selection%2011%202158%20209%20220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Do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Power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for EPI-Hi and EPI-Lo:</a:t>
            </a:r>
          </a:p>
          <a:p>
            <a:pPr lvl="1"/>
            <a:r>
              <a:rPr lang="en-US" dirty="0" smtClean="0"/>
              <a:t>Main converter is forward with resonant reset operating at 200kHz.  Efficiency is &gt;80%.</a:t>
            </a:r>
          </a:p>
          <a:p>
            <a:pPr lvl="1"/>
            <a:r>
              <a:rPr lang="en-US" dirty="0" smtClean="0"/>
              <a:t>Digital voltages are linear regulated</a:t>
            </a:r>
          </a:p>
          <a:p>
            <a:pPr lvl="1"/>
            <a:endParaRPr lang="en-US" dirty="0"/>
          </a:p>
          <a:p>
            <a:r>
              <a:rPr lang="en-US" dirty="0" smtClean="0"/>
              <a:t>EPI-Lo HVPS:</a:t>
            </a:r>
          </a:p>
          <a:p>
            <a:pPr lvl="1"/>
            <a:r>
              <a:rPr lang="en-US" dirty="0" smtClean="0"/>
              <a:t>Bulk high voltage is set at 3.4kV</a:t>
            </a:r>
          </a:p>
          <a:p>
            <a:pPr lvl="1"/>
            <a:r>
              <a:rPr lang="en-US" dirty="0" smtClean="0"/>
              <a:t>High voltages of up to 3.3kV are controlled through </a:t>
            </a:r>
            <a:r>
              <a:rPr lang="en-US" dirty="0" err="1" smtClean="0"/>
              <a:t>Opto</a:t>
            </a:r>
            <a:r>
              <a:rPr lang="en-US" dirty="0" smtClean="0"/>
              <a:t>-couplers</a:t>
            </a:r>
          </a:p>
          <a:p>
            <a:pPr lvl="1"/>
            <a:r>
              <a:rPr lang="en-US" dirty="0" smtClean="0"/>
              <a:t>Bias voltage is up to 200V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9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EPI-Hi:</a:t>
            </a:r>
          </a:p>
          <a:p>
            <a:pPr lvl="1"/>
            <a:r>
              <a:rPr lang="en-US" dirty="0" smtClean="0"/>
              <a:t>Generate low voltages: +12V, +6V, +3.3V, +1.8V, +1.5V &amp; -6V</a:t>
            </a:r>
          </a:p>
          <a:p>
            <a:pPr lvl="1"/>
            <a:r>
              <a:rPr lang="en-US" dirty="0" smtClean="0"/>
              <a:t>Primary input current telemetry</a:t>
            </a:r>
          </a:p>
          <a:p>
            <a:pPr lvl="1"/>
            <a:r>
              <a:rPr lang="en-US" dirty="0" smtClean="0"/>
              <a:t>Temp sensor</a:t>
            </a:r>
          </a:p>
          <a:p>
            <a:pPr lvl="1"/>
            <a:r>
              <a:rPr lang="en-US" dirty="0" smtClean="0"/>
              <a:t>Provide path </a:t>
            </a:r>
            <a:r>
              <a:rPr lang="en-US" dirty="0" smtClean="0"/>
              <a:t>for Op-heater </a:t>
            </a:r>
            <a:r>
              <a:rPr lang="en-US" dirty="0" smtClean="0"/>
              <a:t>voltage</a:t>
            </a:r>
          </a:p>
          <a:p>
            <a:pPr lvl="1"/>
            <a:endParaRPr lang="en-US" dirty="0"/>
          </a:p>
          <a:p>
            <a:r>
              <a:rPr lang="en-US" dirty="0" smtClean="0"/>
              <a:t>EPI-Lo:</a:t>
            </a:r>
          </a:p>
          <a:p>
            <a:pPr lvl="1"/>
            <a:r>
              <a:rPr lang="en-US" dirty="0" smtClean="0"/>
              <a:t>Generate low voltages: +13V, +5V, +3.3V and +1.5V</a:t>
            </a:r>
          </a:p>
          <a:p>
            <a:pPr lvl="1"/>
            <a:r>
              <a:rPr lang="en-US" dirty="0" smtClean="0"/>
              <a:t>House keeping through ADC for primary input current, temperature, output currents and output voltages</a:t>
            </a:r>
          </a:p>
          <a:p>
            <a:pPr lvl="1"/>
            <a:r>
              <a:rPr lang="en-US" dirty="0" smtClean="0"/>
              <a:t>Generate high voltages and bias voltages to sensors</a:t>
            </a:r>
          </a:p>
          <a:p>
            <a:pPr lvl="1"/>
            <a:r>
              <a:rPr lang="en-US" dirty="0" smtClean="0"/>
              <a:t>Hard and soft high voltage </a:t>
            </a:r>
            <a:r>
              <a:rPr lang="en-US" dirty="0" err="1" smtClean="0"/>
              <a:t>safing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6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Output Requirements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709694"/>
              </p:ext>
            </p:extLst>
          </p:nvPr>
        </p:nvGraphicFramePr>
        <p:xfrm>
          <a:off x="974035" y="2362200"/>
          <a:ext cx="72555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113"/>
                <a:gridCol w="1451113"/>
                <a:gridCol w="1451113"/>
                <a:gridCol w="1451113"/>
                <a:gridCol w="1451113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+1.82V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+3.41V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±5%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4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Output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142585"/>
              </p:ext>
            </p:extLst>
          </p:nvPr>
        </p:nvGraphicFramePr>
        <p:xfrm>
          <a:off x="1083731" y="2057400"/>
          <a:ext cx="69967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56"/>
                <a:gridCol w="1399356"/>
                <a:gridCol w="1399356"/>
                <a:gridCol w="1399356"/>
                <a:gridCol w="139935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0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Voltages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3056467" y="3605742"/>
            <a:ext cx="3124200" cy="762000"/>
            <a:chOff x="2895600" y="3886200"/>
            <a:chExt cx="2883243" cy="914400"/>
          </a:xfrm>
        </p:grpSpPr>
        <p:sp>
          <p:nvSpPr>
            <p:cNvPr id="122" name="Rectangle 121"/>
            <p:cNvSpPr/>
            <p:nvPr/>
          </p:nvSpPr>
          <p:spPr>
            <a:xfrm>
              <a:off x="2895600" y="3886200"/>
              <a:ext cx="2883243" cy="914400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71783" y="3886200"/>
              <a:ext cx="2303078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132667" y="36819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MCP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2667" y="4291542"/>
            <a:ext cx="2438400" cy="152400"/>
          </a:xfrm>
          <a:prstGeom prst="rect">
            <a:avLst/>
          </a:prstGeom>
          <a:solidFill>
            <a:srgbClr val="DFC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Anode/Preamp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374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32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90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708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46566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32850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52662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374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232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90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2667" y="38343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MCP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71067" y="3986742"/>
            <a:ext cx="152400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846190" y="3921522"/>
            <a:ext cx="9289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 smtClean="0">
                <a:solidFill>
                  <a:srgbClr val="FF0000"/>
                </a:solidFill>
              </a:rPr>
              <a:t>+2900V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285067" y="4291542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113805" y="5431249"/>
            <a:ext cx="1120777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HVPS Out +</a:t>
            </a:r>
            <a:r>
              <a:rPr lang="en-US" sz="1050" dirty="0" smtClean="0">
                <a:solidFill>
                  <a:srgbClr val="FF0000"/>
                </a:solidFill>
              </a:rPr>
              <a:t>3300V Max</a:t>
            </a:r>
            <a:endParaRPr lang="en-US" sz="1050" dirty="0">
              <a:solidFill>
                <a:srgbClr val="FF0000"/>
              </a:solidFill>
            </a:endParaRP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 rot="10800000">
            <a:off x="5571067" y="3986742"/>
            <a:ext cx="304800" cy="306388"/>
            <a:chOff x="6858000" y="5334794"/>
            <a:chExt cx="457200" cy="457200"/>
          </a:xfrm>
        </p:grpSpPr>
        <p:cxnSp>
          <p:nvCxnSpPr>
            <p:cNvPr id="117" name="Straight Connector 116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694372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7019925" y="547692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10800000" flipV="1">
              <a:off x="6867525" y="547692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7248722" y="540092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71067" y="3681942"/>
            <a:ext cx="893763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69593" y="3480329"/>
            <a:ext cx="0" cy="998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780492" y="3494617"/>
            <a:ext cx="8858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+  900V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446867" y="2954867"/>
            <a:ext cx="685800" cy="381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09"/>
          <p:cNvGrpSpPr>
            <a:grpSpLocks/>
          </p:cNvGrpSpPr>
          <p:nvPr/>
        </p:nvGrpSpPr>
        <p:grpSpPr bwMode="auto">
          <a:xfrm>
            <a:off x="2613555" y="2292880"/>
            <a:ext cx="3033712" cy="1204912"/>
            <a:chOff x="4280271" y="3495368"/>
            <a:chExt cx="3102647" cy="697457"/>
          </a:xfrm>
        </p:grpSpPr>
        <p:cxnSp>
          <p:nvCxnSpPr>
            <p:cNvPr id="114" name="Straight Connector 113"/>
            <p:cNvCxnSpPr/>
            <p:nvPr/>
          </p:nvCxnSpPr>
          <p:spPr>
            <a:xfrm rot="10800000">
              <a:off x="4877746" y="4190987"/>
              <a:ext cx="2436982" cy="183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4300074" y="3613316"/>
              <a:ext cx="621187" cy="534156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Arc 115"/>
            <p:cNvSpPr/>
            <p:nvPr/>
          </p:nvSpPr>
          <p:spPr>
            <a:xfrm rot="1030116">
              <a:off x="4280271" y="3495368"/>
              <a:ext cx="3102647" cy="618430"/>
            </a:xfrm>
            <a:prstGeom prst="arc">
              <a:avLst>
                <a:gd name="adj1" fmla="val 10762462"/>
                <a:gd name="adj2" fmla="val 21408046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6317193" y="4378589"/>
            <a:ext cx="304800" cy="306388"/>
            <a:chOff x="6858000" y="5334794"/>
            <a:chExt cx="457200" cy="457200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10800000" flipV="1">
            <a:off x="5571067" y="3183467"/>
            <a:ext cx="13716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247467" y="4707467"/>
            <a:ext cx="1600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MCP Return is a ground reference at HVPS (allows MCP current measurement across resistor)</a:t>
            </a:r>
          </a:p>
        </p:txBody>
      </p:sp>
      <p:sp>
        <p:nvSpPr>
          <p:cNvPr id="34" name="Rectangle 33"/>
          <p:cNvSpPr/>
          <p:nvPr/>
        </p:nvSpPr>
        <p:spPr>
          <a:xfrm rot="3618110">
            <a:off x="2200804" y="3156480"/>
            <a:ext cx="873125" cy="114300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SSD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190068" y="4858279"/>
            <a:ext cx="1066800" cy="317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494867" y="429154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317987" y="4893733"/>
            <a:ext cx="304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52102" y="4266670"/>
            <a:ext cx="11652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</a:rPr>
              <a:t>900V (total diode drop)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999567" y="4091517"/>
            <a:ext cx="723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</a:rPr>
              <a:t>1</a:t>
            </a:r>
            <a:r>
              <a:rPr lang="en-US" sz="1050" dirty="0" smtClean="0">
                <a:solidFill>
                  <a:srgbClr val="FF0000"/>
                </a:solidFill>
              </a:rPr>
              <a:t>00V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904067" y="4062942"/>
            <a:ext cx="990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+</a:t>
            </a:r>
            <a:r>
              <a:rPr lang="en-US" sz="1050" dirty="0" smtClean="0">
                <a:solidFill>
                  <a:srgbClr val="FF0000"/>
                </a:solidFill>
              </a:rPr>
              <a:t>3000V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1" name="Rectangle 187"/>
          <p:cNvSpPr>
            <a:spLocks noChangeArrowheads="1"/>
          </p:cNvSpPr>
          <p:nvPr/>
        </p:nvSpPr>
        <p:spPr bwMode="auto">
          <a:xfrm>
            <a:off x="3104449" y="2356380"/>
            <a:ext cx="22153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50"/>
              <a:t>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779150" y="303269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1000V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303867" y="2116667"/>
            <a:ext cx="91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Grounded Foils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42067" y="2421467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804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38946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5414699" y="3316023"/>
            <a:ext cx="334962" cy="222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09"/>
          <p:cNvGrpSpPr>
            <a:grpSpLocks/>
          </p:cNvGrpSpPr>
          <p:nvPr/>
        </p:nvGrpSpPr>
        <p:grpSpPr bwMode="auto">
          <a:xfrm rot="19265239">
            <a:off x="3556530" y="1795992"/>
            <a:ext cx="414337" cy="282575"/>
            <a:chOff x="5137840" y="3123557"/>
            <a:chExt cx="414514" cy="282404"/>
          </a:xfrm>
        </p:grpSpPr>
        <p:sp>
          <p:nvSpPr>
            <p:cNvPr id="106" name="Flowchart: Manual Operation 105"/>
            <p:cNvSpPr/>
            <p:nvPr/>
          </p:nvSpPr>
          <p:spPr>
            <a:xfrm rot="4300608">
              <a:off x="5216677" y="3110368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07" name="Flowchart: Manual Operation 106"/>
            <p:cNvSpPr/>
            <p:nvPr/>
          </p:nvSpPr>
          <p:spPr>
            <a:xfrm rot="4300608">
              <a:off x="5256711" y="3073769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6200000" flipV="1">
              <a:off x="5100943" y="3309103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87"/>
          <p:cNvGrpSpPr>
            <a:grpSpLocks/>
          </p:cNvGrpSpPr>
          <p:nvPr/>
        </p:nvGrpSpPr>
        <p:grpSpPr bwMode="auto">
          <a:xfrm rot="20902165">
            <a:off x="4832880" y="2196042"/>
            <a:ext cx="414337" cy="282575"/>
            <a:chOff x="5137840" y="3123557"/>
            <a:chExt cx="414514" cy="282404"/>
          </a:xfrm>
        </p:grpSpPr>
        <p:sp>
          <p:nvSpPr>
            <p:cNvPr id="103" name="Flowchart: Manual Operation 102"/>
            <p:cNvSpPr/>
            <p:nvPr/>
          </p:nvSpPr>
          <p:spPr>
            <a:xfrm rot="4300608">
              <a:off x="5213411" y="3109392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04" name="Flowchart: Manual Operation 103"/>
            <p:cNvSpPr/>
            <p:nvPr/>
          </p:nvSpPr>
          <p:spPr>
            <a:xfrm rot="4300608">
              <a:off x="5255076" y="306968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16200000" flipV="1">
              <a:off x="5100235" y="3307915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13"/>
          <p:cNvGrpSpPr>
            <a:grpSpLocks/>
          </p:cNvGrpSpPr>
          <p:nvPr/>
        </p:nvGrpSpPr>
        <p:grpSpPr bwMode="auto">
          <a:xfrm rot="19958582">
            <a:off x="4299480" y="1948392"/>
            <a:ext cx="414337" cy="282575"/>
            <a:chOff x="5137840" y="3123557"/>
            <a:chExt cx="414514" cy="282404"/>
          </a:xfrm>
        </p:grpSpPr>
        <p:sp>
          <p:nvSpPr>
            <p:cNvPr id="100" name="Flowchart: Manual Operation 99"/>
            <p:cNvSpPr/>
            <p:nvPr/>
          </p:nvSpPr>
          <p:spPr>
            <a:xfrm rot="4300608">
              <a:off x="5217393" y="311212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01" name="Flowchart: Manual Operation 100"/>
            <p:cNvSpPr/>
            <p:nvPr/>
          </p:nvSpPr>
          <p:spPr>
            <a:xfrm rot="4300608">
              <a:off x="5257313" y="307375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6200000" flipV="1">
              <a:off x="5100789" y="3309147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05"/>
          <p:cNvGrpSpPr>
            <a:grpSpLocks/>
          </p:cNvGrpSpPr>
          <p:nvPr/>
        </p:nvGrpSpPr>
        <p:grpSpPr bwMode="auto">
          <a:xfrm rot="17774870">
            <a:off x="2775480" y="1734080"/>
            <a:ext cx="414337" cy="280987"/>
            <a:chOff x="5137840" y="3123557"/>
            <a:chExt cx="414514" cy="282404"/>
          </a:xfrm>
        </p:grpSpPr>
        <p:sp>
          <p:nvSpPr>
            <p:cNvPr id="97" name="Flowchart: Manual Operation 96"/>
            <p:cNvSpPr/>
            <p:nvPr/>
          </p:nvSpPr>
          <p:spPr>
            <a:xfrm rot="4300608">
              <a:off x="5215280" y="3108433"/>
              <a:ext cx="282405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98" name="Flowchart: Manual Operation 97"/>
            <p:cNvSpPr/>
            <p:nvPr/>
          </p:nvSpPr>
          <p:spPr>
            <a:xfrm rot="4300608">
              <a:off x="5255585" y="3073802"/>
              <a:ext cx="180292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5099688" y="3310340"/>
              <a:ext cx="116471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88"/>
          <p:cNvGrpSpPr>
            <a:grpSpLocks/>
          </p:cNvGrpSpPr>
          <p:nvPr/>
        </p:nvGrpSpPr>
        <p:grpSpPr bwMode="auto">
          <a:xfrm rot="21161976">
            <a:off x="5521855" y="2675467"/>
            <a:ext cx="414337" cy="282575"/>
            <a:chOff x="5137840" y="3123557"/>
            <a:chExt cx="414514" cy="282404"/>
          </a:xfrm>
        </p:grpSpPr>
        <p:sp>
          <p:nvSpPr>
            <p:cNvPr id="94" name="Flowchart: Manual Operation 93"/>
            <p:cNvSpPr/>
            <p:nvPr/>
          </p:nvSpPr>
          <p:spPr>
            <a:xfrm rot="4300608">
              <a:off x="5212962" y="311025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95" name="Flowchart: Manual Operation 94"/>
            <p:cNvSpPr/>
            <p:nvPr/>
          </p:nvSpPr>
          <p:spPr>
            <a:xfrm rot="4300608">
              <a:off x="5255816" y="306962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6200000" flipV="1">
              <a:off x="5101022" y="3308374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>
            <a:endCxn id="98" idx="2"/>
          </p:cNvCxnSpPr>
          <p:nvPr/>
        </p:nvCxnSpPr>
        <p:spPr>
          <a:xfrm flipV="1">
            <a:off x="2142067" y="2081742"/>
            <a:ext cx="825500" cy="339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999067" y="1811867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Collimators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37267" y="1811867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121"/>
          <p:cNvGrpSpPr>
            <a:grpSpLocks/>
          </p:cNvGrpSpPr>
          <p:nvPr/>
        </p:nvGrpSpPr>
        <p:grpSpPr bwMode="auto">
          <a:xfrm>
            <a:off x="6317193" y="4132527"/>
            <a:ext cx="304800" cy="306388"/>
            <a:chOff x="6858000" y="5334794"/>
            <a:chExt cx="457200" cy="457200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21"/>
          <p:cNvGrpSpPr>
            <a:grpSpLocks/>
          </p:cNvGrpSpPr>
          <p:nvPr/>
        </p:nvGrpSpPr>
        <p:grpSpPr bwMode="auto">
          <a:xfrm>
            <a:off x="6317193" y="4589727"/>
            <a:ext cx="304800" cy="306388"/>
            <a:chOff x="6858000" y="5334794"/>
            <a:chExt cx="457200" cy="45720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476870" y="5046926"/>
            <a:ext cx="396080" cy="1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426971" y="5127115"/>
            <a:ext cx="838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MCP return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6136216" y="2262793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 err="1"/>
              <a:t>Tecan</a:t>
            </a:r>
            <a:r>
              <a:rPr lang="en-US" sz="1050" dirty="0"/>
              <a:t> Grid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647267" y="2527508"/>
            <a:ext cx="674688" cy="88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893615">
            <a:off x="3523192" y="2145242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74" name="Rectangle 73"/>
          <p:cNvSpPr/>
          <p:nvPr/>
        </p:nvSpPr>
        <p:spPr>
          <a:xfrm rot="1276110">
            <a:off x="4183592" y="2286530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75" name="Rectangle 74"/>
          <p:cNvSpPr/>
          <p:nvPr/>
        </p:nvSpPr>
        <p:spPr>
          <a:xfrm rot="2023617">
            <a:off x="4663017" y="247861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76" name="Rectangle 75"/>
          <p:cNvSpPr/>
          <p:nvPr/>
        </p:nvSpPr>
        <p:spPr>
          <a:xfrm rot="3794784">
            <a:off x="5351992" y="2918355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cxnSp>
        <p:nvCxnSpPr>
          <p:cNvPr id="77" name="Straight Connector 76"/>
          <p:cNvCxnSpPr>
            <a:stCxn id="74" idx="1"/>
            <a:endCxn id="74" idx="3"/>
          </p:cNvCxnSpPr>
          <p:nvPr/>
        </p:nvCxnSpPr>
        <p:spPr bwMode="auto">
          <a:xfrm rot="10800000" flipH="1" flipV="1">
            <a:off x="4191530" y="2291292"/>
            <a:ext cx="219075" cy="857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0811040">
            <a:off x="2835805" y="214206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cxnSp>
        <p:nvCxnSpPr>
          <p:cNvPr id="79" name="Straight Connector 78"/>
          <p:cNvCxnSpPr>
            <a:stCxn id="75" idx="1"/>
          </p:cNvCxnSpPr>
          <p:nvPr/>
        </p:nvCxnSpPr>
        <p:spPr bwMode="auto">
          <a:xfrm rot="10800000" flipH="1" flipV="1">
            <a:off x="4683655" y="2461155"/>
            <a:ext cx="201612" cy="11271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5342467" y="2878667"/>
            <a:ext cx="201613" cy="18891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1"/>
          </p:cNvCxnSpPr>
          <p:nvPr/>
        </p:nvCxnSpPr>
        <p:spPr bwMode="auto">
          <a:xfrm rot="10800000" flipH="1" flipV="1">
            <a:off x="3527955" y="2162705"/>
            <a:ext cx="290512" cy="3016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1"/>
            <a:endCxn id="78" idx="3"/>
          </p:cNvCxnSpPr>
          <p:nvPr/>
        </p:nvCxnSpPr>
        <p:spPr bwMode="auto">
          <a:xfrm rot="10800000" flipH="1">
            <a:off x="2838980" y="2162705"/>
            <a:ext cx="228600" cy="5397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1"/>
          <p:cNvGrpSpPr>
            <a:grpSpLocks/>
          </p:cNvGrpSpPr>
          <p:nvPr/>
        </p:nvGrpSpPr>
        <p:grpSpPr bwMode="auto">
          <a:xfrm>
            <a:off x="6312430" y="3173941"/>
            <a:ext cx="304800" cy="306388"/>
            <a:chOff x="6858000" y="5334794"/>
            <a:chExt cx="457200" cy="457200"/>
          </a:xfrm>
        </p:grpSpPr>
        <p:cxnSp>
          <p:nvCxnSpPr>
            <p:cNvPr id="125" name="Straight Connector 124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6472941" y="3213365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100V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6256867" y="2724680"/>
            <a:ext cx="0" cy="2188103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4999567" y="4912783"/>
            <a:ext cx="1257300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4999567" y="4912783"/>
            <a:ext cx="8467" cy="1498599"/>
          </a:xfrm>
          <a:prstGeom prst="lin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6256867" y="2722563"/>
            <a:ext cx="1934633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2548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HVPS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45285"/>
              </p:ext>
            </p:extLst>
          </p:nvPr>
        </p:nvGraphicFramePr>
        <p:xfrm>
          <a:off x="1083734" y="2057400"/>
          <a:ext cx="68156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6"/>
                <a:gridCol w="1703916"/>
                <a:gridCol w="1703916"/>
                <a:gridCol w="170391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Output 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</a:t>
                      </a:r>
                      <a:r>
                        <a:rPr lang="en-US" dirty="0" err="1" smtClean="0"/>
                        <a:t>uA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</a:t>
                      </a:r>
                      <a:r>
                        <a:rPr lang="en-US" dirty="0" err="1" smtClean="0"/>
                        <a:t>uA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20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HVPS Current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range: 0uA to 200uA</a:t>
            </a:r>
          </a:p>
          <a:p>
            <a:r>
              <a:rPr lang="en-US" dirty="0" smtClean="0"/>
              <a:t>Control granularity: &lt;1uA</a:t>
            </a:r>
          </a:p>
          <a:p>
            <a:r>
              <a:rPr lang="en-US" dirty="0" smtClean="0"/>
              <a:t>Response time: &lt;1ms</a:t>
            </a:r>
          </a:p>
          <a:p>
            <a:r>
              <a:rPr lang="en-US" dirty="0" smtClean="0"/>
              <a:t>LVPS sends over-current signal to event board</a:t>
            </a:r>
          </a:p>
          <a:p>
            <a:r>
              <a:rPr lang="en-US" dirty="0" smtClean="0"/>
              <a:t>Event board turns off high voltage output and </a:t>
            </a:r>
            <a:r>
              <a:rPr lang="en-US" dirty="0" smtClean="0"/>
              <a:t>resets </a:t>
            </a:r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Transformer: primary and </a:t>
            </a:r>
            <a:r>
              <a:rPr lang="en-US" dirty="0" smtClean="0"/>
              <a:t>+3.3V </a:t>
            </a:r>
            <a:r>
              <a:rPr lang="en-US" dirty="0" smtClean="0"/>
              <a:t>winding is well isolated by </a:t>
            </a:r>
            <a:r>
              <a:rPr lang="en-US" dirty="0" smtClean="0"/>
              <a:t>+13V </a:t>
            </a:r>
            <a:r>
              <a:rPr lang="en-US" dirty="0" smtClean="0"/>
              <a:t>and </a:t>
            </a:r>
            <a:r>
              <a:rPr lang="en-US" dirty="0" smtClean="0"/>
              <a:t>+6V </a:t>
            </a:r>
            <a:r>
              <a:rPr lang="en-US" dirty="0" smtClean="0"/>
              <a:t>windings</a:t>
            </a:r>
          </a:p>
          <a:p>
            <a:r>
              <a:rPr lang="en-US" dirty="0" smtClean="0"/>
              <a:t>+3.3V is linear regulated from +3.6V</a:t>
            </a:r>
          </a:p>
          <a:p>
            <a:r>
              <a:rPr lang="en-US" dirty="0" smtClean="0"/>
              <a:t>Linear pass transistor is rated for 100V</a:t>
            </a:r>
          </a:p>
          <a:p>
            <a:r>
              <a:rPr lang="en-US" dirty="0" smtClean="0"/>
              <a:t>Worse case fault LVPS goes to full duty cycle which results in </a:t>
            </a:r>
            <a:r>
              <a:rPr lang="en-US" dirty="0" smtClean="0"/>
              <a:t>+7.5V </a:t>
            </a:r>
            <a:r>
              <a:rPr lang="en-US" dirty="0" smtClean="0"/>
              <a:t>output on </a:t>
            </a:r>
            <a:r>
              <a:rPr lang="en-US" dirty="0" smtClean="0"/>
              <a:t>+3.6V</a:t>
            </a:r>
            <a:endParaRPr lang="en-US" dirty="0" smtClean="0"/>
          </a:p>
          <a:p>
            <a:r>
              <a:rPr lang="en-US" dirty="0" smtClean="0"/>
              <a:t>Preliminary thermal analysis shows 33°C rise in linear regulator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Fault Mitigation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116476" y="4643919"/>
            <a:ext cx="1417834" cy="5573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DC/DC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60013" y="4643920"/>
            <a:ext cx="1417834" cy="5573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Linear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534310" y="4922606"/>
            <a:ext cx="1025703" cy="0"/>
          </a:xfrm>
          <a:prstGeom prst="straightConnector1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977847" y="4922606"/>
            <a:ext cx="1025703" cy="0"/>
          </a:xfrm>
          <a:prstGeom prst="straightConnector1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34310" y="460255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+3.6V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75714" y="457456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+3.3V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1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</a:t>
            </a:r>
            <a:r>
              <a:rPr lang="en-US" dirty="0" smtClean="0"/>
              <a:t>Case Thermal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759" y="1124744"/>
            <a:ext cx="3846165" cy="5256584"/>
          </a:xfrm>
        </p:spPr>
        <p:txBody>
          <a:bodyPr/>
          <a:lstStyle/>
          <a:p>
            <a:r>
              <a:rPr lang="en-US" dirty="0" smtClean="0"/>
              <a:t>6oz </a:t>
            </a:r>
            <a:r>
              <a:rPr lang="en-US" dirty="0" smtClean="0"/>
              <a:t>Cu in PWB</a:t>
            </a:r>
          </a:p>
          <a:p>
            <a:r>
              <a:rPr lang="en-US" dirty="0" smtClean="0"/>
              <a:t>Thermal contours plot shown with 8W total power dissipation</a:t>
            </a:r>
          </a:p>
          <a:p>
            <a:r>
              <a:rPr lang="en-US" dirty="0" smtClean="0"/>
              <a:t>Actual power dissipation &lt;2.5W </a:t>
            </a:r>
          </a:p>
          <a:p>
            <a:r>
              <a:rPr lang="en-US" dirty="0" smtClean="0"/>
              <a:t>TO-254 </a:t>
            </a:r>
            <a:r>
              <a:rPr lang="en-US" dirty="0"/>
              <a:t>temps for </a:t>
            </a:r>
            <a:r>
              <a:rPr lang="en-US" dirty="0" smtClean="0"/>
              <a:t>6oz</a:t>
            </a:r>
            <a:endParaRPr lang="en-US" dirty="0"/>
          </a:p>
          <a:p>
            <a:pPr lvl="1"/>
            <a:r>
              <a:rPr lang="en-US" dirty="0"/>
              <a:t>Junction = </a:t>
            </a:r>
            <a:r>
              <a:rPr lang="en-US" dirty="0" smtClean="0"/>
              <a:t>32.8°C</a:t>
            </a:r>
            <a:endParaRPr lang="en-US" dirty="0"/>
          </a:p>
          <a:p>
            <a:pPr lvl="1"/>
            <a:r>
              <a:rPr lang="en-US" dirty="0"/>
              <a:t>Case = </a:t>
            </a:r>
            <a:r>
              <a:rPr lang="en-US" dirty="0" smtClean="0"/>
              <a:t>13.2°C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86" y="1438275"/>
            <a:ext cx="4293641" cy="42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52" y="1281522"/>
            <a:ext cx="577174" cy="49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1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Package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3" y="1501253"/>
            <a:ext cx="6096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778273" y="187379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55499" y="1510862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Shields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14834" y="3320456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9041" y="2316924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930672" y="255702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9041" y="300015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Shields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167234" y="394825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37268" y="3634354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8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Overview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60060" y="1187355"/>
            <a:ext cx="6617103" cy="5016121"/>
            <a:chOff x="1160060" y="1078172"/>
            <a:chExt cx="6617103" cy="501612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362" y="1078172"/>
              <a:ext cx="6380801" cy="5016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1160060" y="4476466"/>
              <a:ext cx="1282889" cy="464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801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15" y="2982764"/>
            <a:ext cx="4058908" cy="313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Packaging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111" y="3990594"/>
            <a:ext cx="40254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Packaged in octagon frame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 daughter boards for high voltages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Stiffener goes across the board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Power dissipation is estimated &lt;2.5W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318387" y="5009037"/>
            <a:ext cx="235839" cy="5660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36306" y="565017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Safing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757208" y="3490425"/>
            <a:ext cx="132650" cy="1000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62736" y="310480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36569" y="5059910"/>
            <a:ext cx="121163" cy="515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0105" y="55751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20435" r="8017" b="20001"/>
          <a:stretch/>
        </p:blipFill>
        <p:spPr>
          <a:xfrm>
            <a:off x="440370" y="1214812"/>
            <a:ext cx="4055429" cy="24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8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Board Layout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8" y="1419367"/>
            <a:ext cx="6608521" cy="490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069541" y="4667534"/>
            <a:ext cx="887104" cy="57320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13846" y="4298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0501" y="3234519"/>
            <a:ext cx="1050878" cy="10918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535" y="28515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26324" y="1708244"/>
            <a:ext cx="887104" cy="57320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195263" y="1242367"/>
            <a:ext cx="1418712" cy="149055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99953" y="97811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Shield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5148" y="144893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Shield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240741" y="3220871"/>
            <a:ext cx="2473105" cy="69717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542566" y="29799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4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62" y="1002613"/>
            <a:ext cx="50196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Board Placement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73958" y="2284737"/>
            <a:ext cx="1692323" cy="4503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507" y="2085581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14699" y="2278334"/>
            <a:ext cx="1050877" cy="8060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1421" y="19090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HVPS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57350" y="4005350"/>
            <a:ext cx="2255435" cy="2251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3054" y="3820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41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Nominal Output Regulation and Efficiency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86884"/>
              </p:ext>
            </p:extLst>
          </p:nvPr>
        </p:nvGraphicFramePr>
        <p:xfrm>
          <a:off x="977462" y="1639612"/>
          <a:ext cx="7157544" cy="36260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9386"/>
                <a:gridCol w="1789386"/>
                <a:gridCol w="1789386"/>
                <a:gridCol w="1789386"/>
              </a:tblGrid>
              <a:tr h="766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Load(A)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Regulation(V)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Power(W)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</a:t>
                      </a:r>
                      <a:r>
                        <a:rPr lang="en-US" sz="2000" u="none" strike="noStrike" dirty="0" smtClean="0">
                          <a:effectLst/>
                        </a:rPr>
                        <a:t>1.53V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0.2107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</a:t>
                      </a:r>
                      <a:r>
                        <a:rPr lang="en-US" sz="2000" u="none" strike="noStrike" dirty="0" smtClean="0">
                          <a:effectLst/>
                        </a:rPr>
                        <a:t>3.41V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3.69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0.9758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+6V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2.01786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+12V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0.19168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-6V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0.0714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input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4.452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161" y="5649603"/>
            <a:ext cx="7366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*+3.41V shown pre-regulated.  Efficiency is calculated using +3.4V.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+3.41V and +1.82V linear regulator have same design as +1.53V.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3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EMI completed</a:t>
            </a:r>
          </a:p>
          <a:p>
            <a:r>
              <a:rPr lang="en-US" dirty="0" smtClean="0"/>
              <a:t>WCA for digital voltages regulation = ±2.3%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9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5" y="225287"/>
            <a:ext cx="8226287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Voltage Regulation WCA Method and Assumptions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5344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WCA Method</a:t>
            </a:r>
          </a:p>
          <a:p>
            <a:pPr lvl="1"/>
            <a:r>
              <a:rPr lang="en-US" sz="1800" dirty="0" smtClean="0"/>
              <a:t>Extreme Value Analysis in </a:t>
            </a:r>
            <a:r>
              <a:rPr lang="en-US" sz="1800" dirty="0" err="1" smtClean="0"/>
              <a:t>Mathcad</a:t>
            </a:r>
            <a:endParaRPr lang="en-US" sz="1800" dirty="0" smtClean="0"/>
          </a:p>
          <a:p>
            <a:r>
              <a:rPr lang="en-US" dirty="0" smtClean="0"/>
              <a:t>Temperature Range</a:t>
            </a:r>
          </a:p>
          <a:p>
            <a:pPr lvl="1"/>
            <a:r>
              <a:rPr lang="en-US" sz="1800" dirty="0" smtClean="0"/>
              <a:t>-35C to +65C operational</a:t>
            </a:r>
          </a:p>
          <a:p>
            <a:r>
              <a:rPr lang="en-US" dirty="0" smtClean="0"/>
              <a:t>Resistors Variation</a:t>
            </a:r>
          </a:p>
          <a:p>
            <a:pPr lvl="1"/>
            <a:r>
              <a:rPr lang="en-US" sz="1800" dirty="0" smtClean="0"/>
              <a:t>K resistors are 100 </a:t>
            </a:r>
            <a:r>
              <a:rPr lang="en-US" sz="1800" dirty="0" err="1" smtClean="0"/>
              <a:t>ppm</a:t>
            </a:r>
            <a:r>
              <a:rPr lang="en-US" sz="1800" dirty="0" smtClean="0"/>
              <a:t> (0.8%) + 1% initial tolerance + 2% Aging ≈ 4%</a:t>
            </a:r>
          </a:p>
          <a:p>
            <a:pPr lvl="1"/>
            <a:r>
              <a:rPr lang="en-US" sz="1800" dirty="0" smtClean="0"/>
              <a:t>E resistors are 25 </a:t>
            </a:r>
            <a:r>
              <a:rPr lang="en-US" sz="1800" dirty="0" err="1" smtClean="0"/>
              <a:t>ppm</a:t>
            </a:r>
            <a:r>
              <a:rPr lang="en-US" sz="1800" dirty="0" smtClean="0"/>
              <a:t> (0.2%) + 0.1% initial tolerance + 1% Aging ≈ 1.3%</a:t>
            </a:r>
          </a:p>
          <a:p>
            <a:pPr lvl="1"/>
            <a:r>
              <a:rPr lang="en-US" sz="1800" dirty="0" smtClean="0"/>
              <a:t>Z resistor are 5ppm(0.04%)+ 0.01% initial tolerance 0.16% Aging ≈ 0.2%</a:t>
            </a:r>
          </a:p>
          <a:p>
            <a:r>
              <a:rPr lang="en-US" dirty="0" smtClean="0"/>
              <a:t>RH1078</a:t>
            </a:r>
          </a:p>
          <a:p>
            <a:pPr lvl="1"/>
            <a:r>
              <a:rPr lang="en-US" sz="1800" dirty="0" smtClean="0"/>
              <a:t>100Krad data from datasheet</a:t>
            </a:r>
          </a:p>
          <a:p>
            <a:r>
              <a:rPr lang="en-US" dirty="0" smtClean="0"/>
              <a:t>PWM5302S</a:t>
            </a:r>
          </a:p>
          <a:p>
            <a:pPr lvl="1"/>
            <a:r>
              <a:rPr lang="en-US" sz="1800" dirty="0" smtClean="0"/>
              <a:t>100Krad data from datasheet</a:t>
            </a:r>
          </a:p>
        </p:txBody>
      </p:sp>
    </p:spTree>
    <p:extLst>
      <p:ext uri="{BB962C8B-B14F-4D97-AF65-F5344CB8AC3E}">
        <p14:creationId xmlns:p14="http://schemas.microsoft.com/office/powerpoint/2010/main" val="2250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EMI Analysis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615" y="3180309"/>
            <a:ext cx="278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Discrete Time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3489" y="3083343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CFFT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9" y="3641975"/>
            <a:ext cx="3202929" cy="24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76" y="3716697"/>
            <a:ext cx="308500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4264" y="606789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CE03 Limit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6917" y="6067897"/>
            <a:ext cx="189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EMI Filter Attenuation</a:t>
            </a:r>
            <a:endParaRPr lang="en-US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7" y="1509390"/>
            <a:ext cx="3068791" cy="16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509390"/>
            <a:ext cx="3622690" cy="1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00081"/>
              </p:ext>
            </p:extLst>
          </p:nvPr>
        </p:nvGraphicFramePr>
        <p:xfrm>
          <a:off x="3271076" y="4016736"/>
          <a:ext cx="2943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Mathcad" r:id="rId7" imgW="2943360" imgH="838080" progId="Mathcad">
                  <p:link updateAutomatic="1"/>
                </p:oleObj>
              </mc:Choice>
              <mc:Fallback>
                <p:oleObj name="Mathcad" r:id="rId7" imgW="2943360" imgH="838080" progId="Mathcad">
                  <p:link updateAutomatic="1"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76" y="4016736"/>
                        <a:ext cx="29432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0371"/>
              </p:ext>
            </p:extLst>
          </p:nvPr>
        </p:nvGraphicFramePr>
        <p:xfrm>
          <a:off x="3278717" y="3627980"/>
          <a:ext cx="18859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Mathcad" r:id="rId9" imgW="1886040" imgH="447840" progId="Mathcad">
                  <p:link updateAutomatic="1"/>
                </p:oleObj>
              </mc:Choice>
              <mc:Fallback>
                <p:oleObj name="Mathcad" r:id="rId9" imgW="1886040" imgH="447840" progId="Mathcad">
                  <p:link updateAutomatic="1"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717" y="3627980"/>
                        <a:ext cx="18859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47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17814"/>
            <a:ext cx="8426450" cy="763361"/>
          </a:xfrm>
        </p:spPr>
        <p:txBody>
          <a:bodyPr/>
          <a:lstStyle/>
          <a:p>
            <a:r>
              <a:rPr lang="en-US" dirty="0" smtClean="0"/>
              <a:t>All parts are rad-hard to &gt;100krad</a:t>
            </a:r>
          </a:p>
          <a:p>
            <a:r>
              <a:rPr lang="en-US" dirty="0" smtClean="0"/>
              <a:t>Parts submitted to PCB.  No issues expected.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03997"/>
              </p:ext>
            </p:extLst>
          </p:nvPr>
        </p:nvGraphicFramePr>
        <p:xfrm>
          <a:off x="933449" y="1884045"/>
          <a:ext cx="7391400" cy="424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3233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Manufacture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PWM3052S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PWM 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Aeroflex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ADC128S102QML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Bit-</a:t>
                      </a:r>
                      <a:r>
                        <a:rPr lang="en-US" sz="1400" dirty="0" smtClean="0"/>
                        <a:t>ADC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RH1009MW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2.5V Reference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 Tech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RH1078MW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power </a:t>
                      </a:r>
                      <a:r>
                        <a:rPr lang="en-US" sz="1400" dirty="0" err="1" smtClean="0"/>
                        <a:t>Opamp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 Tech</a:t>
                      </a:r>
                      <a:endParaRPr lang="en-US" sz="1400" dirty="0"/>
                    </a:p>
                  </a:txBody>
                  <a:tcPr/>
                </a:tc>
              </a:tr>
              <a:tr h="3238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M49470X01335KBB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Stacked</a:t>
                      </a:r>
                      <a:r>
                        <a:rPr lang="en-US" sz="1400" baseline="0" dirty="0" smtClean="0"/>
                        <a:t> 3.3uF Ceramic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Presidio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IRHNM57110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100V N Channel</a:t>
                      </a:r>
                      <a:r>
                        <a:rPr lang="en-US" sz="1400" baseline="0" dirty="0" smtClean="0"/>
                        <a:t> FET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JANSR1N5811US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100V </a:t>
                      </a:r>
                      <a:r>
                        <a:rPr lang="en-US" sz="1400" dirty="0" err="1" smtClean="0"/>
                        <a:t>Schottky</a:t>
                      </a:r>
                      <a:r>
                        <a:rPr lang="en-US" sz="1400" baseline="0" dirty="0" smtClean="0"/>
                        <a:t> Diode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JANSR2N2222AUB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NPN </a:t>
                      </a:r>
                      <a:r>
                        <a:rPr lang="en-US" sz="1400" dirty="0" smtClean="0"/>
                        <a:t>transistor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JANSR2N3501UB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NPN </a:t>
                      </a:r>
                      <a:r>
                        <a:rPr lang="en-US" sz="1400" baseline="0" dirty="0" smtClean="0"/>
                        <a:t>transistor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66353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voltage </a:t>
                      </a:r>
                      <a:r>
                        <a:rPr lang="en-US" sz="1400" dirty="0" err="1" smtClean="0"/>
                        <a:t>opto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Micropac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ADCMP600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Comparator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Analog </a:t>
                      </a:r>
                      <a:r>
                        <a:rPr lang="en-US" sz="1400" dirty="0" smtClean="0"/>
                        <a:t>Devices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58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</a:t>
            </a:r>
            <a:r>
              <a:rPr lang="en-US" sz="2000" dirty="0" smtClean="0"/>
              <a:t>Components with Automatic Measurement.</a:t>
            </a:r>
            <a:endParaRPr lang="en-US" sz="2000" dirty="0"/>
          </a:p>
          <a:p>
            <a:pPr marL="577850" lvl="1">
              <a:defRPr/>
            </a:pPr>
            <a:r>
              <a:rPr lang="en-US" sz="2000" dirty="0" smtClean="0"/>
              <a:t>Populate </a:t>
            </a:r>
            <a:r>
              <a:rPr lang="en-US" sz="2000" dirty="0"/>
              <a:t>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15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</a:t>
            </a:r>
          </a:p>
          <a:p>
            <a:pPr lvl="1"/>
            <a:r>
              <a:rPr lang="en-US" dirty="0" smtClean="0"/>
              <a:t>EM </a:t>
            </a:r>
            <a:r>
              <a:rPr lang="en-US" dirty="0" smtClean="0"/>
              <a:t>PWB </a:t>
            </a:r>
            <a:r>
              <a:rPr lang="en-US" dirty="0" smtClean="0"/>
              <a:t>is being fabricated</a:t>
            </a:r>
          </a:p>
          <a:p>
            <a:r>
              <a:rPr lang="en-US" dirty="0" smtClean="0"/>
              <a:t>EPI-Lo</a:t>
            </a:r>
          </a:p>
          <a:p>
            <a:pPr lvl="1"/>
            <a:r>
              <a:rPr lang="en-US" dirty="0" smtClean="0"/>
              <a:t>EM is in placement &amp; layout phase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5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</a:t>
            </a:r>
            <a:r>
              <a:rPr lang="en-US" dirty="0" smtClean="0"/>
              <a:t>Electronics </a:t>
            </a: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4092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3294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3244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</a:t>
            </a:r>
          </a:p>
          <a:p>
            <a:pPr lvl="1"/>
            <a:r>
              <a:rPr lang="en-US" dirty="0" smtClean="0"/>
              <a:t>Complete testing EM</a:t>
            </a:r>
          </a:p>
          <a:p>
            <a:pPr lvl="1"/>
            <a:r>
              <a:rPr lang="en-US" dirty="0" smtClean="0"/>
              <a:t>Fabricate flight</a:t>
            </a:r>
          </a:p>
          <a:p>
            <a:r>
              <a:rPr lang="en-US" dirty="0" smtClean="0"/>
              <a:t>EPI-Lo</a:t>
            </a:r>
          </a:p>
          <a:p>
            <a:pPr lvl="1"/>
            <a:r>
              <a:rPr lang="en-US" dirty="0" smtClean="0"/>
              <a:t>Fabricate and complete testing EM</a:t>
            </a:r>
          </a:p>
          <a:p>
            <a:pPr lvl="1"/>
            <a:r>
              <a:rPr lang="en-US" dirty="0" smtClean="0"/>
              <a:t>Fabricate flight</a:t>
            </a:r>
          </a:p>
          <a:p>
            <a:r>
              <a:rPr lang="en-US" dirty="0" smtClean="0"/>
              <a:t>Finalize 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LVPS: May 2013, 27AI all closed SRI-13-026</a:t>
            </a:r>
          </a:p>
          <a:p>
            <a:r>
              <a:rPr lang="en-US" dirty="0" smtClean="0"/>
              <a:t>EPI-Lo Power: Aug 2013, 5 AI all closed SRI-13-029</a:t>
            </a:r>
          </a:p>
          <a:p>
            <a:r>
              <a:rPr lang="en-US" dirty="0" smtClean="0"/>
              <a:t>Major Action Items:</a:t>
            </a:r>
          </a:p>
          <a:p>
            <a:pPr lvl="1"/>
            <a:r>
              <a:rPr lang="en-US" dirty="0" smtClean="0"/>
              <a:t>EPI-Hi:</a:t>
            </a:r>
          </a:p>
          <a:p>
            <a:pPr lvl="2"/>
            <a:r>
              <a:rPr lang="en-US" dirty="0" smtClean="0"/>
              <a:t>Shielding over switching circuits</a:t>
            </a:r>
          </a:p>
          <a:p>
            <a:pPr lvl="2"/>
            <a:r>
              <a:rPr lang="en-US" dirty="0" smtClean="0"/>
              <a:t>Output loads</a:t>
            </a:r>
          </a:p>
          <a:p>
            <a:pPr lvl="2"/>
            <a:r>
              <a:rPr lang="en-US" dirty="0" smtClean="0"/>
              <a:t>Output regulations</a:t>
            </a:r>
          </a:p>
          <a:p>
            <a:pPr lvl="1"/>
            <a:r>
              <a:rPr lang="en-US" dirty="0" smtClean="0"/>
              <a:t>EPI-Lo:</a:t>
            </a:r>
          </a:p>
          <a:p>
            <a:pPr lvl="2"/>
            <a:r>
              <a:rPr lang="en-US" dirty="0" smtClean="0"/>
              <a:t>MCP voltage accuracy</a:t>
            </a:r>
          </a:p>
          <a:p>
            <a:pPr lvl="2"/>
            <a:r>
              <a:rPr lang="en-US" dirty="0" smtClean="0"/>
              <a:t>LVDS fault mitigation</a:t>
            </a:r>
          </a:p>
          <a:p>
            <a:pPr lvl="2"/>
            <a:r>
              <a:rPr lang="en-US" dirty="0" smtClean="0"/>
              <a:t>Bias Voltage </a:t>
            </a:r>
            <a:r>
              <a:rPr lang="en-US" dirty="0" err="1" smtClean="0"/>
              <a:t>Zener</a:t>
            </a:r>
            <a:r>
              <a:rPr lang="en-US" dirty="0" smtClean="0"/>
              <a:t> diode protection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22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0" y="1081088"/>
            <a:ext cx="6153203" cy="536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48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18" y="1078786"/>
            <a:ext cx="2993528" cy="530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0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65921" y="135835"/>
            <a:ext cx="7769225" cy="6842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Environment Requirements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Survival is -55°C to +85°C</a:t>
            </a:r>
          </a:p>
          <a:p>
            <a:pPr lvl="1"/>
            <a:r>
              <a:rPr lang="en-US" dirty="0" smtClean="0"/>
              <a:t>Operational is -35°C to +65°C</a:t>
            </a:r>
          </a:p>
          <a:p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25 </a:t>
            </a:r>
            <a:r>
              <a:rPr lang="en-US" dirty="0" err="1" smtClean="0"/>
              <a:t>krad</a:t>
            </a:r>
            <a:r>
              <a:rPr lang="en-US" dirty="0" smtClean="0"/>
              <a:t> </a:t>
            </a:r>
            <a:r>
              <a:rPr lang="en-US" dirty="0" smtClean="0"/>
              <a:t>(includes RDM=2 from </a:t>
            </a:r>
            <a:r>
              <a:rPr lang="en-US" dirty="0" err="1" smtClean="0"/>
              <a:t>FASTrad</a:t>
            </a:r>
            <a:r>
              <a:rPr lang="en-US" dirty="0" smtClean="0"/>
              <a:t> analysis)</a:t>
            </a:r>
          </a:p>
          <a:p>
            <a:pPr lvl="1"/>
            <a:r>
              <a:rPr lang="en-US" dirty="0" smtClean="0"/>
              <a:t>LET &gt; 80 </a:t>
            </a:r>
            <a:r>
              <a:rPr lang="en-US" dirty="0" smtClean="0"/>
              <a:t>MeV*cm2/mg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43823" y="197480"/>
            <a:ext cx="6539946" cy="6842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LVPS Major Input Requirements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97825" cy="4722813"/>
          </a:xfrm>
        </p:spPr>
        <p:txBody>
          <a:bodyPr/>
          <a:lstStyle/>
          <a:p>
            <a:r>
              <a:rPr lang="en-US" dirty="0" smtClean="0"/>
              <a:t>Requirements from Solar Probe Bus</a:t>
            </a:r>
          </a:p>
          <a:p>
            <a:r>
              <a:rPr lang="en-US" dirty="0" smtClean="0"/>
              <a:t>Input Specification </a:t>
            </a:r>
          </a:p>
          <a:p>
            <a:pPr lvl="1"/>
            <a:r>
              <a:rPr lang="en-US" dirty="0" smtClean="0"/>
              <a:t>Operate over bus voltage of </a:t>
            </a:r>
            <a:r>
              <a:rPr lang="en-US" dirty="0" smtClean="0"/>
              <a:t>22 </a:t>
            </a:r>
            <a:r>
              <a:rPr lang="en-US" dirty="0" smtClean="0"/>
              <a:t>to 35V</a:t>
            </a:r>
          </a:p>
          <a:p>
            <a:pPr lvl="1"/>
            <a:r>
              <a:rPr lang="en-US" dirty="0" smtClean="0"/>
              <a:t>Survive any standing or fluctuating voltage from 0 to 40V</a:t>
            </a:r>
          </a:p>
          <a:p>
            <a:pPr lvl="1"/>
            <a:r>
              <a:rPr lang="en-US" dirty="0" smtClean="0"/>
              <a:t>Meet EMI/EMC</a:t>
            </a:r>
          </a:p>
          <a:p>
            <a:pPr lvl="1"/>
            <a:r>
              <a:rPr lang="en-US" dirty="0" smtClean="0"/>
              <a:t>Transformer and power inductor far away from wall</a:t>
            </a:r>
          </a:p>
          <a:p>
            <a:pPr lvl="1"/>
            <a:r>
              <a:rPr lang="en-US" dirty="0">
                <a:ea typeface="ＭＳ Ｐゴシック" charset="-128"/>
              </a:rPr>
              <a:t>Power supplies crystal controlled to a frequency window centered at n*50 kHz with n&gt;=3 and 500 ppm wide over all operating conditions and time</a:t>
            </a:r>
            <a:r>
              <a:rPr lang="en-US" dirty="0" smtClean="0">
                <a:ea typeface="ＭＳ Ｐゴシック" charset="-128"/>
              </a:rPr>
              <a:t>.</a:t>
            </a:r>
            <a:endParaRPr lang="en-US" dirty="0" smtClean="0"/>
          </a:p>
          <a:p>
            <a:pPr lvl="1"/>
            <a:r>
              <a:rPr lang="en-US" dirty="0" smtClean="0"/>
              <a:t>Inrush current limit</a:t>
            </a:r>
          </a:p>
          <a:p>
            <a:pPr lvl="1"/>
            <a:r>
              <a:rPr lang="en-US" dirty="0" smtClean="0"/>
              <a:t>Primary Secondary isolation &gt;1MOhm</a:t>
            </a:r>
          </a:p>
          <a:p>
            <a:pPr lvl="1"/>
            <a:r>
              <a:rPr lang="en-US" dirty="0" smtClean="0"/>
              <a:t>Overall efficiency &gt; 70%</a:t>
            </a:r>
          </a:p>
        </p:txBody>
      </p:sp>
    </p:spTree>
    <p:extLst>
      <p:ext uri="{BB962C8B-B14F-4D97-AF65-F5344CB8AC3E}">
        <p14:creationId xmlns:p14="http://schemas.microsoft.com/office/powerpoint/2010/main" val="12166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Requirement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EMI/EMC</a:t>
            </a:r>
          </a:p>
          <a:p>
            <a:pPr lvl="1" eaLnBrk="1" hangingPunct="1"/>
            <a:r>
              <a:rPr lang="en-US" dirty="0" smtClean="0"/>
              <a:t>Inrush Current</a:t>
            </a:r>
          </a:p>
          <a:p>
            <a:pPr marL="228600" lvl="1" indent="0" eaLnBrk="1" hangingPunct="1"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92" y="2562863"/>
            <a:ext cx="4169421" cy="29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12" y="2562863"/>
            <a:ext cx="3641415" cy="295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66242" y="568021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CE01&amp; CE03 Limit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0724" y="569969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In-Rush Current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976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EPI-Hi</a:t>
            </a:r>
          </a:p>
          <a:p>
            <a:pPr lvl="1"/>
            <a:r>
              <a:rPr lang="en-US" dirty="0"/>
              <a:t>Input connector: </a:t>
            </a:r>
            <a:r>
              <a:rPr lang="en-US" dirty="0" smtClean="0"/>
              <a:t>MWDM2L-9SCBRR2-.</a:t>
            </a:r>
            <a:r>
              <a:rPr lang="en-US" dirty="0"/>
              <a:t>110-429</a:t>
            </a:r>
          </a:p>
          <a:p>
            <a:pPr lvl="1"/>
            <a:r>
              <a:rPr lang="en-US" dirty="0"/>
              <a:t>Output connector: 891-008-51PSBRT1T-429TH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EPI-Lo</a:t>
            </a:r>
          </a:p>
          <a:p>
            <a:pPr lvl="1"/>
            <a:r>
              <a:rPr lang="en-US" dirty="0"/>
              <a:t>Input connector: </a:t>
            </a:r>
            <a:r>
              <a:rPr lang="en-US" dirty="0" smtClean="0"/>
              <a:t>MWDM_L-9SSMR</a:t>
            </a:r>
          </a:p>
          <a:p>
            <a:pPr lvl="1"/>
            <a:r>
              <a:rPr lang="en-US" dirty="0"/>
              <a:t>Inter board connector: </a:t>
            </a:r>
            <a:r>
              <a:rPr lang="en-US" dirty="0" smtClean="0"/>
              <a:t>891-008-51PSBRT1T-429</a:t>
            </a:r>
          </a:p>
          <a:p>
            <a:pPr lvl="1"/>
            <a:r>
              <a:rPr lang="en-US" dirty="0" err="1" smtClean="0"/>
              <a:t>Safing</a:t>
            </a:r>
            <a:r>
              <a:rPr lang="en-US" dirty="0" smtClean="0"/>
              <a:t> connector: 803-005-07M5-3EN</a:t>
            </a:r>
          </a:p>
          <a:p>
            <a:pPr lvl="1"/>
            <a:r>
              <a:rPr lang="en-US" dirty="0" smtClean="0"/>
              <a:t>Bias </a:t>
            </a:r>
            <a:r>
              <a:rPr lang="en-US" dirty="0"/>
              <a:t>voltage connector: </a:t>
            </a:r>
            <a:r>
              <a:rPr lang="en-US" dirty="0" smtClean="0"/>
              <a:t>09-9001-1</a:t>
            </a:r>
          </a:p>
          <a:p>
            <a:pPr lvl="1"/>
            <a:r>
              <a:rPr lang="en-US" dirty="0" smtClean="0"/>
              <a:t>High voltage: Pig tails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24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16267</TotalTime>
  <Words>1158</Words>
  <Application>Microsoft Office PowerPoint</Application>
  <PresentationFormat>On-screen Show (4:3)</PresentationFormat>
  <Paragraphs>362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Mid Phase B Status - ISIS - DRAFT 1</vt:lpstr>
      <vt:lpstr>C:\Users\dodh1\Documents\EPI-LO\mathcad\EMI analysis2.xmcd\Selection 19 2853 328 2941</vt:lpstr>
      <vt:lpstr>C:\Users\dodh1\Documents\EPI-LO\mathcad\EMI analysis2.xmcd\Selection 11 2158 209 2205</vt:lpstr>
      <vt:lpstr>ISIS Power</vt:lpstr>
      <vt:lpstr>EPI-Hi Electronics Overview</vt:lpstr>
      <vt:lpstr>EPI-Lo Electronics Overview</vt:lpstr>
      <vt:lpstr>EPI-Hi Block Diagram</vt:lpstr>
      <vt:lpstr>EPI-Lo Block Diagram</vt:lpstr>
      <vt:lpstr>Environment Requirements</vt:lpstr>
      <vt:lpstr>LVPS Major Input Requirements</vt:lpstr>
      <vt:lpstr>Input Power Requirement</vt:lpstr>
      <vt:lpstr>Interface</vt:lpstr>
      <vt:lpstr>Power Topology</vt:lpstr>
      <vt:lpstr>Output Requirements</vt:lpstr>
      <vt:lpstr>EPI-Hi Output Requirements</vt:lpstr>
      <vt:lpstr>EPI-Lo Output Requirement</vt:lpstr>
      <vt:lpstr>Sensor Voltages</vt:lpstr>
      <vt:lpstr>EPI-Lo HVPS Requirements</vt:lpstr>
      <vt:lpstr>HVPS Current Limit</vt:lpstr>
      <vt:lpstr>LVDS Fault Mitigation</vt:lpstr>
      <vt:lpstr>Worst Case Thermal Analysis</vt:lpstr>
      <vt:lpstr>EPI-Hi Package</vt:lpstr>
      <vt:lpstr>EPI-Lo Packaging</vt:lpstr>
      <vt:lpstr>EPI-Hi Board Layout</vt:lpstr>
      <vt:lpstr>EPI-Lo Board Placement</vt:lpstr>
      <vt:lpstr>Nominal Output Regulation and Efficiency</vt:lpstr>
      <vt:lpstr>Analysis</vt:lpstr>
      <vt:lpstr>Voltage Regulation WCA Method and Assumptions</vt:lpstr>
      <vt:lpstr>EPI-Lo EMI Analysis </vt:lpstr>
      <vt:lpstr>Parts</vt:lpstr>
      <vt:lpstr>Plans for Testing</vt:lpstr>
      <vt:lpstr>Status Summary</vt:lpstr>
      <vt:lpstr>Plan Forward</vt:lpstr>
      <vt:lpstr>Peer Reviews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Do, David H.</cp:lastModifiedBy>
  <cp:revision>136</cp:revision>
  <cp:lastPrinted>2012-05-09T16:55:26Z</cp:lastPrinted>
  <dcterms:created xsi:type="dcterms:W3CDTF">2013-01-28T12:52:32Z</dcterms:created>
  <dcterms:modified xsi:type="dcterms:W3CDTF">2013-10-25T13:15:03Z</dcterms:modified>
</cp:coreProperties>
</file>