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3" r:id="rId2"/>
    <p:sldId id="428" r:id="rId3"/>
    <p:sldId id="418" r:id="rId4"/>
    <p:sldId id="429" r:id="rId5"/>
    <p:sldId id="417" r:id="rId6"/>
    <p:sldId id="433" r:id="rId7"/>
    <p:sldId id="436" r:id="rId8"/>
    <p:sldId id="443" r:id="rId9"/>
    <p:sldId id="437" r:id="rId10"/>
    <p:sldId id="438" r:id="rId11"/>
    <p:sldId id="439" r:id="rId12"/>
    <p:sldId id="440" r:id="rId13"/>
    <p:sldId id="441" r:id="rId14"/>
    <p:sldId id="442" r:id="rId15"/>
    <p:sldId id="444" r:id="rId16"/>
    <p:sldId id="445" r:id="rId17"/>
    <p:sldId id="448" r:id="rId18"/>
    <p:sldId id="446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25" autoAdjust="0"/>
    <p:restoredTop sz="81540" autoAdjust="0"/>
  </p:normalViewPr>
  <p:slideViewPr>
    <p:cSldViewPr snapToGrid="0">
      <p:cViewPr varScale="1">
        <p:scale>
          <a:sx n="134" d="100"/>
          <a:sy n="134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Branislav Kecman / Rick Cook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267" y="4989576"/>
            <a:ext cx="7964325" cy="1386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STEREO Peak detector contained two differential amplifier stages at input. For Solar Probe</a:t>
            </a:r>
            <a:r>
              <a:rPr lang="en-US" dirty="0" smtClean="0"/>
              <a:t> Plus reduced </a:t>
            </a:r>
            <a:r>
              <a:rPr lang="en-US" dirty="0" smtClean="0"/>
              <a:t>to one stage but with higher current resulting in lower noise.</a:t>
            </a:r>
          </a:p>
          <a:p>
            <a:r>
              <a:rPr lang="en-US" dirty="0" smtClean="0"/>
              <a:t>Size of FETs in current mirror at output increased to improve matching and threshold uniformity.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237488" y="1072896"/>
            <a:ext cx="7053071" cy="37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208" y="1063020"/>
            <a:ext cx="139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4288" y="1694688"/>
            <a:ext cx="560832" cy="19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3936" y="1050828"/>
            <a:ext cx="14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Mirror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91584" y="1487424"/>
            <a:ext cx="1609344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 cont.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936" y="48006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16-bit </a:t>
            </a:r>
            <a:r>
              <a:rPr lang="en-US" dirty="0" smtClean="0"/>
              <a:t>shift register added to capture time history of discriminator output to aid in cross-talk identification.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31047" y="1371600"/>
            <a:ext cx="6276975" cy="3314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83736" y="42672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PHASIC</a:t>
            </a:r>
            <a:r>
              <a:rPr lang="en-US" dirty="0" smtClean="0"/>
              <a:t> Noise/Threshold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4688894" cy="24336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934134761"/>
              </p:ext>
            </p:extLst>
          </p:nvPr>
        </p:nvGraphicFramePr>
        <p:xfrm>
          <a:off x="1371600" y="4012935"/>
          <a:ext cx="6699502" cy="191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496"/>
                <a:gridCol w="669496"/>
                <a:gridCol w="669496"/>
                <a:gridCol w="669496"/>
                <a:gridCol w="670253"/>
                <a:gridCol w="805455"/>
                <a:gridCol w="535051"/>
                <a:gridCol w="670253"/>
                <a:gridCol w="779676"/>
                <a:gridCol w="560830"/>
              </a:tblGrid>
              <a:tr h="66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Det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Cdet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Rdet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(ohm)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Nf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Threshold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(MeV)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Full Scale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dirty="0" err="1">
                          <a:effectLst/>
                        </a:rPr>
                        <a:t>MeV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Zn @ 45 </a:t>
                      </a:r>
                      <a:r>
                        <a:rPr lang="en-US" sz="1000" dirty="0" smtClean="0">
                          <a:effectLst/>
                        </a:rPr>
                        <a:t>degrees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 err="1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000" dirty="0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Gain</a:t>
                      </a:r>
                      <a:r>
                        <a:rPr lang="en-US" sz="1000" baseline="0" dirty="0" smtClean="0">
                          <a:effectLst/>
                        </a:rPr>
                        <a:t> Crossover Freq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(MHz)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Phase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Margin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(deg)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L2(H1)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2802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13.4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L3(H2)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4337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4092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0.28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6155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6203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56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73468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= </a:t>
            </a:r>
            <a:r>
              <a:rPr lang="en-US" dirty="0" err="1" smtClean="0"/>
              <a:t>Nf</a:t>
            </a:r>
            <a:r>
              <a:rPr lang="en-US" dirty="0" smtClean="0"/>
              <a:t> * 5pF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2013466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Radiation Tolerance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481464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Total dose tolerance improved by adding proven Aeroflex processing steps to commercial </a:t>
            </a:r>
            <a:r>
              <a:rPr lang="en-US" dirty="0" smtClean="0"/>
              <a:t>ON-Semi </a:t>
            </a:r>
            <a:r>
              <a:rPr lang="en-US" dirty="0" smtClean="0"/>
              <a:t>C5N CMOS process.</a:t>
            </a:r>
          </a:p>
          <a:p>
            <a:r>
              <a:rPr lang="en-US" dirty="0" smtClean="0"/>
              <a:t>Layout modified to comply with slight </a:t>
            </a:r>
            <a:r>
              <a:rPr lang="en-US" dirty="0" err="1" smtClean="0"/>
              <a:t>Aeroflex</a:t>
            </a:r>
            <a:r>
              <a:rPr lang="en-US" dirty="0" smtClean="0"/>
              <a:t> design rule differences.</a:t>
            </a:r>
          </a:p>
          <a:p>
            <a:r>
              <a:rPr lang="en-US" dirty="0" smtClean="0"/>
              <a:t>12 krad improves to &gt;100 </a:t>
            </a:r>
            <a:r>
              <a:rPr lang="en-US" dirty="0" smtClean="0"/>
              <a:t>krad.</a:t>
            </a:r>
          </a:p>
          <a:p>
            <a:r>
              <a:rPr lang="en-US" dirty="0" smtClean="0"/>
              <a:t>Latch-up </a:t>
            </a:r>
            <a:r>
              <a:rPr lang="en-US" dirty="0" smtClean="0"/>
              <a:t>threshold should still be &gt;80 MeV/(mg-cm2) due to use of guard </a:t>
            </a:r>
            <a:r>
              <a:rPr lang="en-US" dirty="0" smtClean="0"/>
              <a:t>rings.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99744" y="1371600"/>
            <a:ext cx="3295398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Status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9900" y="1500632"/>
            <a:ext cx="8259572" cy="44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Engineering run though</a:t>
            </a:r>
            <a:r>
              <a:rPr lang="en-US" sz="2000" kern="0" dirty="0" smtClean="0">
                <a:latin typeface="+mn-lt"/>
              </a:rPr>
              <a:t> ON-Semi C5N </a:t>
            </a:r>
            <a:r>
              <a:rPr lang="en-US" sz="2000" kern="0" dirty="0" smtClean="0">
                <a:latin typeface="+mn-lt"/>
              </a:rPr>
              <a:t>commercial process was completed, yielding</a:t>
            </a:r>
            <a:r>
              <a:rPr lang="en-US" sz="2000" kern="0" dirty="0" smtClean="0">
                <a:latin typeface="+mn-lt"/>
              </a:rPr>
              <a:t> EM </a:t>
            </a:r>
            <a:r>
              <a:rPr lang="en-US" sz="2000" kern="0" dirty="0" smtClean="0">
                <a:latin typeface="+mn-lt"/>
              </a:rPr>
              <a:t>wafers and dice.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EM dice installed in STEREO hybrids and tested.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Systematic noise was issue in  STEREO test fixture due to socket. (For SPP some channels need to operate at higher gain than for STEREO.)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Completed new test fixture without socket. Residual noise was eliminated, allowing full performance testing to proceed.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Initial test results indicate noise and dynamic range goals achieved and new </a:t>
            </a:r>
            <a:r>
              <a:rPr lang="en-US" sz="2000" kern="0" dirty="0" smtClean="0">
                <a:latin typeface="+mn-lt"/>
              </a:rPr>
              <a:t>16-bit </a:t>
            </a:r>
            <a:r>
              <a:rPr lang="en-US" sz="2000" kern="0" dirty="0" smtClean="0">
                <a:latin typeface="+mn-lt"/>
              </a:rPr>
              <a:t>SR’s are functional.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Linearity and threshold testing in progress (should be done by PDR).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PHASIC Manual has been updated to account for SPP </a:t>
            </a:r>
            <a:r>
              <a:rPr lang="en-US" sz="2000" kern="0" dirty="0" err="1" smtClean="0">
                <a:latin typeface="+mn-lt"/>
              </a:rPr>
              <a:t>mods</a:t>
            </a:r>
            <a:r>
              <a:rPr lang="en-US" sz="2000" kern="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445121"/>
          </a:xfrm>
        </p:spPr>
        <p:txBody>
          <a:bodyPr/>
          <a:lstStyle/>
          <a:p>
            <a:r>
              <a:rPr lang="en-US" sz="2000" dirty="0" smtClean="0"/>
              <a:t>MISC stands for “Minimal Instruction Set</a:t>
            </a:r>
            <a:r>
              <a:rPr lang="en-US" sz="2000" dirty="0" smtClean="0"/>
              <a:t> Computer”.</a:t>
            </a:r>
          </a:p>
          <a:p>
            <a:r>
              <a:rPr lang="en-US" sz="2000" dirty="0" smtClean="0"/>
              <a:t>Public domain design concept by Charles Moore, inventor of </a:t>
            </a:r>
            <a:r>
              <a:rPr lang="en-US" sz="2000" dirty="0" smtClean="0"/>
              <a:t>FORTH.</a:t>
            </a:r>
          </a:p>
          <a:p>
            <a:r>
              <a:rPr lang="en-US" sz="2000" dirty="0" smtClean="0"/>
              <a:t>Our implementation defined in 2002 for STEREO, with Dr. C.H. </a:t>
            </a:r>
            <a:r>
              <a:rPr lang="en-US" sz="2000" dirty="0" smtClean="0"/>
              <a:t>Ting.</a:t>
            </a:r>
          </a:p>
          <a:p>
            <a:r>
              <a:rPr lang="en-US" sz="2000" dirty="0" smtClean="0"/>
              <a:t>24-bit </a:t>
            </a:r>
            <a:r>
              <a:rPr lang="en-US" sz="2000" dirty="0" smtClean="0"/>
              <a:t>word width; Four 6-bit instructions per </a:t>
            </a:r>
            <a:r>
              <a:rPr lang="en-US" sz="2000" dirty="0" smtClean="0"/>
              <a:t>word.</a:t>
            </a:r>
          </a:p>
          <a:p>
            <a:r>
              <a:rPr lang="en-US" sz="2000" dirty="0" smtClean="0"/>
              <a:t>All instructions execute in single clock </a:t>
            </a:r>
            <a:r>
              <a:rPr lang="en-US" sz="2000" dirty="0" smtClean="0"/>
              <a:t>cycle.</a:t>
            </a:r>
          </a:p>
          <a:p>
            <a:r>
              <a:rPr lang="en-US" sz="2000" dirty="0" smtClean="0"/>
              <a:t>Dedicated I/O bus and </a:t>
            </a:r>
            <a:r>
              <a:rPr lang="en-US" sz="2000" dirty="0" smtClean="0"/>
              <a:t>instructions.</a:t>
            </a:r>
          </a:p>
          <a:p>
            <a:r>
              <a:rPr lang="en-US" sz="2000" dirty="0" smtClean="0"/>
              <a:t>11 prioritized </a:t>
            </a:r>
            <a:r>
              <a:rPr lang="en-US" sz="2000" dirty="0" smtClean="0"/>
              <a:t>interrupts.</a:t>
            </a:r>
          </a:p>
          <a:p>
            <a:r>
              <a:rPr lang="en-US" sz="2000" dirty="0" smtClean="0"/>
              <a:t>Both MISC design and FORTH operating system stable since </a:t>
            </a:r>
            <a:r>
              <a:rPr lang="en-US" sz="2000" dirty="0" smtClean="0"/>
              <a:t>2002.</a:t>
            </a:r>
          </a:p>
          <a:p>
            <a:r>
              <a:rPr lang="en-US" sz="2000" dirty="0" smtClean="0"/>
              <a:t>Compact design fits nicely in </a:t>
            </a:r>
            <a:r>
              <a:rPr lang="en-US" sz="2000" dirty="0" smtClean="0"/>
              <a:t>RTAX250.</a:t>
            </a:r>
          </a:p>
          <a:p>
            <a:r>
              <a:rPr lang="en-US" sz="2000" dirty="0" smtClean="0"/>
              <a:t>Data and Return stacks implemented using “block ram” in RTAX250, with EDAC becomes SEU </a:t>
            </a:r>
            <a:r>
              <a:rPr lang="en-US" sz="2000" dirty="0" smtClean="0"/>
              <a:t>tolerant.</a:t>
            </a:r>
          </a:p>
          <a:p>
            <a:r>
              <a:rPr lang="en-US" sz="2000" dirty="0" smtClean="0"/>
              <a:t>RTAX250 implementation (flown on </a:t>
            </a:r>
            <a:r>
              <a:rPr lang="en-US" sz="2000" dirty="0" err="1" smtClean="0"/>
              <a:t>NuSTAR</a:t>
            </a:r>
            <a:r>
              <a:rPr lang="en-US" sz="2000" dirty="0" smtClean="0"/>
              <a:t>) runs @ 15 </a:t>
            </a:r>
            <a:r>
              <a:rPr lang="en-US" sz="2000" dirty="0" smtClean="0"/>
              <a:t>MHz.</a:t>
            </a:r>
            <a:endParaRPr lang="en-US" dirty="0" smtClean="0"/>
          </a:p>
          <a:p>
            <a:r>
              <a:rPr lang="en-US" sz="2000" dirty="0" smtClean="0"/>
              <a:t>MISC uses 36% of RTAX250 “R cells” (flip-flops) and 63% of “C cells” (logic gates), leaving 1050 R cells and 900 C cells for application specific logic.</a:t>
            </a:r>
          </a:p>
          <a:p>
            <a:r>
              <a:rPr lang="en-US" sz="2000" dirty="0" smtClean="0"/>
              <a:t>Estimated app specific logic for telescope board: 500 </a:t>
            </a:r>
            <a:r>
              <a:rPr lang="en-US" sz="2000" dirty="0" err="1" smtClean="0"/>
              <a:t>Rcell</a:t>
            </a:r>
            <a:r>
              <a:rPr lang="en-US" sz="2000" dirty="0" smtClean="0"/>
              <a:t>, 300 </a:t>
            </a:r>
            <a:r>
              <a:rPr lang="en-US" sz="2000" dirty="0" err="1" smtClean="0"/>
              <a:t>Ccell</a:t>
            </a:r>
            <a:r>
              <a:rPr lang="en-US" sz="2000" dirty="0" smtClean="0"/>
              <a:t> based on similar STEREO design, i.e. &lt; 50% of available </a:t>
            </a:r>
            <a:r>
              <a:rPr lang="en-US" sz="2000" dirty="0" smtClean="0"/>
              <a:t>resources.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MISC?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464076"/>
          </a:xfrm>
        </p:spPr>
        <p:txBody>
          <a:bodyPr/>
          <a:lstStyle/>
          <a:p>
            <a:r>
              <a:rPr lang="en-US" dirty="0" smtClean="0"/>
              <a:t>Housekeeping Chip is a new ASIC design for use in EPI-</a:t>
            </a:r>
            <a:r>
              <a:rPr lang="en-US" dirty="0" smtClean="0"/>
              <a:t>Hi.</a:t>
            </a:r>
          </a:p>
          <a:p>
            <a:r>
              <a:rPr lang="en-US" dirty="0" smtClean="0"/>
              <a:t>Includes most auxiliary functions needed for a small instrument in a </a:t>
            </a:r>
            <a:r>
              <a:rPr lang="en-US" dirty="0" smtClean="0"/>
              <a:t>68-pin </a:t>
            </a:r>
            <a:r>
              <a:rPr lang="en-US" dirty="0" smtClean="0"/>
              <a:t>hermetic ceramic </a:t>
            </a:r>
            <a:r>
              <a:rPr lang="en-US" dirty="0" smtClean="0"/>
              <a:t>package.</a:t>
            </a:r>
          </a:p>
          <a:p>
            <a:r>
              <a:rPr lang="en-US" dirty="0" smtClean="0"/>
              <a:t>Delta sigma modulator, for making DC voltage (0-5V) measurements to monitor power supply voltages, currents, and instrument </a:t>
            </a:r>
            <a:r>
              <a:rPr lang="en-US" dirty="0" smtClean="0"/>
              <a:t>temperatures.</a:t>
            </a:r>
          </a:p>
          <a:p>
            <a:r>
              <a:rPr lang="en-US" dirty="0" smtClean="0"/>
              <a:t>35-input </a:t>
            </a:r>
            <a:r>
              <a:rPr lang="en-US" dirty="0" smtClean="0"/>
              <a:t>analog </a:t>
            </a:r>
            <a:r>
              <a:rPr lang="en-US" dirty="0" smtClean="0"/>
              <a:t>multiplexor.</a:t>
            </a:r>
          </a:p>
          <a:p>
            <a:r>
              <a:rPr lang="en-US" dirty="0" smtClean="0"/>
              <a:t>12 10-bit DACs with option of rail to rail buffered </a:t>
            </a:r>
            <a:r>
              <a:rPr lang="en-US" dirty="0" smtClean="0"/>
              <a:t>output.</a:t>
            </a:r>
          </a:p>
          <a:p>
            <a:r>
              <a:rPr lang="en-US" dirty="0" smtClean="0"/>
              <a:t>12 digital outputs designed to drive </a:t>
            </a:r>
            <a:r>
              <a:rPr lang="en-US" dirty="0" err="1" smtClean="0"/>
              <a:t>opto</a:t>
            </a:r>
            <a:r>
              <a:rPr lang="en-US" dirty="0" smtClean="0"/>
              <a:t>-isolated power switches for heater </a:t>
            </a:r>
            <a:r>
              <a:rPr lang="en-US" dirty="0" smtClean="0"/>
              <a:t>control.</a:t>
            </a:r>
          </a:p>
          <a:p>
            <a:r>
              <a:rPr lang="en-US" dirty="0" smtClean="0"/>
              <a:t>DACs may be ganged for greater voltage setting </a:t>
            </a:r>
            <a:r>
              <a:rPr lang="en-US" dirty="0" smtClean="0"/>
              <a:t>resolution.</a:t>
            </a:r>
          </a:p>
          <a:p>
            <a:r>
              <a:rPr lang="en-US" dirty="0" smtClean="0"/>
              <a:t>DAC outputs may be internally routed to modulator for precision measurement =&gt; low precision DACs can be used to generate high precision voltages and improved in-flight PHASIC </a:t>
            </a:r>
            <a:r>
              <a:rPr lang="en-US" dirty="0" smtClean="0"/>
              <a:t>calibration.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Packaging</a:t>
            </a:r>
            <a:endParaRPr lang="en-US" dirty="0"/>
          </a:p>
        </p:txBody>
      </p:sp>
      <p:pic>
        <p:nvPicPr>
          <p:cNvPr id="5" name="Picture 4" descr="HK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23" y="902208"/>
            <a:ext cx="3320225" cy="4418784"/>
          </a:xfrm>
          <a:prstGeom prst="rect">
            <a:avLst/>
          </a:prstGeom>
        </p:spPr>
      </p:pic>
      <p:pic>
        <p:nvPicPr>
          <p:cNvPr id="4" name="Picture 3" descr="HKpack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256" y="1316736"/>
            <a:ext cx="3908619" cy="36088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718560" y="1670304"/>
            <a:ext cx="2670048" cy="117043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94304" y="5401056"/>
            <a:ext cx="2511552" cy="23164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03904" y="1524000"/>
            <a:ext cx="2621280" cy="13533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91712" y="3291840"/>
            <a:ext cx="2633472" cy="141427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91222" y="5205984"/>
            <a:ext cx="6128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HK Chip packaged in hermetic </a:t>
            </a:r>
            <a:r>
              <a:rPr lang="en-US" dirty="0" smtClean="0"/>
              <a:t>68-pin </a:t>
            </a:r>
            <a:r>
              <a:rPr lang="en-US" dirty="0" smtClean="0"/>
              <a:t>ceramic </a:t>
            </a:r>
            <a:r>
              <a:rPr lang="en-US" dirty="0" smtClean="0"/>
              <a:t>package.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HK Chip to be qualified and screened to level Q, with PIND test </a:t>
            </a:r>
            <a:r>
              <a:rPr lang="en-US" dirty="0" smtClean="0"/>
              <a:t>included.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 Chip was laid out using Aeroflex design </a:t>
            </a:r>
            <a:r>
              <a:rPr lang="en-US" dirty="0" smtClean="0"/>
              <a:t>rules.</a:t>
            </a:r>
          </a:p>
          <a:p>
            <a:r>
              <a:rPr lang="en-US" dirty="0" smtClean="0"/>
              <a:t>Fabrication of EM parts was done</a:t>
            </a:r>
            <a:r>
              <a:rPr lang="en-US" dirty="0" smtClean="0"/>
              <a:t> first with ON-Semi </a:t>
            </a:r>
            <a:r>
              <a:rPr lang="en-US" dirty="0" smtClean="0"/>
              <a:t>C5N process through </a:t>
            </a:r>
            <a:r>
              <a:rPr lang="en-US" dirty="0" smtClean="0"/>
              <a:t>MOSIS. The 2</a:t>
            </a:r>
            <a:r>
              <a:rPr lang="en-US" baseline="30000" dirty="0" smtClean="0"/>
              <a:t>nd</a:t>
            </a:r>
            <a:r>
              <a:rPr lang="en-US" dirty="0" smtClean="0"/>
              <a:t> run was on</a:t>
            </a:r>
            <a:r>
              <a:rPr lang="en-US" dirty="0" smtClean="0"/>
              <a:t> shared wafers with EM PHASIC </a:t>
            </a:r>
            <a:r>
              <a:rPr lang="en-US" dirty="0" err="1" smtClean="0"/>
              <a:t>fab</a:t>
            </a:r>
            <a:r>
              <a:rPr lang="en-US" dirty="0" smtClean="0"/>
              <a:t> directly through ON-Semi.</a:t>
            </a:r>
            <a:endParaRPr lang="en-US" dirty="0" smtClean="0"/>
          </a:p>
          <a:p>
            <a:r>
              <a:rPr lang="en-US" dirty="0" smtClean="0"/>
              <a:t>Test results: DAC linearity limited to 8 bits; Delta sigma modulator can provide up to </a:t>
            </a:r>
            <a:r>
              <a:rPr lang="en-US" dirty="0" smtClean="0"/>
              <a:t>18-bit </a:t>
            </a:r>
            <a:r>
              <a:rPr lang="en-US" dirty="0" smtClean="0"/>
              <a:t>performance. Buffer amps, digital outputs and </a:t>
            </a:r>
            <a:r>
              <a:rPr lang="en-US" dirty="0" smtClean="0"/>
              <a:t>power on </a:t>
            </a:r>
            <a:r>
              <a:rPr lang="en-US" dirty="0" smtClean="0"/>
              <a:t>reset circuit all perform properly.</a:t>
            </a:r>
          </a:p>
          <a:p>
            <a:r>
              <a:rPr lang="en-US" dirty="0" smtClean="0"/>
              <a:t>Design judged adequate for flight re-spin with Aeroflex radiation </a:t>
            </a:r>
            <a:r>
              <a:rPr lang="en-US" dirty="0" smtClean="0"/>
              <a:t>hardening.</a:t>
            </a:r>
          </a:p>
          <a:p>
            <a:r>
              <a:rPr lang="en-US" dirty="0" smtClean="0"/>
              <a:t>Flight re-spin will occur simultaneously with PHASIC flight </a:t>
            </a:r>
            <a:r>
              <a:rPr lang="en-US" dirty="0" err="1" smtClean="0"/>
              <a:t>fab</a:t>
            </a:r>
            <a:r>
              <a:rPr lang="en-US" dirty="0" smtClean="0"/>
              <a:t> on same </a:t>
            </a:r>
            <a:r>
              <a:rPr lang="en-US" dirty="0" smtClean="0"/>
              <a:t>wafers.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Electronics System Overview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 Cook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Systems Engineer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Key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84" y="1043941"/>
            <a:ext cx="784961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Support</a:t>
            </a:r>
            <a:r>
              <a:rPr lang="en-US" dirty="0" smtClean="0"/>
              <a:t> 3 independent </a:t>
            </a:r>
            <a:r>
              <a:rPr lang="en-US" dirty="0" smtClean="0"/>
              <a:t>charged particle telescopes: LET1, LET2</a:t>
            </a:r>
            <a:r>
              <a:rPr lang="en-US" dirty="0" smtClean="0"/>
              <a:t> and HET.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telescope provide for</a:t>
            </a:r>
            <a:r>
              <a:rPr lang="en-US" dirty="0" smtClean="0"/>
              <a:t> detection </a:t>
            </a:r>
            <a:r>
              <a:rPr lang="en-US" dirty="0" smtClean="0"/>
              <a:t>of coincident signals from various Si detector elements to define “events”</a:t>
            </a:r>
            <a:r>
              <a:rPr lang="en-US" dirty="0" smtClean="0"/>
              <a:t> caused </a:t>
            </a:r>
            <a:r>
              <a:rPr lang="en-US" dirty="0" smtClean="0"/>
              <a:t>by the incidence of individual nuclei, electrons and neutral particles/</a:t>
            </a:r>
            <a:r>
              <a:rPr lang="en-US" dirty="0" smtClean="0"/>
              <a:t>photons.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event, provide </a:t>
            </a:r>
            <a:r>
              <a:rPr lang="en-US" dirty="0" smtClean="0"/>
              <a:t>pulse height </a:t>
            </a:r>
            <a:r>
              <a:rPr lang="en-US" dirty="0" smtClean="0"/>
              <a:t>analysis of the signal amplitudes in the various stimulated detector elements. Large dynamic range is needed for measurement of electrons through Zn nuclei.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Sort and count the events according to particle type and </a:t>
            </a:r>
            <a:r>
              <a:rPr lang="en-US" dirty="0" smtClean="0"/>
              <a:t>energy.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Integrate the counts for the various particle/energy categories over time periods ranging from seconds to </a:t>
            </a:r>
            <a:r>
              <a:rPr lang="en-US" dirty="0" smtClean="0"/>
              <a:t>hours.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Format</a:t>
            </a:r>
            <a:r>
              <a:rPr lang="en-US" dirty="0" smtClean="0"/>
              <a:t> the </a:t>
            </a:r>
            <a:r>
              <a:rPr lang="en-US" dirty="0" smtClean="0"/>
              <a:t>count rate data into packets and transmit them to the</a:t>
            </a:r>
            <a:r>
              <a:rPr lang="en-US" dirty="0" smtClean="0"/>
              <a:t> S/C.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Include in data packets the raw </a:t>
            </a:r>
            <a:r>
              <a:rPr lang="en-US" dirty="0" smtClean="0"/>
              <a:t>pulse height </a:t>
            </a:r>
            <a:r>
              <a:rPr lang="en-US" dirty="0" smtClean="0"/>
              <a:t>data for a sample of events to aid in-flight </a:t>
            </a:r>
            <a:r>
              <a:rPr lang="en-US" dirty="0" smtClean="0"/>
              <a:t>calibration.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Monitor instrument health by measurement of detector leakage currents, instrument temperatures, power supply voltages and total instrument current draw, and include this “housekeeping” data in telemetry </a:t>
            </a:r>
            <a:r>
              <a:rPr lang="en-US" dirty="0" smtClean="0"/>
              <a:t>packets.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Respond to commands for altering threshold voltages, bias voltages, etc. and performing instrument self-tests and </a:t>
            </a:r>
            <a:r>
              <a:rPr lang="en-US" dirty="0" smtClean="0"/>
              <a:t>auxiliary functions.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Control instrument operational </a:t>
            </a:r>
            <a:r>
              <a:rPr lang="en-US" dirty="0" smtClean="0"/>
              <a:t>heaters.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Constraints and their Implications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799" y="1905000"/>
            <a:ext cx="8297533" cy="154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Both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power and mass are very tightly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constrained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  <a:ea typeface="ＭＳ Ｐゴシック" pitchFamily="-65" charset="-128"/>
              </a:rPr>
              <a:t>Design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 should be single string, yet 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reliable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Primary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data collection occurs when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S/C 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cannot communicate with 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Earth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Radiation environment is more severe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than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in typical mission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231" y="124460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Constraints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3356" y="360680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44500" y="4197189"/>
            <a:ext cx="8152140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Reliability through minimization of parts count and use of “natural” </a:t>
            </a:r>
            <a:r>
              <a:rPr lang="en-US" kern="0" dirty="0" smtClean="0">
                <a:ea typeface="ＭＳ Ｐゴシック" pitchFamily="-65" charset="-128"/>
              </a:rPr>
              <a:t>redundancy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Use of custom </a:t>
            </a:r>
            <a:r>
              <a:rPr lang="en-US" kern="0" dirty="0" err="1" smtClean="0">
                <a:ea typeface="ＭＳ Ｐゴシック" pitchFamily="-65" charset="-128"/>
              </a:rPr>
              <a:t>rad</a:t>
            </a:r>
            <a:r>
              <a:rPr lang="en-US" kern="0" dirty="0" smtClean="0">
                <a:ea typeface="ＭＳ Ｐゴシック" pitchFamily="-65" charset="-128"/>
              </a:rPr>
              <a:t>-hard </a:t>
            </a:r>
            <a:r>
              <a:rPr lang="en-US" kern="0" dirty="0" smtClean="0">
                <a:ea typeface="ＭＳ Ｐゴシック" pitchFamily="-65" charset="-128"/>
              </a:rPr>
              <a:t>VLSI: PHASIC and </a:t>
            </a:r>
            <a:r>
              <a:rPr lang="en-US" kern="0" dirty="0" smtClean="0">
                <a:ea typeface="ＭＳ Ｐゴシック" pitchFamily="-65" charset="-128"/>
              </a:rPr>
              <a:t>HKCHIP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“</a:t>
            </a:r>
            <a:r>
              <a:rPr lang="en-US" kern="0" dirty="0" smtClean="0">
                <a:ea typeface="ＭＳ Ｐゴシック" pitchFamily="-65" charset="-128"/>
              </a:rPr>
              <a:t>bullet-proof</a:t>
            </a:r>
            <a:r>
              <a:rPr lang="en-US" kern="0" dirty="0" smtClean="0">
                <a:ea typeface="ＭＳ Ｐゴシック" pitchFamily="-65" charset="-128"/>
              </a:rPr>
              <a:t>” with regard to radiation affects: no latch-up, no processor crash due to SEU, total dose tolerant &gt; 100 </a:t>
            </a:r>
            <a:r>
              <a:rPr lang="en-US" kern="0" dirty="0" smtClean="0">
                <a:ea typeface="ＭＳ Ｐゴシック" pitchFamily="-65" charset="-128"/>
              </a:rPr>
              <a:t>krad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capable of autonomous operation during primary data collection period (&lt;0.25 AU from</a:t>
            </a:r>
            <a:r>
              <a:rPr lang="en-US" kern="0" dirty="0" smtClean="0">
                <a:ea typeface="ＭＳ Ｐゴシック" pitchFamily="-65" charset="-128"/>
              </a:rPr>
              <a:t> Sun)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3159" y="1363762"/>
            <a:ext cx="3371977" cy="5073614"/>
          </a:xfrm>
        </p:spPr>
        <p:txBody>
          <a:bodyPr/>
          <a:lstStyle/>
          <a:p>
            <a:r>
              <a:rPr lang="en-US" sz="1800" dirty="0" smtClean="0"/>
              <a:t>6 boards</a:t>
            </a:r>
          </a:p>
          <a:p>
            <a:r>
              <a:rPr lang="en-US" sz="1800" dirty="0" smtClean="0"/>
              <a:t>All telescope </a:t>
            </a:r>
            <a:r>
              <a:rPr lang="en-US" sz="1800" dirty="0" smtClean="0"/>
              <a:t>boards </a:t>
            </a:r>
            <a:r>
              <a:rPr lang="en-US" sz="1800" dirty="0" smtClean="0"/>
              <a:t>same.</a:t>
            </a:r>
          </a:p>
          <a:p>
            <a:r>
              <a:rPr lang="en-US" sz="1800" dirty="0" smtClean="0"/>
              <a:t>DPU formats data and provides a single point interface with</a:t>
            </a:r>
            <a:r>
              <a:rPr lang="en-US" sz="1800" dirty="0" smtClean="0"/>
              <a:t> </a:t>
            </a:r>
            <a:r>
              <a:rPr lang="en-US" sz="1800" dirty="0" smtClean="0"/>
              <a:t>S</a:t>
            </a:r>
            <a:r>
              <a:rPr lang="en-US" sz="1800" dirty="0" smtClean="0"/>
              <a:t>/</a:t>
            </a:r>
            <a:r>
              <a:rPr lang="en-US" sz="1800" dirty="0" smtClean="0"/>
              <a:t>C.</a:t>
            </a:r>
            <a:endParaRPr lang="en-US" sz="1800" dirty="0" smtClean="0"/>
          </a:p>
          <a:p>
            <a:r>
              <a:rPr lang="en-US" sz="1800" dirty="0" smtClean="0"/>
              <a:t>Low Voltage Power Supply (LVPS) and Bias Supply board are </a:t>
            </a:r>
            <a:r>
              <a:rPr lang="en-US" sz="1800" dirty="0" smtClean="0"/>
              <a:t>shared.</a:t>
            </a:r>
          </a:p>
          <a:p>
            <a:r>
              <a:rPr lang="en-US" sz="1800" dirty="0" smtClean="0"/>
              <a:t>Bias Supply board contains a separate supply for each telescope “end</a:t>
            </a:r>
            <a:r>
              <a:rPr lang="en-US" sz="1800" dirty="0" smtClean="0"/>
              <a:t>”, 5 total.</a:t>
            </a:r>
          </a:p>
          <a:p>
            <a:r>
              <a:rPr lang="en-US" sz="1800" dirty="0" smtClean="0"/>
              <a:t>Logic and MISCs are implemented in RTAX 250 FPGAs, 4 </a:t>
            </a:r>
            <a:r>
              <a:rPr lang="en-US" sz="1800" dirty="0" smtClean="0"/>
              <a:t>total.</a:t>
            </a:r>
          </a:p>
          <a:p>
            <a:r>
              <a:rPr lang="en-US" sz="1800" dirty="0" smtClean="0"/>
              <a:t>Heritage from earlier projects: STEREO and </a:t>
            </a:r>
            <a:r>
              <a:rPr lang="en-US" sz="1800" dirty="0" err="1" smtClean="0"/>
              <a:t>NuSTAR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pic>
        <p:nvPicPr>
          <p:cNvPr id="8" name="Picture 7" descr="epi-hi-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529" y="1264729"/>
            <a:ext cx="5076645" cy="46240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Instrument to S/C Electrical Interfaces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4952" y="1000251"/>
            <a:ext cx="8151368" cy="50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Interfaces with S/C </a:t>
            </a:r>
            <a:r>
              <a:rPr lang="en-US" sz="2400" kern="0" dirty="0" smtClean="0">
                <a:latin typeface="+mn-lt"/>
              </a:rPr>
              <a:t>specified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ICD under APL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Command and data interfaces are 115.2 </a:t>
            </a:r>
            <a:r>
              <a:rPr lang="en-US" sz="2400" kern="0" dirty="0" err="1" smtClean="0">
                <a:latin typeface="+mn-lt"/>
              </a:rPr>
              <a:t>kbaud</a:t>
            </a:r>
            <a:r>
              <a:rPr lang="en-US" sz="2400" kern="0" dirty="0" smtClean="0">
                <a:latin typeface="+mn-lt"/>
              </a:rPr>
              <a:t> LVDS using </a:t>
            </a:r>
            <a:r>
              <a:rPr lang="en-US" sz="2400" kern="0" dirty="0" err="1" smtClean="0">
                <a:latin typeface="+mn-lt"/>
              </a:rPr>
              <a:t>rad</a:t>
            </a:r>
            <a:r>
              <a:rPr lang="en-US" sz="2400" kern="0" dirty="0" smtClean="0">
                <a:latin typeface="+mn-lt"/>
              </a:rPr>
              <a:t>-hard </a:t>
            </a:r>
            <a:r>
              <a:rPr lang="en-US" sz="2400" kern="0" dirty="0" smtClean="0">
                <a:latin typeface="+mn-lt"/>
              </a:rPr>
              <a:t>drivers/receivers specified by APL.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Redundant A and B </a:t>
            </a:r>
            <a:r>
              <a:rPr lang="en-US" sz="2400" kern="0" dirty="0" smtClean="0">
                <a:latin typeface="+mn-lt"/>
              </a:rPr>
              <a:t>sides.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Timing signals removed from interface by APL for simplicity. Functions included in command signal protocol.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baseline="0" dirty="0" smtClean="0">
                <a:latin typeface="+mn-lt"/>
              </a:rPr>
              <a:t>MISC</a:t>
            </a:r>
            <a:r>
              <a:rPr lang="en-US" sz="2400" kern="0" dirty="0" smtClean="0">
                <a:latin typeface="+mn-lt"/>
              </a:rPr>
              <a:t> boot method has been modified to accommodate lack of Reset signal.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S/C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supplies separate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</a:rPr>
              <a:t>28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services for survival and operational heaters.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S/C monitors instrument temp via S/C supplied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err="1" smtClean="0">
                <a:latin typeface="+mn-lt"/>
              </a:rPr>
              <a:t>RTD</a:t>
            </a:r>
            <a:r>
              <a:rPr lang="en-US" sz="2400" kern="0" dirty="0" err="1" smtClean="0">
                <a:latin typeface="+mn-lt"/>
              </a:rPr>
              <a:t>s</a:t>
            </a:r>
            <a:r>
              <a:rPr lang="en-US" sz="2400" kern="0" dirty="0" smtClean="0">
                <a:latin typeface="+mn-lt"/>
              </a:rPr>
              <a:t>.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6953" y="1502664"/>
            <a:ext cx="3518183" cy="4837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PHASIC </a:t>
            </a:r>
            <a:r>
              <a:rPr lang="en-US" dirty="0" smtClean="0"/>
              <a:t>stands </a:t>
            </a:r>
            <a:r>
              <a:rPr lang="en-US" dirty="0" smtClean="0"/>
              <a:t>for </a:t>
            </a:r>
            <a:r>
              <a:rPr lang="en-US" dirty="0" smtClean="0"/>
              <a:t>“Pulse Height Analysis System </a:t>
            </a:r>
            <a:r>
              <a:rPr lang="en-US" dirty="0" smtClean="0"/>
              <a:t>I</a:t>
            </a:r>
            <a:r>
              <a:rPr lang="en-US" dirty="0" smtClean="0"/>
              <a:t>ntegrated Circuit”.</a:t>
            </a:r>
          </a:p>
          <a:p>
            <a:r>
              <a:rPr lang="en-US" dirty="0" smtClean="0"/>
              <a:t>Originally developed and used in NASA’s STEREO mission.</a:t>
            </a:r>
          </a:p>
          <a:p>
            <a:r>
              <a:rPr lang="en-US" dirty="0" smtClean="0"/>
              <a:t>Each PHASIC contains 16 complete </a:t>
            </a:r>
            <a:r>
              <a:rPr lang="en-US" dirty="0" smtClean="0"/>
              <a:t>dual-gain pulse </a:t>
            </a:r>
            <a:r>
              <a:rPr lang="en-US" dirty="0" smtClean="0"/>
              <a:t>height analysis (PHA) chains.</a:t>
            </a:r>
          </a:p>
          <a:p>
            <a:r>
              <a:rPr lang="en-US" dirty="0" smtClean="0"/>
              <a:t>STEREO PHASICs still operational in space.</a:t>
            </a:r>
          </a:p>
          <a:p>
            <a:r>
              <a:rPr lang="en-US" dirty="0" err="1" smtClean="0"/>
              <a:t>Mods</a:t>
            </a:r>
            <a:r>
              <a:rPr lang="en-US" dirty="0" smtClean="0"/>
              <a:t> for SPP include widening dynamic range, and improving total dose tolerance to &gt;100</a:t>
            </a:r>
            <a:r>
              <a:rPr lang="en-US" dirty="0" smtClean="0"/>
              <a:t> krad.</a:t>
            </a:r>
            <a:endParaRPr lang="en-US" dirty="0"/>
          </a:p>
        </p:txBody>
      </p:sp>
      <p:pic>
        <p:nvPicPr>
          <p:cNvPr id="5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751" y="1694688"/>
            <a:ext cx="5284039" cy="40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IC hybr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8535" y="1092742"/>
            <a:ext cx="4164457" cy="31355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</a:t>
            </a:r>
            <a:r>
              <a:rPr lang="en-US" dirty="0" smtClean="0"/>
              <a:t> Packaging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4816" y="4291584"/>
            <a:ext cx="666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die is installed in an 80-pin hermetic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ovar</a:t>
            </a:r>
            <a:r>
              <a:rPr lang="en-US" dirty="0" smtClean="0"/>
              <a:t> package </a:t>
            </a:r>
            <a:r>
              <a:rPr lang="en-US" dirty="0" smtClean="0"/>
              <a:t>along with a few passive components to form a “hybrid” circuit.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Hybrid substrate design and passives same as for STEREO.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hybrid to be qualified and screened to class H (as on STEREO).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Passive components include a precision resistor for each PHA chain that sets the rundown </a:t>
            </a:r>
            <a:r>
              <a:rPr lang="en-US" dirty="0" smtClean="0"/>
              <a:t>current. </a:t>
            </a:r>
            <a:r>
              <a:rPr lang="en-US" dirty="0" smtClean="0"/>
              <a:t>Allows PHA channel gain to have low &lt;50 </a:t>
            </a:r>
            <a:r>
              <a:rPr lang="en-US" dirty="0" err="1" smtClean="0"/>
              <a:t>ppm/degC</a:t>
            </a:r>
            <a:r>
              <a:rPr lang="en-US" dirty="0" smtClean="0"/>
              <a:t> temperature </a:t>
            </a:r>
            <a:r>
              <a:rPr lang="en-US" dirty="0" smtClean="0"/>
              <a:t>coefficient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Preamp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080" y="1520952"/>
            <a:ext cx="3352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Preamp output stage changed from “follower” to “open drain” to increase output swing.</a:t>
            </a:r>
          </a:p>
          <a:p>
            <a:r>
              <a:rPr lang="en-US" dirty="0" smtClean="0"/>
              <a:t>Preamp compensation method changed for lower noise.</a:t>
            </a:r>
          </a:p>
          <a:p>
            <a:r>
              <a:rPr lang="en-US" dirty="0" smtClean="0"/>
              <a:t>Buffer added in </a:t>
            </a:r>
            <a:r>
              <a:rPr lang="en-US" dirty="0" smtClean="0"/>
              <a:t>high gain </a:t>
            </a:r>
            <a:r>
              <a:rPr lang="en-US" dirty="0" smtClean="0"/>
              <a:t>signal </a:t>
            </a:r>
            <a:r>
              <a:rPr lang="en-US" dirty="0" smtClean="0"/>
              <a:t>chain.</a:t>
            </a:r>
          </a:p>
          <a:p>
            <a:r>
              <a:rPr lang="en-US" dirty="0" smtClean="0"/>
              <a:t>High/Low gain ratio increased from 20 to 68, with programmable option of </a:t>
            </a:r>
            <a:r>
              <a:rPr lang="en-US" dirty="0" smtClean="0"/>
              <a:t>40. </a:t>
            </a:r>
            <a:endParaRPr lang="en-US" dirty="0" smtClean="0"/>
          </a:p>
          <a:p>
            <a:r>
              <a:rPr lang="en-US" dirty="0" smtClean="0"/>
              <a:t>High</a:t>
            </a:r>
            <a:r>
              <a:rPr lang="en-US" dirty="0" smtClean="0"/>
              <a:t>/Low </a:t>
            </a:r>
            <a:r>
              <a:rPr lang="en-US" dirty="0" smtClean="0"/>
              <a:t>gain boundary falls between alphas and carbon for most </a:t>
            </a:r>
            <a:r>
              <a:rPr lang="en-US" dirty="0" smtClean="0"/>
              <a:t>detectors.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54152" y="1851089"/>
            <a:ext cx="4544027" cy="35194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2469</TotalTime>
  <Words>1613</Words>
  <Application>Microsoft Macintosh PowerPoint</Application>
  <PresentationFormat>On-screen Show (4:3)</PresentationFormat>
  <Paragraphs>189</Paragraphs>
  <Slides>18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Mid Phase B Status - ISIS - DRAFT 1</vt:lpstr>
      <vt:lpstr>EPI-Hi Electronics</vt:lpstr>
      <vt:lpstr>EPI-Hi Electronics</vt:lpstr>
      <vt:lpstr>Key Requirements</vt:lpstr>
      <vt:lpstr>Constraints and their Implications</vt:lpstr>
      <vt:lpstr>EPI-Hi Block Diagram</vt:lpstr>
      <vt:lpstr>Instrument to S/C Electrical Interfaces</vt:lpstr>
      <vt:lpstr>PHASIC Overview</vt:lpstr>
      <vt:lpstr>PHASIC Packaging</vt:lpstr>
      <vt:lpstr>PHASIC Mods near Preamp</vt:lpstr>
      <vt:lpstr>PHASIC Mods near Peak Detector</vt:lpstr>
      <vt:lpstr>PHASIC Mods near Peak Detector cont.</vt:lpstr>
      <vt:lpstr>Predicted PHASIC Noise/Threshold</vt:lpstr>
      <vt:lpstr>PHASIC Radiation Tolerance</vt:lpstr>
      <vt:lpstr>PHASIC Status</vt:lpstr>
      <vt:lpstr>What is a MISC?</vt:lpstr>
      <vt:lpstr>HK Chip</vt:lpstr>
      <vt:lpstr>HK Chip Packaging</vt:lpstr>
      <vt:lpstr>HK Chip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Branislav  Kecman</cp:lastModifiedBy>
  <cp:revision>149</cp:revision>
  <cp:lastPrinted>2012-05-09T16:55:26Z</cp:lastPrinted>
  <dcterms:created xsi:type="dcterms:W3CDTF">2013-10-28T08:08:33Z</dcterms:created>
  <dcterms:modified xsi:type="dcterms:W3CDTF">2013-10-28T10:07:12Z</dcterms:modified>
</cp:coreProperties>
</file>