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13" r:id="rId2"/>
    <p:sldId id="428" r:id="rId3"/>
    <p:sldId id="435" r:id="rId4"/>
    <p:sldId id="443" r:id="rId5"/>
    <p:sldId id="444" r:id="rId6"/>
    <p:sldId id="440" r:id="rId7"/>
    <p:sldId id="445" r:id="rId8"/>
    <p:sldId id="446" r:id="rId9"/>
    <p:sldId id="447" r:id="rId10"/>
    <p:sldId id="448" r:id="rId11"/>
    <p:sldId id="441" r:id="rId12"/>
    <p:sldId id="438" r:id="rId13"/>
    <p:sldId id="419" r:id="rId14"/>
    <p:sldId id="432" r:id="rId1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25" autoAdjust="0"/>
    <p:restoredTop sz="93254" autoAdjust="0"/>
  </p:normalViewPr>
  <p:slideViewPr>
    <p:cSldViewPr snapToGrid="0">
      <p:cViewPr>
        <p:scale>
          <a:sx n="150" d="100"/>
          <a:sy n="150" d="100"/>
        </p:scale>
        <p:origin x="-116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15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Branislav Kecman / Rick Cook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ASICs:</a:t>
            </a:r>
            <a:r>
              <a:rPr lang="en-US" dirty="0" smtClean="0"/>
              <a:t> PHASIC </a:t>
            </a:r>
            <a:r>
              <a:rPr lang="en-US" dirty="0" smtClean="0"/>
              <a:t>and </a:t>
            </a:r>
            <a:r>
              <a:rPr lang="en-US" dirty="0" err="1" smtClean="0"/>
              <a:t>HKchip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98710"/>
            <a:ext cx="4137025" cy="3610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PHASIC:</a:t>
            </a:r>
            <a:r>
              <a:rPr lang="en-US" dirty="0" smtClean="0"/>
              <a:t> Hybrid </a:t>
            </a:r>
            <a:r>
              <a:rPr lang="en-US" dirty="0" smtClean="0"/>
              <a:t>ASIC developed for STEREO</a:t>
            </a:r>
          </a:p>
          <a:p>
            <a:pPr lvl="1"/>
            <a:r>
              <a:rPr lang="en-US" dirty="0" smtClean="0"/>
              <a:t>Using existing stock with modifications</a:t>
            </a:r>
          </a:p>
          <a:p>
            <a:pPr lvl="2"/>
            <a:r>
              <a:rPr lang="en-US" dirty="0" smtClean="0"/>
              <a:t>New </a:t>
            </a:r>
            <a:r>
              <a:rPr lang="en-US" dirty="0" err="1" smtClean="0"/>
              <a:t>rad</a:t>
            </a:r>
            <a:r>
              <a:rPr lang="en-US" dirty="0" smtClean="0"/>
              <a:t>-</a:t>
            </a:r>
            <a:r>
              <a:rPr lang="en-US" dirty="0" smtClean="0"/>
              <a:t>hard wafers will be </a:t>
            </a:r>
            <a:r>
              <a:rPr lang="en-US" dirty="0" smtClean="0"/>
              <a:t>produced</a:t>
            </a:r>
          </a:p>
          <a:p>
            <a:pPr lvl="3"/>
            <a:r>
              <a:rPr lang="en-US" dirty="0" smtClean="0"/>
              <a:t>TID and SEL testing planned</a:t>
            </a:r>
          </a:p>
          <a:p>
            <a:pPr lvl="2"/>
            <a:r>
              <a:rPr lang="en-US" dirty="0" smtClean="0"/>
              <a:t>Heritage die will be removed and replaced</a:t>
            </a:r>
          </a:p>
          <a:p>
            <a:pPr lvl="2"/>
            <a:r>
              <a:rPr lang="en-US" dirty="0" smtClean="0"/>
              <a:t>Packaging will be performed by JPL Hybrid Lab</a:t>
            </a:r>
          </a:p>
          <a:p>
            <a:pPr lvl="2"/>
            <a:r>
              <a:rPr lang="en-US" dirty="0" smtClean="0"/>
              <a:t>Assembled part will undergo full screening and qualification performed by JPL and </a:t>
            </a:r>
            <a:r>
              <a:rPr lang="en-US" dirty="0" smtClean="0"/>
              <a:t>Caltech</a:t>
            </a:r>
          </a:p>
          <a:p>
            <a:pPr lvl="2"/>
            <a:endParaRPr lang="en-US" dirty="0"/>
          </a:p>
        </p:txBody>
      </p:sp>
      <p:pic>
        <p:nvPicPr>
          <p:cNvPr id="4" name="Picture 3" descr="IMG_0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600" y="1492956"/>
            <a:ext cx="4189959" cy="3033889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364067" y="4978401"/>
            <a:ext cx="5164666" cy="1329266"/>
          </a:xfrm>
        </p:spPr>
        <p:txBody>
          <a:bodyPr>
            <a:normAutofit/>
          </a:bodyPr>
          <a:lstStyle/>
          <a:p>
            <a:r>
              <a:rPr lang="en-US" dirty="0" err="1" smtClean="0"/>
              <a:t>HKchip</a:t>
            </a:r>
            <a:r>
              <a:rPr lang="en-US" dirty="0" smtClean="0"/>
              <a:t>: New </a:t>
            </a:r>
            <a:r>
              <a:rPr lang="en-US" dirty="0" smtClean="0"/>
              <a:t>part, </a:t>
            </a:r>
            <a:r>
              <a:rPr lang="en-US" dirty="0" smtClean="0"/>
              <a:t>monolithic ASIC</a:t>
            </a:r>
            <a:endParaRPr lang="en-US" dirty="0" smtClean="0"/>
          </a:p>
          <a:p>
            <a:pPr lvl="1"/>
            <a:r>
              <a:rPr lang="en-US" dirty="0" smtClean="0"/>
              <a:t>Will follow the same wafer procurement, packaging </a:t>
            </a:r>
            <a:r>
              <a:rPr lang="en-US" dirty="0" smtClean="0"/>
              <a:t>and</a:t>
            </a:r>
          </a:p>
          <a:p>
            <a:pPr lvl="1">
              <a:buNone/>
            </a:pPr>
            <a:r>
              <a:rPr lang="en-US" dirty="0" smtClean="0"/>
              <a:t>   </a:t>
            </a:r>
            <a:r>
              <a:rPr lang="en-US" dirty="0" smtClean="0"/>
              <a:t>test </a:t>
            </a:r>
            <a:r>
              <a:rPr lang="en-US" dirty="0" smtClean="0"/>
              <a:t>plan as</a:t>
            </a:r>
            <a:r>
              <a:rPr lang="en-US" dirty="0" smtClean="0"/>
              <a:t> the PHASIC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320799" y="4693919"/>
          <a:ext cx="6443133" cy="15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</a:rPr>
                        <a:t>End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End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 EOL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EOL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7735" y="1253067"/>
          <a:ext cx="64262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066"/>
                <a:gridCol w="225213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Subsystem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Power [ W ]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Beginning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 BOL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BOL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270000" y="1253067"/>
          <a:ext cx="6443133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Subsystem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Mass [ </a:t>
                      </a:r>
                      <a:r>
                        <a:rPr lang="en-US" sz="2000" dirty="0" err="1" smtClean="0">
                          <a:solidFill>
                            <a:srgbClr val="3366FF"/>
                          </a:solidFill>
                        </a:rPr>
                        <a:t>g</a:t>
                      </a:r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telescope</a:t>
                      </a:r>
                    </a:p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225</a:t>
                      </a: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telescope</a:t>
                      </a:r>
                    </a:p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telescope</a:t>
                      </a:r>
                    </a:p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  <a:p>
                      <a:r>
                        <a:rPr lang="en-US" sz="1800" baseline="0" dirty="0" smtClean="0"/>
                        <a:t>Bias Supply &amp; RF shields</a:t>
                      </a:r>
                    </a:p>
                    <a:p>
                      <a:r>
                        <a:rPr lang="en-US" sz="1800" baseline="0" dirty="0" smtClean="0"/>
                        <a:t>LVPS &amp; RF shields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+ 130</a:t>
                      </a:r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Elec. box, hardware &amp; shielding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Telescope brackets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Thermal hardware</a:t>
                      </a:r>
                    </a:p>
                    <a:p>
                      <a:r>
                        <a:rPr lang="en-US" sz="1800" dirty="0" smtClean="0"/>
                        <a:t>MLI blankets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925 + 250 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Harness Diagram</a:t>
            </a:r>
            <a:endParaRPr lang="en-US" dirty="0"/>
          </a:p>
        </p:txBody>
      </p:sp>
      <p:pic>
        <p:nvPicPr>
          <p:cNvPr id="11" name="Picture 10" descr="epi-hi_harness_10-20-13_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948267"/>
            <a:ext cx="8475133" cy="55964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Thermal Harness Diagram</a:t>
            </a:r>
            <a:endParaRPr lang="en-US" dirty="0"/>
          </a:p>
        </p:txBody>
      </p:sp>
      <p:pic>
        <p:nvPicPr>
          <p:cNvPr id="11" name="Picture 10" descr="epi-hi_thermal_harness_10-20-13_pd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532743"/>
            <a:ext cx="8813800" cy="45037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Implementation and Status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</a:rPr>
              <a:t>Branislav Kecman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</a:rPr>
              <a:t>Cognizant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>
                <a:solidFill>
                  <a:srgbClr val="003399"/>
                </a:solidFill>
              </a:rPr>
              <a:t>Electrical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07067"/>
            <a:ext cx="7823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Design/Assembly/Test Flow</a:t>
            </a:r>
          </a:p>
          <a:p>
            <a:pPr marL="457200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Board </a:t>
            </a:r>
            <a:r>
              <a:rPr lang="en-US" sz="2400" dirty="0" smtClean="0"/>
              <a:t>Status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DPU Board Layout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Bias Supply Board Layout</a:t>
            </a:r>
          </a:p>
          <a:p>
            <a:pPr marL="914400" lvl="1" indent="-457200" algn="l"/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EEE Parts Program and </a:t>
            </a:r>
            <a:r>
              <a:rPr lang="en-US" sz="2400" dirty="0" smtClean="0"/>
              <a:t>Status</a:t>
            </a:r>
            <a:endParaRPr lang="en-US" sz="2400" dirty="0" smtClean="0"/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Significant</a:t>
            </a:r>
            <a:r>
              <a:rPr lang="en-US" dirty="0" smtClean="0"/>
              <a:t> Parts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err="1" smtClean="0"/>
              <a:t>ASICs</a:t>
            </a:r>
            <a:r>
              <a:rPr lang="en-US" dirty="0" smtClean="0"/>
              <a:t>: PHASIC and </a:t>
            </a:r>
            <a:r>
              <a:rPr lang="en-US" dirty="0" err="1" smtClean="0"/>
              <a:t>HKchip</a:t>
            </a:r>
            <a:endParaRPr lang="en-US" dirty="0" smtClean="0"/>
          </a:p>
          <a:p>
            <a:pPr marL="914400" lvl="1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Resources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Power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Mass</a:t>
            </a:r>
          </a:p>
          <a:p>
            <a:pPr marL="914400" lvl="1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Harness Diagram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Thermal Harness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Design/Assembly/Test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8516" y="2540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4731" y="42555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89374" y="4113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972734" y="2150533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Detailed </a:t>
            </a:r>
            <a:r>
              <a:rPr lang="en-US" sz="1200" b="1" dirty="0" smtClean="0"/>
              <a:t>design</a:t>
            </a:r>
          </a:p>
          <a:p>
            <a:pPr algn="ctr"/>
            <a:r>
              <a:rPr lang="en-US" sz="1200" b="1" dirty="0" smtClean="0"/>
              <a:t>and schematic</a:t>
            </a:r>
            <a:r>
              <a:rPr lang="en-US" sz="1200" dirty="0" smtClean="0"/>
              <a:t> </a:t>
            </a:r>
            <a:endParaRPr lang="en-US" sz="1200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pPr algn="ctr"/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939771" y="2141008"/>
            <a:ext cx="1020762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EM layout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134534" y="3403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 </a:t>
            </a:r>
            <a:r>
              <a:rPr lang="en-US" sz="1200" b="1" dirty="0" smtClean="0"/>
              <a:t>identification, </a:t>
            </a:r>
            <a:r>
              <a:rPr lang="en-US" sz="1200" b="1" dirty="0"/>
              <a:t>EM and flight </a:t>
            </a:r>
          </a:p>
          <a:p>
            <a:pPr algn="ctr"/>
            <a:r>
              <a:rPr lang="en-US" sz="1200" dirty="0"/>
              <a:t>B. </a:t>
            </a:r>
            <a:r>
              <a:rPr lang="en-US" sz="1200" dirty="0" smtClean="0"/>
              <a:t>Kecman, J. Burnham</a:t>
            </a:r>
          </a:p>
          <a:p>
            <a:pPr algn="ctr"/>
            <a:r>
              <a:rPr lang="en-US" sz="1200" dirty="0" smtClean="0"/>
              <a:t>J. </a:t>
            </a:r>
            <a:r>
              <a:rPr lang="en-US" sz="1200" dirty="0" err="1" smtClean="0"/>
              <a:t>Tumlinson</a:t>
            </a:r>
            <a:r>
              <a:rPr lang="en-US" sz="1200" dirty="0" smtClean="0"/>
              <a:t> </a:t>
            </a:r>
            <a:r>
              <a:rPr lang="en-US" sz="1200" dirty="0" err="1" smtClean="0"/>
              <a:t>SwRI</a:t>
            </a:r>
            <a:endParaRPr lang="en-US" sz="1200" dirty="0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152224" y="34036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Parts stress</a:t>
            </a:r>
          </a:p>
          <a:p>
            <a:pPr algn="ctr"/>
            <a:r>
              <a:rPr lang="en-US" sz="1200" b="1" dirty="0" smtClean="0"/>
              <a:t>analysis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400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518400" y="2150533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EM</a:t>
            </a:r>
            <a:r>
              <a:rPr lang="en-US" sz="1200" b="1" dirty="0" smtClean="0"/>
              <a:t> assembly</a:t>
            </a:r>
            <a:endParaRPr lang="en-US" sz="1200" dirty="0" smtClean="0"/>
          </a:p>
          <a:p>
            <a:r>
              <a:rPr lang="en-US" sz="1200" dirty="0" smtClean="0"/>
              <a:t>J. Burnham</a:t>
            </a:r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488017" y="4262966"/>
            <a:ext cx="6445249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</a:t>
            </a:r>
            <a:r>
              <a:rPr lang="en-US" sz="1200" b="1" dirty="0" smtClean="0"/>
              <a:t> procurement</a:t>
            </a:r>
            <a:r>
              <a:rPr lang="en-US" sz="1200" b="1" dirty="0"/>
              <a:t>, EM and</a:t>
            </a:r>
            <a:r>
              <a:rPr lang="en-US" sz="1200" b="1" dirty="0" smtClean="0"/>
              <a:t> flight</a:t>
            </a:r>
            <a:endParaRPr lang="en-US" sz="1200" dirty="0"/>
          </a:p>
          <a:p>
            <a:r>
              <a:rPr lang="en-US" sz="1200" dirty="0"/>
              <a:t>B. Kecman,</a:t>
            </a:r>
            <a:r>
              <a:rPr lang="en-US" sz="1200" dirty="0" smtClean="0"/>
              <a:t> M. </a:t>
            </a:r>
            <a:r>
              <a:rPr lang="en-US" sz="1200" dirty="0" err="1" smtClean="0"/>
              <a:t>Windhausen</a:t>
            </a:r>
            <a:r>
              <a:rPr lang="en-US" sz="1200" dirty="0" smtClean="0"/>
              <a:t> GSFC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7440084" y="3141133"/>
            <a:ext cx="1371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Test/rework/test</a:t>
            </a:r>
          </a:p>
          <a:p>
            <a:pPr algn="ctr"/>
            <a:r>
              <a:rPr lang="en-US" sz="1200" dirty="0"/>
              <a:t>R. Cook</a:t>
            </a:r>
          </a:p>
          <a:p>
            <a:pPr algn="ctr"/>
            <a:r>
              <a:rPr lang="en-US" sz="1200" dirty="0"/>
              <a:t>B. Kecman</a:t>
            </a:r>
          </a:p>
          <a:p>
            <a:pPr algn="ctr"/>
            <a:r>
              <a:rPr lang="en-US" sz="1200" dirty="0"/>
              <a:t>J. </a:t>
            </a:r>
            <a:r>
              <a:rPr lang="en-US" sz="1200" dirty="0" smtClean="0"/>
              <a:t>Burnham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3699934" y="5311246"/>
            <a:ext cx="17526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</a:t>
            </a:r>
          </a:p>
          <a:p>
            <a:pPr algn="ctr"/>
            <a:r>
              <a:rPr lang="en-US" sz="1200" b="1" dirty="0" smtClean="0"/>
              <a:t>assembly &amp; inspection</a:t>
            </a:r>
          </a:p>
          <a:p>
            <a:pPr algn="ctr"/>
            <a:r>
              <a:rPr lang="en-US" sz="1200" dirty="0" smtClean="0"/>
              <a:t>JPL</a:t>
            </a:r>
            <a:endParaRPr lang="en-US" sz="1200" dirty="0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146800" y="2150533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EM layout</a:t>
            </a:r>
          </a:p>
          <a:p>
            <a:pPr algn="ctr"/>
            <a:r>
              <a:rPr lang="en-US" sz="1200" b="1" dirty="0" smtClean="0"/>
              <a:t>review</a:t>
            </a:r>
          </a:p>
          <a:p>
            <a:pPr algn="ctr"/>
            <a:r>
              <a:rPr lang="en-US" sz="1200" dirty="0" err="1" smtClean="0"/>
              <a:t>SwRI</a:t>
            </a:r>
            <a:endParaRPr lang="en-US" sz="1200" dirty="0" smtClean="0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702300" y="5306483"/>
            <a:ext cx="1553634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test</a:t>
            </a:r>
            <a:endParaRPr lang="en-US" sz="1200" b="1" dirty="0"/>
          </a:p>
          <a:p>
            <a:pPr algn="ctr"/>
            <a:r>
              <a:rPr lang="en-US" sz="1200" dirty="0"/>
              <a:t>R. </a:t>
            </a:r>
            <a:r>
              <a:rPr lang="en-US" sz="1200" dirty="0" smtClean="0"/>
              <a:t>Cook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</a:p>
          <a:p>
            <a:pPr algn="ctr"/>
            <a:r>
              <a:rPr lang="en-US" sz="1200" dirty="0" smtClean="0"/>
              <a:t>J</a:t>
            </a:r>
            <a:r>
              <a:rPr lang="en-US" sz="1200" dirty="0"/>
              <a:t>. </a:t>
            </a:r>
            <a:r>
              <a:rPr lang="en-US" sz="1200" dirty="0" smtClean="0"/>
              <a:t>Burnham</a:t>
            </a:r>
            <a:endParaRPr lang="en-US" sz="1200" dirty="0"/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7492999" y="5306674"/>
            <a:ext cx="1220681" cy="847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Staking, </a:t>
            </a:r>
            <a:endParaRPr lang="en-US" sz="1200" b="1" dirty="0" smtClean="0"/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onformal </a:t>
            </a:r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oating</a:t>
            </a:r>
            <a:endParaRPr lang="en-US" sz="1200" b="1" dirty="0"/>
          </a:p>
          <a:p>
            <a:pPr algn="ctr"/>
            <a:r>
              <a:rPr lang="en-US" sz="1200" dirty="0"/>
              <a:t>JPL</a:t>
            </a:r>
          </a:p>
        </p:txBody>
      </p:sp>
      <p:cxnSp>
        <p:nvCxnSpPr>
          <p:cNvPr id="53" name="AutoShape 21"/>
          <p:cNvCxnSpPr>
            <a:cxnSpLocks noChangeShapeType="1"/>
            <a:stCxn id="47" idx="3"/>
            <a:endCxn id="43" idx="1"/>
          </p:cNvCxnSpPr>
          <p:nvPr/>
        </p:nvCxnSpPr>
        <p:spPr bwMode="auto">
          <a:xfrm>
            <a:off x="7289800" y="2531533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23"/>
          <p:cNvCxnSpPr>
            <a:cxnSpLocks noChangeShapeType="1"/>
            <a:endCxn id="41" idx="1"/>
          </p:cNvCxnSpPr>
          <p:nvPr/>
        </p:nvCxnSpPr>
        <p:spPr bwMode="auto">
          <a:xfrm rot="16200000" flipH="1">
            <a:off x="621461" y="3195326"/>
            <a:ext cx="798605" cy="2275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/>
            <a:tailEnd type="triangle" w="med" len="med"/>
          </a:ln>
          <a:effectLst/>
        </p:spPr>
      </p:cxnSp>
      <p:cxnSp>
        <p:nvCxnSpPr>
          <p:cNvPr id="56" name="AutoShape 25"/>
          <p:cNvCxnSpPr>
            <a:cxnSpLocks noChangeShapeType="1"/>
            <a:stCxn id="41" idx="3"/>
            <a:endCxn id="42" idx="1"/>
          </p:cNvCxnSpPr>
          <p:nvPr/>
        </p:nvCxnSpPr>
        <p:spPr bwMode="auto">
          <a:xfrm>
            <a:off x="3649134" y="3708400"/>
            <a:ext cx="50309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35"/>
          <p:cNvCxnSpPr>
            <a:cxnSpLocks noChangeShapeType="1"/>
            <a:stCxn id="44" idx="3"/>
            <a:endCxn id="142" idx="1"/>
          </p:cNvCxnSpPr>
          <p:nvPr/>
        </p:nvCxnSpPr>
        <p:spPr bwMode="auto">
          <a:xfrm flipH="1">
            <a:off x="524933" y="4491566"/>
            <a:ext cx="7408333" cy="1234017"/>
          </a:xfrm>
          <a:prstGeom prst="bentConnector5">
            <a:avLst>
              <a:gd name="adj1" fmla="val -3086"/>
              <a:gd name="adj2" fmla="val 42281"/>
              <a:gd name="adj3" fmla="val 1030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2" name="AutoShape 36"/>
          <p:cNvCxnSpPr>
            <a:cxnSpLocks noChangeShapeType="1"/>
            <a:endCxn id="141" idx="1"/>
          </p:cNvCxnSpPr>
          <p:nvPr/>
        </p:nvCxnSpPr>
        <p:spPr bwMode="auto">
          <a:xfrm flipV="1">
            <a:off x="20256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972734" y="1117600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Mechanical design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S. Shuman</a:t>
            </a:r>
          </a:p>
          <a:p>
            <a:pPr algn="ctr"/>
            <a:r>
              <a:rPr lang="en-US" sz="1200" dirty="0" smtClean="0"/>
              <a:t>GSFC</a:t>
            </a:r>
            <a:endParaRPr lang="en-US" sz="1200" dirty="0"/>
          </a:p>
        </p:txBody>
      </p:sp>
      <p:cxnSp>
        <p:nvCxnSpPr>
          <p:cNvPr id="50" name="Straight Arrow Connector 49"/>
          <p:cNvCxnSpPr>
            <a:stCxn id="34" idx="2"/>
            <a:endCxn id="39" idx="0"/>
          </p:cNvCxnSpPr>
          <p:nvPr/>
        </p:nvCxnSpPr>
        <p:spPr bwMode="auto">
          <a:xfrm rot="5400000">
            <a:off x="2559799" y="2013697"/>
            <a:ext cx="273671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1C1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0" name="Rectangle 14"/>
          <p:cNvSpPr>
            <a:spLocks noChangeArrowheads="1"/>
          </p:cNvSpPr>
          <p:nvPr/>
        </p:nvSpPr>
        <p:spPr bwMode="auto">
          <a:xfrm>
            <a:off x="3606800" y="2142067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Peer review</a:t>
            </a:r>
          </a:p>
          <a:p>
            <a:pPr algn="ctr"/>
            <a:r>
              <a:rPr lang="en-US" sz="1200" dirty="0" err="1" smtClean="0"/>
              <a:t>SwRI</a:t>
            </a:r>
            <a:r>
              <a:rPr lang="en-US" sz="1200" dirty="0" smtClean="0"/>
              <a:t>, JPL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1727200" y="2514600"/>
            <a:ext cx="914400" cy="91440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232834" y="2150533"/>
            <a:ext cx="1551516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dirty="0" smtClean="0"/>
              <a:t>Preliminary design </a:t>
            </a:r>
          </a:p>
          <a:p>
            <a:r>
              <a:rPr lang="en-US" sz="1200" b="1" dirty="0" smtClean="0"/>
              <a:t>and schematic</a:t>
            </a:r>
            <a:endParaRPr lang="en-US" sz="1200" dirty="0" smtClean="0"/>
          </a:p>
          <a:p>
            <a:r>
              <a:rPr lang="en-US" sz="1200" dirty="0" smtClean="0"/>
              <a:t>R. Cook</a:t>
            </a:r>
          </a:p>
          <a:p>
            <a:r>
              <a:rPr lang="en-US" sz="1200" dirty="0" smtClean="0"/>
              <a:t>J. Burnham</a:t>
            </a:r>
          </a:p>
        </p:txBody>
      </p:sp>
      <p:cxnSp>
        <p:nvCxnSpPr>
          <p:cNvPr id="108" name="Straight Arrow Connector 107"/>
          <p:cNvCxnSpPr>
            <a:stCxn id="100" idx="3"/>
            <a:endCxn id="39" idx="1"/>
          </p:cNvCxnSpPr>
          <p:nvPr/>
        </p:nvCxnSpPr>
        <p:spPr bwMode="auto">
          <a:xfrm>
            <a:off x="1784350" y="253016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3416300" y="253016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4756150" y="252381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5956300" y="252381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/>
          <p:cNvCxnSpPr>
            <a:stCxn id="42" idx="2"/>
          </p:cNvCxnSpPr>
          <p:nvPr/>
        </p:nvCxnSpPr>
        <p:spPr bwMode="auto">
          <a:xfrm rot="5400000">
            <a:off x="4859791" y="4143717"/>
            <a:ext cx="261151" cy="11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8035923" y="3032133"/>
            <a:ext cx="222255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2266950" y="5306483"/>
            <a:ext cx="1191684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dirty="0" smtClean="0"/>
              <a:t>Flight layout</a:t>
            </a:r>
          </a:p>
          <a:p>
            <a:r>
              <a:rPr lang="en-US" sz="1200" b="1" dirty="0" smtClean="0"/>
              <a:t>review</a:t>
            </a:r>
          </a:p>
          <a:p>
            <a:r>
              <a:rPr lang="en-US" sz="1200" dirty="0" err="1" smtClean="0"/>
              <a:t>SwRI</a:t>
            </a:r>
            <a:endParaRPr lang="en-US" sz="1200" dirty="0" smtClean="0"/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524933" y="5306483"/>
            <a:ext cx="1504951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Flight layout </a:t>
            </a:r>
            <a:r>
              <a:rPr lang="en-US" sz="1200" b="1" dirty="0" err="1" smtClean="0"/>
              <a:t>mods</a:t>
            </a:r>
            <a:endParaRPr lang="en-US" sz="1200" b="1" dirty="0" smtClean="0"/>
          </a:p>
          <a:p>
            <a:r>
              <a:rPr lang="en-US" sz="1200" dirty="0" smtClean="0"/>
              <a:t>J. Burnham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</a:p>
        </p:txBody>
      </p:sp>
      <p:cxnSp>
        <p:nvCxnSpPr>
          <p:cNvPr id="156" name="AutoShape 36"/>
          <p:cNvCxnSpPr>
            <a:cxnSpLocks noChangeShapeType="1"/>
          </p:cNvCxnSpPr>
          <p:nvPr/>
        </p:nvCxnSpPr>
        <p:spPr bwMode="auto">
          <a:xfrm flipV="1">
            <a:off x="34607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" name="AutoShape 36"/>
          <p:cNvCxnSpPr>
            <a:cxnSpLocks noChangeShapeType="1"/>
          </p:cNvCxnSpPr>
          <p:nvPr/>
        </p:nvCxnSpPr>
        <p:spPr bwMode="auto">
          <a:xfrm flipV="1">
            <a:off x="54546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8" name="AutoShape 36"/>
          <p:cNvCxnSpPr>
            <a:cxnSpLocks noChangeShapeType="1"/>
          </p:cNvCxnSpPr>
          <p:nvPr/>
        </p:nvCxnSpPr>
        <p:spPr bwMode="auto">
          <a:xfrm flipV="1">
            <a:off x="726440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5400000">
            <a:off x="2435708" y="3158814"/>
            <a:ext cx="501481" cy="503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1C105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4" name="Straight Arrow Connector 53"/>
          <p:cNvCxnSpPr>
            <a:stCxn id="41" idx="2"/>
          </p:cNvCxnSpPr>
          <p:nvPr/>
        </p:nvCxnSpPr>
        <p:spPr bwMode="auto">
          <a:xfrm rot="5400000">
            <a:off x="2262717" y="4138083"/>
            <a:ext cx="254000" cy="423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16200000" flipH="1">
            <a:off x="7926654" y="4269057"/>
            <a:ext cx="447936" cy="555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</a:t>
            </a:r>
            <a:r>
              <a:rPr lang="en-US" dirty="0" smtClean="0"/>
              <a:t>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3330" y="1667934"/>
          <a:ext cx="8322736" cy="239775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9403"/>
                <a:gridCol w="770467"/>
                <a:gridCol w="948267"/>
                <a:gridCol w="897466"/>
                <a:gridCol w="905934"/>
                <a:gridCol w="931333"/>
                <a:gridCol w="1193800"/>
                <a:gridCol w="11260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Schem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</a:t>
                      </a:r>
                      <a:r>
                        <a:rPr lang="en-US" dirty="0" err="1" smtClean="0"/>
                        <a:t>fab</a:t>
                      </a:r>
                      <a:r>
                        <a:rPr lang="en-US" dirty="0" smtClean="0"/>
                        <a:t> began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parts procured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test starts at Caltech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Telescope x3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80%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Jan-Jun ‘14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DPU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80%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2/28/14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LVPS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Yes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1/27/14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Bias Supply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70%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4/7/14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4866" y="4902200"/>
          <a:ext cx="8322736" cy="741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66334"/>
                <a:gridCol w="753536"/>
                <a:gridCol w="1041397"/>
                <a:gridCol w="736600"/>
                <a:gridCol w="973670"/>
                <a:gridCol w="931333"/>
                <a:gridCol w="1193800"/>
                <a:gridCol w="11260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Breadboard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Schem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Bias Supply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90%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In progress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DPU Board Layout</a:t>
            </a:r>
            <a:endParaRPr lang="en-US" dirty="0"/>
          </a:p>
        </p:txBody>
      </p:sp>
      <p:pic>
        <p:nvPicPr>
          <p:cNvPr id="4" name="Picture 3" descr="PCB_SPP_DPU_2013102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4470" y="0"/>
            <a:ext cx="8875059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224867" y="6112933"/>
            <a:ext cx="4521200" cy="1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17498" y="5698066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13.50 cm, square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9451" y="1634067"/>
            <a:ext cx="3092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sunward direction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Supply Board Layout</a:t>
            </a:r>
            <a:endParaRPr lang="en-US" dirty="0"/>
          </a:p>
        </p:txBody>
      </p:sp>
      <p:pic>
        <p:nvPicPr>
          <p:cNvPr id="7" name="Picture 6" descr="701002_A_HVPS_Board_View_10_18_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55501" y="0"/>
            <a:ext cx="443752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175" y="2159000"/>
            <a:ext cx="2758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View from sunward direction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29100" y="4025900"/>
            <a:ext cx="2698750" cy="6350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82607" y="3771900"/>
            <a:ext cx="817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17.50 cm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6019800" y="2667000"/>
            <a:ext cx="2247900" cy="1588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 rot="16200000">
            <a:off x="6741655" y="25273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 cm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838700" y="1377950"/>
            <a:ext cx="2089150" cy="1588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506457" y="1098550"/>
            <a:ext cx="817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13.50 cm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parts required to meet EEE-INST-002, Level 2</a:t>
            </a:r>
          </a:p>
          <a:p>
            <a:pPr lvl="1"/>
            <a:r>
              <a:rPr lang="en-US" sz="2400" dirty="0" smtClean="0"/>
              <a:t>PCB approval required for all parts</a:t>
            </a:r>
          </a:p>
          <a:p>
            <a:pPr lvl="2"/>
            <a:r>
              <a:rPr lang="en-US" sz="2000" dirty="0" smtClean="0"/>
              <a:t>PCB review in process for all parts</a:t>
            </a:r>
            <a:endParaRPr lang="en-US" sz="2000" dirty="0" smtClean="0"/>
          </a:p>
          <a:p>
            <a:r>
              <a:rPr lang="en-US" sz="2800" dirty="0" smtClean="0"/>
              <a:t>Existing </a:t>
            </a:r>
            <a:r>
              <a:rPr lang="en-US" sz="2800" dirty="0" smtClean="0"/>
              <a:t>Caltech custom databases used to track inventory and kit history for all </a:t>
            </a:r>
            <a:r>
              <a:rPr lang="en-US" sz="2800" dirty="0" smtClean="0"/>
              <a:t>parts</a:t>
            </a:r>
            <a:endParaRPr lang="en-US" dirty="0" smtClean="0"/>
          </a:p>
          <a:p>
            <a:r>
              <a:rPr lang="en-US" sz="2800" dirty="0" smtClean="0"/>
              <a:t>Procurement </a:t>
            </a:r>
            <a:r>
              <a:rPr lang="en-US" sz="2800" dirty="0" smtClean="0"/>
              <a:t>in process now for </a:t>
            </a:r>
            <a:r>
              <a:rPr lang="en-US" sz="2800" dirty="0" smtClean="0"/>
              <a:t>prototype/EM </a:t>
            </a:r>
            <a:r>
              <a:rPr lang="en-US" sz="2800" dirty="0" smtClean="0"/>
              <a:t>parts</a:t>
            </a:r>
            <a:endParaRPr lang="en-US" sz="2800" dirty="0" smtClean="0"/>
          </a:p>
          <a:p>
            <a:r>
              <a:rPr lang="en-US" sz="2800" dirty="0" smtClean="0"/>
              <a:t>Where </a:t>
            </a:r>
            <a:r>
              <a:rPr lang="en-US" sz="2800" dirty="0" smtClean="0"/>
              <a:t>possible, flight parts will come from Caltech, GSFC, SwRI and JPL inventory</a:t>
            </a:r>
          </a:p>
          <a:p>
            <a:pPr lvl="1"/>
            <a:r>
              <a:rPr lang="en-US" sz="2400" dirty="0" smtClean="0"/>
              <a:t>Parts more than 5 years old will have additional testing performed as required by the </a:t>
            </a:r>
            <a:r>
              <a:rPr lang="en-US" sz="2400" dirty="0" smtClean="0"/>
              <a:t>PCB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EEE Parts Program and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Significant Parts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400" y="1295400"/>
          <a:ext cx="8432799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936"/>
                <a:gridCol w="1844956"/>
                <a:gridCol w="1529964"/>
                <a:gridCol w="241494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Part Number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Part Type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Manufac-turer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Heritage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Notes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67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RTAX250SL-CQ208B</a:t>
                      </a:r>
                    </a:p>
                    <a:p>
                      <a:pPr algn="l"/>
                      <a:r>
                        <a:rPr lang="en-US" sz="1600" dirty="0" smtClean="0"/>
                        <a:t>FPGA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Microsemi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SoC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Actel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NuSTAR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</a:t>
                      </a:r>
                      <a:r>
                        <a:rPr lang="en-US" sz="1600" baseline="0" dirty="0" smtClean="0"/>
                        <a:t>Caltech</a:t>
                      </a:r>
                      <a:endParaRPr lang="en-US" sz="1600" dirty="0"/>
                    </a:p>
                  </a:txBody>
                  <a:tcPr/>
                </a:tc>
              </a:tr>
              <a:tr h="67733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5962R0323601QXC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SRAM, 4Mb (128k </a:t>
                      </a:r>
                      <a:r>
                        <a:rPr lang="en-US" sz="1600" dirty="0" err="1" smtClean="0"/>
                        <a:t>x</a:t>
                      </a:r>
                      <a:r>
                        <a:rPr lang="en-US" sz="1600" dirty="0" smtClean="0"/>
                        <a:t> 32)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Aeroflex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NuSTAR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</a:t>
                      </a:r>
                      <a:r>
                        <a:rPr lang="en-US" sz="1600" baseline="0" dirty="0" smtClean="0"/>
                        <a:t>Caltech</a:t>
                      </a:r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5962R0422701QXC</a:t>
                      </a:r>
                    </a:p>
                    <a:p>
                      <a:pPr algn="l"/>
                      <a:r>
                        <a:rPr lang="en-US" sz="1600" baseline="0" dirty="0" smtClean="0"/>
                        <a:t>SRAM, 16Mb (512k </a:t>
                      </a:r>
                      <a:r>
                        <a:rPr lang="en-US" sz="1600" baseline="0" dirty="0" err="1" smtClean="0"/>
                        <a:t>x</a:t>
                      </a:r>
                      <a:r>
                        <a:rPr lang="en-US" sz="1600" baseline="0" dirty="0" smtClean="0"/>
                        <a:t> 32)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err="1" smtClean="0"/>
                        <a:t>Aeroflex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5962R1222201VXC</a:t>
                      </a:r>
                    </a:p>
                    <a:p>
                      <a:pPr algn="l"/>
                      <a:r>
                        <a:rPr lang="en-US" sz="1600" baseline="0" dirty="0" smtClean="0"/>
                        <a:t>MRAM, 16Mb (2M </a:t>
                      </a:r>
                      <a:r>
                        <a:rPr lang="en-US" sz="1600" baseline="0" dirty="0" err="1" smtClean="0"/>
                        <a:t>x</a:t>
                      </a:r>
                      <a:r>
                        <a:rPr lang="en-US" sz="1600" baseline="0" dirty="0" smtClean="0"/>
                        <a:t> 8)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Aeroflex</a:t>
                      </a:r>
                      <a:endParaRPr lang="en-US" sz="1600" baseline="0" dirty="0" smtClean="0"/>
                    </a:p>
                    <a:p>
                      <a:pPr algn="l"/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Common</a:t>
                      </a:r>
                      <a:r>
                        <a:rPr lang="en-US" sz="1600" baseline="0" dirty="0" smtClean="0"/>
                        <a:t> buy with S/C</a:t>
                      </a:r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10229545</a:t>
                      </a:r>
                    </a:p>
                    <a:p>
                      <a:pPr algn="l"/>
                      <a:r>
                        <a:rPr lang="en-US" sz="1600" dirty="0" smtClean="0"/>
                        <a:t>PHASIC,</a:t>
                      </a:r>
                      <a:r>
                        <a:rPr lang="en-US" sz="1600" baseline="0" dirty="0" smtClean="0"/>
                        <a:t> Hybrid 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JPL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STEREO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</a:t>
                      </a:r>
                      <a:r>
                        <a:rPr lang="en-US" sz="1600" baseline="0" dirty="0" smtClean="0"/>
                        <a:t>Caltech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Modification</a:t>
                      </a:r>
                      <a:r>
                        <a:rPr lang="en-US" sz="1600" baseline="0" dirty="0" smtClean="0"/>
                        <a:t> required</a:t>
                      </a:r>
                      <a:endParaRPr lang="en-US" sz="1600" dirty="0" smtClean="0"/>
                    </a:p>
                  </a:txBody>
                  <a:tcPr/>
                </a:tc>
              </a:tr>
              <a:tr h="7027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TBD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err="1" smtClean="0"/>
                        <a:t>HKchip</a:t>
                      </a:r>
                      <a:r>
                        <a:rPr lang="en-US" sz="1600" dirty="0" smtClean="0"/>
                        <a:t>, 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JPL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Will follow similar</a:t>
                      </a:r>
                      <a:r>
                        <a:rPr lang="en-US" sz="1600" baseline="0" dirty="0" smtClean="0"/>
                        <a:t> process as PHASIC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4771</TotalTime>
  <Words>720</Words>
  <Application>Microsoft Macintosh PowerPoint</Application>
  <PresentationFormat>On-screen Show (4:3)</PresentationFormat>
  <Paragraphs>252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Mid Phase B Status - ISIS - DRAFT 1</vt:lpstr>
      <vt:lpstr>EPI-Hi Electronics</vt:lpstr>
      <vt:lpstr>EPI-Hi Electronics</vt:lpstr>
      <vt:lpstr>Outline</vt:lpstr>
      <vt:lpstr>Design/Assembly/Test Flow</vt:lpstr>
      <vt:lpstr>Board Status</vt:lpstr>
      <vt:lpstr>DPU Board Layout</vt:lpstr>
      <vt:lpstr>Bias Supply Board Layout</vt:lpstr>
      <vt:lpstr>EEE Parts Program and Status</vt:lpstr>
      <vt:lpstr>Significant Parts</vt:lpstr>
      <vt:lpstr>ASICs: PHASIC and HKchip </vt:lpstr>
      <vt:lpstr>Resources - Power</vt:lpstr>
      <vt:lpstr>Resources - Mass</vt:lpstr>
      <vt:lpstr>Harness Diagram</vt:lpstr>
      <vt:lpstr>Thermal Harness Diagram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Branislav  Kecman</cp:lastModifiedBy>
  <cp:revision>226</cp:revision>
  <cp:lastPrinted>2012-05-09T16:55:26Z</cp:lastPrinted>
  <dcterms:created xsi:type="dcterms:W3CDTF">2013-10-24T22:40:52Z</dcterms:created>
  <dcterms:modified xsi:type="dcterms:W3CDTF">2013-10-25T21:50:25Z</dcterms:modified>
</cp:coreProperties>
</file>