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413" r:id="rId2"/>
    <p:sldId id="442" r:id="rId3"/>
    <p:sldId id="416" r:id="rId4"/>
    <p:sldId id="425" r:id="rId5"/>
    <p:sldId id="426" r:id="rId6"/>
    <p:sldId id="427" r:id="rId7"/>
    <p:sldId id="449" r:id="rId8"/>
    <p:sldId id="428" r:id="rId9"/>
    <p:sldId id="429" r:id="rId10"/>
    <p:sldId id="430" r:id="rId11"/>
    <p:sldId id="431" r:id="rId12"/>
    <p:sldId id="432" r:id="rId13"/>
    <p:sldId id="437" r:id="rId14"/>
    <p:sldId id="438" r:id="rId15"/>
    <p:sldId id="439" r:id="rId16"/>
    <p:sldId id="440" r:id="rId17"/>
    <p:sldId id="441" r:id="rId18"/>
    <p:sldId id="447" r:id="rId19"/>
    <p:sldId id="464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44" r:id="rId3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42"/>
            <p14:sldId id="416"/>
            <p14:sldId id="425"/>
            <p14:sldId id="426"/>
            <p14:sldId id="427"/>
            <p14:sldId id="449"/>
            <p14:sldId id="428"/>
            <p14:sldId id="429"/>
            <p14:sldId id="430"/>
            <p14:sldId id="431"/>
            <p14:sldId id="432"/>
            <p14:sldId id="437"/>
            <p14:sldId id="438"/>
            <p14:sldId id="439"/>
            <p14:sldId id="440"/>
            <p14:sldId id="441"/>
            <p14:sldId id="447"/>
            <p14:sldId id="464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7" autoAdjust="0"/>
    <p:restoredTop sz="81540" autoAdjust="0"/>
  </p:normalViewPr>
  <p:slideViewPr>
    <p:cSldViewPr snapToGrid="0">
      <p:cViewPr varScale="1">
        <p:scale>
          <a:sx n="141" d="100"/>
          <a:sy n="141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11 – </a:t>
            </a:r>
            <a:r>
              <a:rPr lang="en-US" sz="1000" baseline="0" dirty="0" smtClean="0"/>
              <a:t> EPI-Lo Software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Hayes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Software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</a:t>
            </a:r>
            <a:r>
              <a:rPr lang="en-US" dirty="0"/>
              <a:t>Software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Subsystems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MCP HV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SSD bias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Time-of-flight </a:t>
            </a:r>
            <a:r>
              <a:rPr lang="en-US" dirty="0" smtClean="0"/>
              <a:t>and angle/position measurement (in backup)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Energy measurement (in backup)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Event analysis (in backup)</a:t>
            </a:r>
          </a:p>
          <a:p>
            <a:pPr>
              <a:lnSpc>
                <a:spcPct val="90000"/>
              </a:lnSpc>
            </a:pPr>
            <a:r>
              <a:rPr lang="en-US" dirty="0"/>
              <a:t>Data Collection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Science products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Ancillary products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Integration control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Miscellaneous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DACs and </a:t>
            </a:r>
            <a:r>
              <a:rPr lang="en-US" dirty="0"/>
              <a:t>ADCs (in backup)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Autonomous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482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MCP HV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EPI</a:t>
            </a:r>
            <a:r>
              <a:rPr lang="en-US" dirty="0" smtClean="0"/>
              <a:t>-Lo </a:t>
            </a:r>
            <a:r>
              <a:rPr lang="en-US" dirty="0"/>
              <a:t>software controls </a:t>
            </a:r>
            <a:r>
              <a:rPr lang="en-US" dirty="0" smtClean="0"/>
              <a:t>MCPs’ </a:t>
            </a:r>
            <a:r>
              <a:rPr lang="en-US" dirty="0"/>
              <a:t>High Voltage </a:t>
            </a:r>
            <a:r>
              <a:rPr lang="en-US" dirty="0" smtClean="0"/>
              <a:t>(HV) </a:t>
            </a:r>
            <a:r>
              <a:rPr lang="en-US" dirty="0" smtClean="0"/>
              <a:t>common </a:t>
            </a:r>
            <a:r>
              <a:rPr lang="en-US" dirty="0" smtClean="0"/>
              <a:t>supply (bulk) and four individual HVs (</a:t>
            </a:r>
            <a:r>
              <a:rPr lang="en-US" dirty="0" err="1" smtClean="0"/>
              <a:t>opto</a:t>
            </a:r>
            <a:r>
              <a:rPr lang="en-US" dirty="0" smtClean="0"/>
              <a:t>-isolator controlled)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slowly ramps </a:t>
            </a:r>
            <a:r>
              <a:rPr lang="en-US" dirty="0" smtClean="0"/>
              <a:t>voltages </a:t>
            </a:r>
            <a:r>
              <a:rPr lang="en-US" dirty="0"/>
              <a:t>to commanded </a:t>
            </a:r>
            <a:r>
              <a:rPr lang="en-US" dirty="0" smtClean="0"/>
              <a:t>levels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At least two commands are required to turn on HV</a:t>
            </a:r>
          </a:p>
          <a:p>
            <a:pPr>
              <a:lnSpc>
                <a:spcPct val="90000"/>
              </a:lnSpc>
            </a:pPr>
            <a:r>
              <a:rPr lang="en-US" dirty="0"/>
              <a:t>There are also commands to </a:t>
            </a:r>
            <a:r>
              <a:rPr lang="en-US" dirty="0" smtClean="0"/>
              <a:t>control </a:t>
            </a:r>
            <a:r>
              <a:rPr lang="en-US" dirty="0"/>
              <a:t>current </a:t>
            </a:r>
            <a:r>
              <a:rPr lang="en-US" dirty="0" smtClean="0"/>
              <a:t>monitors </a:t>
            </a:r>
            <a:r>
              <a:rPr lang="en-US" dirty="0"/>
              <a:t>implemented in hardware</a:t>
            </a:r>
          </a:p>
          <a:p>
            <a:pPr>
              <a:lnSpc>
                <a:spcPct val="90000"/>
              </a:lnSpc>
            </a:pPr>
            <a:r>
              <a:rPr lang="en-US" dirty="0"/>
              <a:t>Commands: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EPILO_HV_COM_LEVEL</a:t>
            </a:r>
            <a:r>
              <a:rPr lang="en-US" dirty="0"/>
              <a:t>: Set </a:t>
            </a:r>
            <a:r>
              <a:rPr lang="en-US" dirty="0" smtClean="0"/>
              <a:t>Common High </a:t>
            </a:r>
            <a:r>
              <a:rPr lang="en-US" dirty="0"/>
              <a:t>Voltage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EPILO_HV_COM_LIMIT</a:t>
            </a:r>
            <a:r>
              <a:rPr lang="en-US" dirty="0"/>
              <a:t>: Set </a:t>
            </a:r>
            <a:r>
              <a:rPr lang="en-US" dirty="0" smtClean="0"/>
              <a:t>Common High </a:t>
            </a:r>
            <a:r>
              <a:rPr lang="en-US" dirty="0"/>
              <a:t>Voltage Supply Limit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EPILO_HV_MCP_LEVEL: </a:t>
            </a:r>
            <a:r>
              <a:rPr lang="en-US" dirty="0"/>
              <a:t>Set MCP High Voltage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EPILO_HV_MCP_LIMIT: </a:t>
            </a:r>
            <a:r>
              <a:rPr lang="en-US" dirty="0"/>
              <a:t>Set MCP High Voltage Supply Limit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EPILO_HV_MCP_STEP</a:t>
            </a:r>
            <a:r>
              <a:rPr lang="en-US" dirty="0"/>
              <a:t>: Step MCP High Voltage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EPILO_HV_CUR_ENB</a:t>
            </a:r>
            <a:r>
              <a:rPr lang="en-US" dirty="0"/>
              <a:t>: Enable/Disable MCP HV Current Monitoring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EPILO_HV_CUR_LIMIT: </a:t>
            </a:r>
            <a:r>
              <a:rPr lang="en-US" dirty="0"/>
              <a:t>Set MCP HV Current Monitoring Limit</a:t>
            </a:r>
          </a:p>
        </p:txBody>
      </p:sp>
    </p:spTree>
    <p:extLst>
      <p:ext uri="{BB962C8B-B14F-4D97-AF65-F5344CB8AC3E}">
        <p14:creationId xmlns:p14="http://schemas.microsoft.com/office/powerpoint/2010/main" val="100480761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SSD Bias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EPI</a:t>
            </a:r>
            <a:r>
              <a:rPr lang="en-US" dirty="0" smtClean="0"/>
              <a:t>-Lo </a:t>
            </a:r>
            <a:r>
              <a:rPr lang="en-US" dirty="0"/>
              <a:t>software controls </a:t>
            </a:r>
            <a:r>
              <a:rPr lang="en-US" dirty="0" smtClean="0"/>
              <a:t>SSDs’ </a:t>
            </a:r>
            <a:r>
              <a:rPr lang="en-US" dirty="0"/>
              <a:t>Bias Voltage </a:t>
            </a:r>
            <a:r>
              <a:rPr lang="en-US" dirty="0" smtClean="0"/>
              <a:t>(BV) supply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slowly ramps the supply voltage to commanded level</a:t>
            </a:r>
          </a:p>
          <a:p>
            <a:pPr>
              <a:lnSpc>
                <a:spcPct val="90000"/>
              </a:lnSpc>
            </a:pPr>
            <a:r>
              <a:rPr lang="en-US" dirty="0"/>
              <a:t>At least two commands are required to turn on bias supply</a:t>
            </a:r>
          </a:p>
          <a:p>
            <a:pPr>
              <a:lnSpc>
                <a:spcPct val="90000"/>
              </a:lnSpc>
            </a:pPr>
            <a:r>
              <a:rPr lang="en-US" dirty="0"/>
              <a:t>Commands: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EPILO_BV_LEVEL: </a:t>
            </a:r>
            <a:r>
              <a:rPr lang="en-US" dirty="0"/>
              <a:t>Set SSD Bias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EPILO_BV_LIMIT: </a:t>
            </a:r>
            <a:r>
              <a:rPr lang="en-US" dirty="0"/>
              <a:t>Set SSD Bias Supply Limit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EPILO_BV_STEP</a:t>
            </a:r>
            <a:r>
              <a:rPr lang="en-US" dirty="0"/>
              <a:t>: Step SSD Bias Supply Level</a:t>
            </a:r>
          </a:p>
        </p:txBody>
      </p:sp>
    </p:spTree>
    <p:extLst>
      <p:ext uri="{BB962C8B-B14F-4D97-AF65-F5344CB8AC3E}">
        <p14:creationId xmlns:p14="http://schemas.microsoft.com/office/powerpoint/2010/main" val="63590307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Science Products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Ions are collected with different energy resolution, angular (position) resolution, and cadence</a:t>
            </a:r>
          </a:p>
          <a:p>
            <a:pPr lvl="1"/>
            <a:r>
              <a:rPr lang="en-US" dirty="0" smtClean="0"/>
              <a:t>Ions - Fast: 8 angles, 8 energies</a:t>
            </a:r>
          </a:p>
          <a:p>
            <a:pPr lvl="1"/>
            <a:r>
              <a:rPr lang="en-US" dirty="0" smtClean="0"/>
              <a:t>Ions - Slow: 80 angles, 69 energies (29 H, 12 He, 14 Heavy group 1, and 14 Heavy group 2)</a:t>
            </a:r>
          </a:p>
          <a:p>
            <a:r>
              <a:rPr lang="en-US" dirty="0" smtClean="0"/>
              <a:t>Electrons are collected with different resolution and cadence</a:t>
            </a:r>
          </a:p>
          <a:p>
            <a:pPr lvl="1"/>
            <a:r>
              <a:rPr lang="en-US" dirty="0" smtClean="0"/>
              <a:t>Electrons - Fast: 8 angles, 6 energies</a:t>
            </a:r>
          </a:p>
          <a:p>
            <a:pPr lvl="1"/>
            <a:r>
              <a:rPr lang="en-US" dirty="0" smtClean="0"/>
              <a:t>Electrons - Slow - Regular: 8 angles, 32 energies</a:t>
            </a:r>
          </a:p>
          <a:p>
            <a:pPr lvl="1"/>
            <a:r>
              <a:rPr lang="en-US" dirty="0" smtClean="0"/>
              <a:t>Electrons - Slow - Hi-Angle: 80 angles, 16 energies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7013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Ancillary Products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rates (i.e. singles) are collected</a:t>
            </a:r>
          </a:p>
          <a:p>
            <a:pPr lvl="1"/>
            <a:r>
              <a:rPr lang="en-US" dirty="0" smtClean="0"/>
              <a:t>Hardware counters, e.g. SSD, Start1, Start2, Stop, Events queued, etc.,</a:t>
            </a:r>
          </a:p>
          <a:p>
            <a:pPr lvl="2"/>
            <a:r>
              <a:rPr lang="en-US" dirty="0" smtClean="0"/>
              <a:t>24-bit hardware counters accumulated in 32-bit software counters</a:t>
            </a:r>
          </a:p>
          <a:p>
            <a:pPr lvl="2"/>
            <a:r>
              <a:rPr lang="en-US" dirty="0" smtClean="0"/>
              <a:t>Collected per-quadrant or octant</a:t>
            </a:r>
          </a:p>
          <a:p>
            <a:pPr lvl="1"/>
            <a:r>
              <a:rPr lang="en-US" dirty="0" smtClean="0"/>
              <a:t>Software counters, e.g. Events processed</a:t>
            </a:r>
          </a:p>
          <a:p>
            <a:r>
              <a:rPr lang="en-US" dirty="0" smtClean="0"/>
              <a:t>Single events</a:t>
            </a:r>
          </a:p>
          <a:p>
            <a:pPr lvl="1"/>
            <a:r>
              <a:rPr lang="en-US" dirty="0" smtClean="0"/>
              <a:t>Software reads events from hardware FIFO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commandable</a:t>
            </a:r>
            <a:r>
              <a:rPr lang="en-US" dirty="0" smtClean="0"/>
              <a:t> number collected in raw event product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5022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- Integration Control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EPI-Lo software </a:t>
            </a:r>
            <a:r>
              <a:rPr lang="en-US" dirty="0"/>
              <a:t>defines data products as </a:t>
            </a:r>
            <a:r>
              <a:rPr lang="en-US" dirty="0" smtClean="0"/>
              <a:t>fast or slow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time to </a:t>
            </a:r>
            <a:r>
              <a:rPr lang="en-US" dirty="0"/>
              <a:t>integrate </a:t>
            </a:r>
            <a:r>
              <a:rPr lang="en-US" dirty="0" smtClean="0"/>
              <a:t>fast and </a:t>
            </a:r>
            <a:r>
              <a:rPr lang="en-US" dirty="0"/>
              <a:t>slow data is </a:t>
            </a:r>
            <a:r>
              <a:rPr lang="en-US" dirty="0" err="1" smtClean="0"/>
              <a:t>commandable</a:t>
            </a:r>
            <a:endParaRPr lang="en-US" dirty="0" smtClean="0"/>
          </a:p>
          <a:p>
            <a:r>
              <a:rPr lang="en-US" dirty="0" smtClean="0"/>
              <a:t>Each data product can be individually enabled or disabled</a:t>
            </a:r>
            <a:endParaRPr lang="en-US" dirty="0"/>
          </a:p>
          <a:p>
            <a:r>
              <a:rPr lang="en-US" dirty="0" smtClean="0"/>
              <a:t>Commands</a:t>
            </a:r>
            <a:endParaRPr lang="en-US" dirty="0"/>
          </a:p>
          <a:p>
            <a:pPr lvl="1"/>
            <a:r>
              <a:rPr lang="en-US" dirty="0" smtClean="0"/>
              <a:t>EPILO_DAT_COLLECT </a:t>
            </a:r>
            <a:r>
              <a:rPr lang="en-US" dirty="0"/>
              <a:t>- Set Data Collection Pattern</a:t>
            </a:r>
          </a:p>
          <a:p>
            <a:pPr lvl="1"/>
            <a:r>
              <a:rPr lang="en-US" dirty="0"/>
              <a:t>EPILO</a:t>
            </a:r>
            <a:r>
              <a:rPr lang="en-US" dirty="0" smtClean="0"/>
              <a:t>_DAT_ENB </a:t>
            </a:r>
            <a:r>
              <a:rPr lang="en-US" dirty="0"/>
              <a:t>- Enable/Disable Data </a:t>
            </a:r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EPILO_DAT_RAW - Control Amount of Raw Event Data</a:t>
            </a:r>
            <a:endParaRPr lang="en-US" dirty="0"/>
          </a:p>
          <a:p>
            <a:pPr lvl="1"/>
            <a:r>
              <a:rPr lang="en-US" dirty="0" smtClean="0"/>
              <a:t>EPILO_DAT_TIME </a:t>
            </a:r>
            <a:r>
              <a:rPr lang="en-US" dirty="0"/>
              <a:t>- Control Data </a:t>
            </a:r>
            <a:r>
              <a:rPr lang="en-US" dirty="0" smtClean="0"/>
              <a:t>Integration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4665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Autonomous Operations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Common-code macro </a:t>
            </a:r>
            <a:r>
              <a:rPr lang="en-US" dirty="0"/>
              <a:t>capability </a:t>
            </a:r>
            <a:r>
              <a:rPr lang="en-US" dirty="0" smtClean="0"/>
              <a:t>support definition, execution, and save/restore of command sequences</a:t>
            </a:r>
          </a:p>
          <a:p>
            <a:pPr lvl="1"/>
            <a:r>
              <a:rPr lang="en-US" dirty="0"/>
              <a:t>Macros can pause until a given MET or delay a given number of seconds</a:t>
            </a:r>
          </a:p>
          <a:p>
            <a:pPr lvl="1"/>
            <a:r>
              <a:rPr lang="en-US" dirty="0" smtClean="0"/>
              <a:t>Macros can contain do-loops, calls and “forks” to other macros</a:t>
            </a:r>
            <a:endParaRPr lang="en-US" dirty="0"/>
          </a:p>
          <a:p>
            <a:r>
              <a:rPr lang="en-US" dirty="0"/>
              <a:t>Time and status from spacecraft includes</a:t>
            </a:r>
          </a:p>
          <a:p>
            <a:pPr lvl="1"/>
            <a:r>
              <a:rPr lang="en-US" dirty="0"/>
              <a:t>Startup Mode: selects manual vs. autonomous operation</a:t>
            </a:r>
          </a:p>
          <a:p>
            <a:pPr lvl="1"/>
            <a:r>
              <a:rPr lang="en-US" dirty="0"/>
              <a:t>Solar Distance: current distance to the sun and in vs. outbound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autonomous operation is selected, EPI-Lo software will:</a:t>
            </a:r>
          </a:p>
          <a:p>
            <a:pPr lvl="1"/>
            <a:r>
              <a:rPr lang="en-US" dirty="0" smtClean="0"/>
              <a:t>Automatically load macros from MRAM</a:t>
            </a:r>
          </a:p>
          <a:p>
            <a:pPr lvl="1"/>
            <a:r>
              <a:rPr lang="en-US" dirty="0" smtClean="0"/>
              <a:t>Run </a:t>
            </a:r>
            <a:r>
              <a:rPr lang="en-US" dirty="0" smtClean="0"/>
              <a:t>startup macro; this ramps up HVs, etc.</a:t>
            </a:r>
          </a:p>
          <a:p>
            <a:pPr lvl="1"/>
            <a:r>
              <a:rPr lang="en-US" dirty="0" smtClean="0"/>
              <a:t>Monitor solar distance against a set of </a:t>
            </a:r>
            <a:r>
              <a:rPr lang="en-US" dirty="0" err="1" smtClean="0"/>
              <a:t>commandable</a:t>
            </a:r>
            <a:r>
              <a:rPr lang="en-US" dirty="0" smtClean="0"/>
              <a:t> thresholds</a:t>
            </a:r>
          </a:p>
          <a:p>
            <a:pPr lvl="2"/>
            <a:r>
              <a:rPr lang="en-US" dirty="0" smtClean="0"/>
              <a:t>Different threshold crossings trigger different macros to run</a:t>
            </a:r>
          </a:p>
          <a:p>
            <a:pPr lvl="2"/>
            <a:r>
              <a:rPr lang="en-US" dirty="0" smtClean="0"/>
              <a:t>Macros configure science collection, e.g. integration times, etc.</a:t>
            </a:r>
          </a:p>
          <a:p>
            <a:r>
              <a:rPr lang="en-US" dirty="0" smtClean="0"/>
              <a:t>If autonomous operation is not selected, EPI-Lo software will wait for </a:t>
            </a:r>
            <a:r>
              <a:rPr lang="en-US" dirty="0" smtClean="0"/>
              <a:t>commands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676114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Commands: memory load, copy, execute, dump, </a:t>
            </a:r>
            <a:r>
              <a:rPr lang="en-US" dirty="0" smtClean="0"/>
              <a:t>check, plus boot from MRAM</a:t>
            </a:r>
            <a:endParaRPr lang="en-US" dirty="0"/>
          </a:p>
          <a:p>
            <a:r>
              <a:rPr lang="en-US" dirty="0"/>
              <a:t>Telemetry: status/housekeeping, memory dump, etc.</a:t>
            </a:r>
          </a:p>
          <a:p>
            <a:r>
              <a:rPr lang="en-US" dirty="0"/>
              <a:t>High (&gt;95%) code </a:t>
            </a:r>
            <a:r>
              <a:rPr lang="en-US" dirty="0" smtClean="0"/>
              <a:t>reuse:</a:t>
            </a:r>
            <a:endParaRPr lang="en-US" dirty="0"/>
          </a:p>
          <a:p>
            <a:pPr lvl="1"/>
            <a:r>
              <a:rPr lang="en-US" dirty="0" smtClean="0"/>
              <a:t>SPP I</a:t>
            </a:r>
            <a:r>
              <a:rPr lang="en-US" dirty="0"/>
              <a:t>/F from application</a:t>
            </a:r>
          </a:p>
          <a:p>
            <a:pPr lvl="1"/>
            <a:r>
              <a:rPr lang="en-US" dirty="0"/>
              <a:t>Common software (subset)</a:t>
            </a:r>
          </a:p>
          <a:p>
            <a:pPr lvl="1"/>
            <a:r>
              <a:rPr lang="en-US" dirty="0"/>
              <a:t>Boot software (boot programs from </a:t>
            </a:r>
            <a:r>
              <a:rPr lang="en-US" dirty="0" smtClean="0"/>
              <a:t>MRAM)</a:t>
            </a:r>
            <a:endParaRPr lang="en-US" dirty="0"/>
          </a:p>
          <a:p>
            <a:r>
              <a:rPr lang="en-US" dirty="0"/>
              <a:t>New: wrapper, startup, etc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If autonomous operation is selected, EPI-Lo </a:t>
            </a:r>
            <a:r>
              <a:rPr lang="en-US" dirty="0" smtClean="0"/>
              <a:t>boot software will automatically try to boot a series of programs from MRAM</a:t>
            </a:r>
          </a:p>
          <a:p>
            <a:pPr lvl="1"/>
            <a:r>
              <a:rPr lang="en-US" dirty="0" smtClean="0"/>
              <a:t>If autonomous operation is not selected, EPI-Lo boot software will wait for commands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Boot S/W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322" y="5390786"/>
            <a:ext cx="18669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5153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Flight software and development tools are on Space Department’s Unix system</a:t>
            </a:r>
          </a:p>
          <a:p>
            <a:pPr lvl="1"/>
            <a:r>
              <a:rPr lang="en-US" dirty="0"/>
              <a:t>/project/</a:t>
            </a:r>
            <a:r>
              <a:rPr lang="en-US" dirty="0" err="1"/>
              <a:t>spp-instr</a:t>
            </a:r>
            <a:endParaRPr lang="en-US" dirty="0"/>
          </a:p>
          <a:p>
            <a:pPr lvl="1"/>
            <a:r>
              <a:rPr lang="en-US" dirty="0"/>
              <a:t>Backed up nightly</a:t>
            </a:r>
          </a:p>
          <a:p>
            <a:pPr lvl="1"/>
            <a:r>
              <a:rPr lang="en-US" dirty="0"/>
              <a:t>Tools are C-based and have been used on Sun OS, Linux, &amp; Mac OS X</a:t>
            </a:r>
          </a:p>
          <a:p>
            <a:pPr lvl="1"/>
            <a:r>
              <a:rPr lang="en-US" dirty="0"/>
              <a:t>Only single developer can modify software</a:t>
            </a:r>
          </a:p>
          <a:p>
            <a:r>
              <a:rPr lang="en-US" dirty="0"/>
              <a:t>Software versions</a:t>
            </a:r>
          </a:p>
          <a:p>
            <a:pPr lvl="1"/>
            <a:r>
              <a:rPr lang="en-US" dirty="0"/>
              <a:t>Numbered with integers, i.e. 1, 2, 3, etc.</a:t>
            </a:r>
          </a:p>
          <a:p>
            <a:pPr lvl="1"/>
            <a:r>
              <a:rPr lang="en-US" dirty="0"/>
              <a:t>Each version is in a subdirectory; name of subdirectory includes version number</a:t>
            </a:r>
          </a:p>
          <a:p>
            <a:pPr lvl="1"/>
            <a:r>
              <a:rPr lang="en-US" dirty="0"/>
              <a:t>Version number reported in telemetry</a:t>
            </a:r>
          </a:p>
          <a:p>
            <a:pPr lvl="1"/>
            <a:r>
              <a:rPr lang="en-US" dirty="0"/>
              <a:t>Each delivered version includes snapshot of </a:t>
            </a:r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Archived in Product Lifecycle Management (PLM) system</a:t>
            </a:r>
            <a:endParaRPr lang="en-US" dirty="0"/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Unit and integration testing done on Xilinx prototype board (no sensor); concocted events are in RAM</a:t>
            </a:r>
          </a:p>
          <a:p>
            <a:pPr lvl="1"/>
            <a:r>
              <a:rPr lang="en-US" dirty="0"/>
              <a:t>Further testing on EM with </a:t>
            </a:r>
            <a:r>
              <a:rPr lang="en-US" dirty="0" err="1"/>
              <a:t>pulsers</a:t>
            </a:r>
            <a:r>
              <a:rPr lang="en-US" dirty="0"/>
              <a:t> simulating events</a:t>
            </a:r>
          </a:p>
          <a:p>
            <a:pPr lvl="1"/>
            <a:r>
              <a:rPr lang="en-US" dirty="0"/>
              <a:t>Acceptance testing is done as part of of Instrument Test Procedure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2448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EPI-Lo application </a:t>
            </a:r>
            <a:r>
              <a:rPr lang="en-US" dirty="0"/>
              <a:t>software</a:t>
            </a:r>
          </a:p>
          <a:p>
            <a:pPr lvl="1"/>
            <a:r>
              <a:rPr lang="en-US" dirty="0" smtClean="0"/>
              <a:t>EPI-Lo-</a:t>
            </a:r>
            <a:r>
              <a:rPr lang="en-US" dirty="0"/>
              <a:t>specific </a:t>
            </a:r>
            <a:r>
              <a:rPr lang="en-US" dirty="0" smtClean="0"/>
              <a:t>software - new code</a:t>
            </a:r>
            <a:endParaRPr lang="en-US" dirty="0"/>
          </a:p>
          <a:p>
            <a:pPr lvl="1"/>
            <a:r>
              <a:rPr lang="en-US" dirty="0" smtClean="0"/>
              <a:t>Common </a:t>
            </a:r>
            <a:r>
              <a:rPr lang="en-US" dirty="0"/>
              <a:t>software </a:t>
            </a:r>
            <a:r>
              <a:rPr lang="en-US" smtClean="0"/>
              <a:t>- reused code, </a:t>
            </a:r>
            <a:r>
              <a:rPr lang="en-US" dirty="0" smtClean="0"/>
              <a:t>~50% of application</a:t>
            </a:r>
          </a:p>
          <a:p>
            <a:pPr lvl="1"/>
            <a:r>
              <a:rPr lang="en-US" dirty="0" smtClean="0"/>
              <a:t>SPP spacecraft </a:t>
            </a:r>
            <a:r>
              <a:rPr lang="en-US" dirty="0"/>
              <a:t>interface </a:t>
            </a:r>
            <a:r>
              <a:rPr lang="en-US" dirty="0" smtClean="0"/>
              <a:t>software - new code, but derived from RBSP interface code</a:t>
            </a:r>
            <a:endParaRPr lang="en-US" dirty="0"/>
          </a:p>
          <a:p>
            <a:r>
              <a:rPr lang="en-US" dirty="0" smtClean="0"/>
              <a:t>EPI-Lo boot software - &gt;95% reused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8435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EPI-Lo application </a:t>
            </a:r>
            <a:r>
              <a:rPr lang="en-US" dirty="0"/>
              <a:t>software</a:t>
            </a:r>
          </a:p>
          <a:p>
            <a:pPr lvl="1"/>
            <a:r>
              <a:rPr lang="en-US" dirty="0" smtClean="0"/>
              <a:t>EPI-Lo-</a:t>
            </a:r>
            <a:r>
              <a:rPr lang="en-US" dirty="0"/>
              <a:t>specific software</a:t>
            </a:r>
          </a:p>
          <a:p>
            <a:pPr lvl="1"/>
            <a:r>
              <a:rPr lang="en-US" dirty="0" smtClean="0"/>
              <a:t>Common </a:t>
            </a:r>
            <a:r>
              <a:rPr lang="en-US" dirty="0"/>
              <a:t>software (reused)</a:t>
            </a:r>
          </a:p>
          <a:p>
            <a:pPr lvl="1"/>
            <a:r>
              <a:rPr lang="en-US" dirty="0" smtClean="0"/>
              <a:t>SPP spacecraft </a:t>
            </a:r>
            <a:r>
              <a:rPr lang="en-US" dirty="0"/>
              <a:t>interface software</a:t>
            </a:r>
          </a:p>
          <a:p>
            <a:r>
              <a:rPr lang="en-US" dirty="0" smtClean="0"/>
              <a:t>EPI-Lo boot </a:t>
            </a:r>
            <a:r>
              <a:rPr lang="en-US" dirty="0"/>
              <a:t>software</a:t>
            </a:r>
          </a:p>
          <a:p>
            <a:pPr lvl="1"/>
            <a:r>
              <a:rPr lang="en-US" dirty="0"/>
              <a:t>Boot software (reused)</a:t>
            </a:r>
          </a:p>
          <a:p>
            <a:pPr lvl="1"/>
            <a:r>
              <a:rPr lang="en-US" dirty="0"/>
              <a:t>Common software (reused)</a:t>
            </a:r>
          </a:p>
          <a:p>
            <a:pPr lvl="1"/>
            <a:r>
              <a:rPr lang="en-US" dirty="0" smtClean="0"/>
              <a:t>SPP spacecraft </a:t>
            </a:r>
            <a:r>
              <a:rPr lang="en-US" dirty="0"/>
              <a:t>interface software (reused from application)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4173" y="4484306"/>
            <a:ext cx="39370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8163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663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Packet Telemetry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Provides standard API to application</a:t>
            </a:r>
          </a:p>
          <a:p>
            <a:pPr lvl="1">
              <a:lnSpc>
                <a:spcPct val="90000"/>
              </a:lnSpc>
            </a:pPr>
            <a:r>
              <a:rPr lang="en-US"/>
              <a:t>Delivers variable-length packets</a:t>
            </a:r>
          </a:p>
          <a:p>
            <a:pPr lvl="1">
              <a:lnSpc>
                <a:spcPct val="90000"/>
              </a:lnSpc>
            </a:pPr>
            <a:r>
              <a:rPr lang="en-US"/>
              <a:t>Numeric ID identifies packet type/contents</a:t>
            </a:r>
          </a:p>
          <a:p>
            <a:pPr lvl="1">
              <a:lnSpc>
                <a:spcPct val="90000"/>
              </a:lnSpc>
            </a:pPr>
            <a:r>
              <a:rPr lang="en-US"/>
              <a:t>Time tag of data collection time</a:t>
            </a:r>
          </a:p>
          <a:p>
            <a:pPr>
              <a:lnSpc>
                <a:spcPct val="90000"/>
              </a:lnSpc>
            </a:pPr>
            <a:r>
              <a:rPr lang="en-US"/>
              <a:t>API also used within common code to deliver standard products:</a:t>
            </a:r>
          </a:p>
          <a:p>
            <a:pPr lvl="1">
              <a:lnSpc>
                <a:spcPct val="90000"/>
              </a:lnSpc>
            </a:pPr>
            <a:r>
              <a:rPr lang="en-US"/>
              <a:t>Memory dump, memory checksum, etc.</a:t>
            </a:r>
          </a:p>
          <a:p>
            <a:pPr lvl="1">
              <a:lnSpc>
                <a:spcPct val="90000"/>
              </a:lnSpc>
            </a:pPr>
            <a:r>
              <a:rPr lang="en-US"/>
              <a:t>Command echo</a:t>
            </a:r>
          </a:p>
          <a:p>
            <a:pPr lvl="1">
              <a:lnSpc>
                <a:spcPct val="90000"/>
              </a:lnSpc>
            </a:pPr>
            <a:r>
              <a:rPr lang="en-US"/>
              <a:t>Alarm</a:t>
            </a:r>
          </a:p>
          <a:p>
            <a:pPr lvl="1">
              <a:lnSpc>
                <a:spcPct val="90000"/>
              </a:lnSpc>
            </a:pPr>
            <a:r>
              <a:rPr lang="en-US"/>
              <a:t>Status/housekeeping</a:t>
            </a:r>
          </a:p>
        </p:txBody>
      </p:sp>
    </p:spTree>
    <p:extLst>
      <p:ext uri="{BB962C8B-B14F-4D97-AF65-F5344CB8AC3E}">
        <p14:creationId xmlns:p14="http://schemas.microsoft.com/office/powerpoint/2010/main" val="219789331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Commands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Standard API for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clients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to register commands:</a:t>
            </a:r>
          </a:p>
          <a:p>
            <a:pPr lvl="1"/>
            <a:r>
              <a:rPr lang="en-US" dirty="0"/>
              <a:t>Numeric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 err="1"/>
              <a:t>opcode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and expected number of arguments</a:t>
            </a:r>
          </a:p>
          <a:p>
            <a:pPr lvl="1"/>
            <a:r>
              <a:rPr lang="en-US" dirty="0"/>
              <a:t>Pointer to code that implements command</a:t>
            </a:r>
          </a:p>
          <a:p>
            <a:r>
              <a:rPr lang="en-US" dirty="0"/>
              <a:t>API also used within common code to register standard commands:</a:t>
            </a:r>
          </a:p>
          <a:p>
            <a:pPr lvl="1"/>
            <a:r>
              <a:rPr lang="en-US" dirty="0" smtClean="0"/>
              <a:t>EPILO_CMD_NULL</a:t>
            </a:r>
            <a:r>
              <a:rPr lang="en-US" dirty="0"/>
              <a:t>: do nothing; tests uplink and downlink paths</a:t>
            </a:r>
          </a:p>
          <a:p>
            <a:pPr lvl="1"/>
            <a:r>
              <a:rPr lang="en-US" dirty="0" smtClean="0"/>
              <a:t>EPILO_STAT_CLR</a:t>
            </a:r>
            <a:r>
              <a:rPr lang="en-US" dirty="0"/>
              <a:t>: reset counters</a:t>
            </a:r>
          </a:p>
          <a:p>
            <a:r>
              <a:rPr lang="en-US" dirty="0"/>
              <a:t>Command process executes commands</a:t>
            </a:r>
          </a:p>
          <a:p>
            <a:pPr lvl="1"/>
            <a:r>
              <a:rPr lang="en-US" dirty="0"/>
              <a:t>Echoes </a:t>
            </a:r>
            <a:r>
              <a:rPr lang="en-US" dirty="0" err="1"/>
              <a:t>opcode</a:t>
            </a:r>
            <a:r>
              <a:rPr lang="en-US" dirty="0"/>
              <a:t>, up to ten argument bytes, and a result code</a:t>
            </a:r>
          </a:p>
          <a:p>
            <a:pPr lvl="1"/>
            <a:r>
              <a:rPr lang="en-US" dirty="0"/>
              <a:t>Also executes stored command sequences, macros …</a:t>
            </a:r>
          </a:p>
        </p:txBody>
      </p:sp>
    </p:spTree>
    <p:extLst>
      <p:ext uri="{BB962C8B-B14F-4D97-AF65-F5344CB8AC3E}">
        <p14:creationId xmlns:p14="http://schemas.microsoft.com/office/powerpoint/2010/main" val="154438765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Macros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Macros are stored sequences of commands</a:t>
            </a:r>
          </a:p>
          <a:p>
            <a:r>
              <a:rPr lang="en-US" dirty="0"/>
              <a:t>256 different macros can be defined</a:t>
            </a:r>
          </a:p>
          <a:p>
            <a:r>
              <a:rPr lang="en-US" dirty="0"/>
              <a:t>64 Kbyte of RAM is available for macro storage</a:t>
            </a:r>
          </a:p>
          <a:p>
            <a:r>
              <a:rPr lang="en-US" dirty="0"/>
              <a:t>Macros can nest 16 deep; up to 64 macros can execute concurrently</a:t>
            </a:r>
          </a:p>
          <a:p>
            <a:r>
              <a:rPr lang="en-US" dirty="0"/>
              <a:t>Real-time uplink commands take precedence over macro commands</a:t>
            </a:r>
          </a:p>
          <a:p>
            <a:r>
              <a:rPr lang="en-US" dirty="0"/>
              <a:t>Commands from a macro are echoed; the echo includes a flag indicating that the command is from a macro</a:t>
            </a:r>
          </a:p>
        </p:txBody>
      </p:sp>
    </p:spTree>
    <p:extLst>
      <p:ext uri="{BB962C8B-B14F-4D97-AF65-F5344CB8AC3E}">
        <p14:creationId xmlns:p14="http://schemas.microsoft.com/office/powerpoint/2010/main" val="322942849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Macros are “learned” by the instrument</a:t>
            </a:r>
          </a:p>
          <a:p>
            <a:pPr lvl="1"/>
            <a:r>
              <a:rPr lang="en-US" dirty="0"/>
              <a:t>EPILO_MAC_DEF starts a macro definition; any command uplinked with its “macro” </a:t>
            </a:r>
            <a:r>
              <a:rPr lang="en-US" dirty="0" err="1"/>
              <a:t>arg</a:t>
            </a:r>
            <a:r>
              <a:rPr lang="en-US" dirty="0"/>
              <a:t> set will be appended to the macro</a:t>
            </a:r>
          </a:p>
          <a:p>
            <a:pPr lvl="1"/>
            <a:r>
              <a:rPr lang="en-US" dirty="0"/>
              <a:t>EPILO_MAC_ENDDEF ends the definition</a:t>
            </a:r>
          </a:p>
          <a:p>
            <a:pPr lvl="1"/>
            <a:r>
              <a:rPr lang="en-US" dirty="0"/>
              <a:t>While a macro is being compiled, any real-time command, i.e., one without a set “macro” </a:t>
            </a:r>
            <a:r>
              <a:rPr lang="en-US" dirty="0" err="1"/>
              <a:t>arg</a:t>
            </a:r>
            <a:r>
              <a:rPr lang="en-US" dirty="0"/>
              <a:t> will be executed.</a:t>
            </a:r>
          </a:p>
          <a:p>
            <a:pPr lvl="1"/>
            <a:r>
              <a:rPr lang="en-US" dirty="0"/>
              <a:t>There is no need for  macro compiler or macro memory management by ground software</a:t>
            </a:r>
          </a:p>
          <a:p>
            <a:r>
              <a:rPr lang="en-US" dirty="0"/>
              <a:t>Other macro commands:</a:t>
            </a:r>
          </a:p>
          <a:p>
            <a:pPr lvl="1"/>
            <a:r>
              <a:rPr lang="en-US" dirty="0"/>
              <a:t>EPILO_MAC_DELAY and EPILO_MAC_PAUSE delay by a give number of seconds or until a given time, respectively</a:t>
            </a:r>
          </a:p>
          <a:p>
            <a:pPr lvl="1"/>
            <a:r>
              <a:rPr lang="en-US" dirty="0"/>
              <a:t>EPILO_MAC_NEST and EPILO_MAC_RUN nest a macro and starts a concurrently executing macro, respectively</a:t>
            </a:r>
          </a:p>
          <a:p>
            <a:pPr lvl="1"/>
            <a:r>
              <a:rPr lang="en-US" dirty="0"/>
              <a:t>EPILO_MAC_LOOP_BEGIN and EPILO_MAC_LOOP_END delimit a definite loop</a:t>
            </a:r>
          </a:p>
          <a:p>
            <a:pPr lvl="1"/>
            <a:r>
              <a:rPr lang="en-US" dirty="0"/>
              <a:t>EPILO_MAC_HALT kills a running macro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S/W - Macros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8218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Memory Management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EPILO_MEM_LOAD</a:t>
            </a:r>
            <a:r>
              <a:rPr lang="en-US" dirty="0"/>
              <a:t>: loads RAM</a:t>
            </a:r>
          </a:p>
          <a:p>
            <a:pPr lvl="1"/>
            <a:r>
              <a:rPr lang="en-US" dirty="0" smtClean="0"/>
              <a:t>EPILO_MEM_COPY</a:t>
            </a:r>
            <a:r>
              <a:rPr lang="en-US" dirty="0"/>
              <a:t>: copy memory; source and/or destination can be RAM or </a:t>
            </a:r>
            <a:r>
              <a:rPr lang="en-US" dirty="0" smtClean="0"/>
              <a:t>non-volatile MRAM</a:t>
            </a:r>
            <a:endParaRPr lang="en-US" dirty="0"/>
          </a:p>
          <a:p>
            <a:pPr lvl="1"/>
            <a:r>
              <a:rPr lang="en-US" dirty="0" smtClean="0"/>
              <a:t>EPILO_MEM_READ</a:t>
            </a:r>
            <a:r>
              <a:rPr lang="en-US" dirty="0"/>
              <a:t>: produce memory dump packets</a:t>
            </a:r>
          </a:p>
          <a:p>
            <a:pPr lvl="1"/>
            <a:r>
              <a:rPr lang="en-US" dirty="0" smtClean="0"/>
              <a:t>EPILO_MEM_READ_ABRT</a:t>
            </a:r>
            <a:r>
              <a:rPr lang="en-US" dirty="0"/>
              <a:t>: stop memory dump</a:t>
            </a:r>
          </a:p>
          <a:p>
            <a:pPr lvl="1"/>
            <a:r>
              <a:rPr lang="en-US" dirty="0" smtClean="0"/>
              <a:t>EPILO_MEM_CHECK</a:t>
            </a:r>
            <a:r>
              <a:rPr lang="en-US" dirty="0"/>
              <a:t>: produce a checksum packet summarizing given region</a:t>
            </a:r>
          </a:p>
          <a:p>
            <a:pPr lvl="1"/>
            <a:r>
              <a:rPr lang="en-US" dirty="0" smtClean="0"/>
              <a:t>EPILO_MEM_RUN</a:t>
            </a:r>
            <a:r>
              <a:rPr lang="en-US" dirty="0"/>
              <a:t>: jump to program at given address</a:t>
            </a:r>
          </a:p>
          <a:p>
            <a:r>
              <a:rPr lang="en-US" dirty="0"/>
              <a:t>Note: these commands are the core of the boot software</a:t>
            </a:r>
          </a:p>
        </p:txBody>
      </p:sp>
    </p:spTree>
    <p:extLst>
      <p:ext uri="{BB962C8B-B14F-4D97-AF65-F5344CB8AC3E}">
        <p14:creationId xmlns:p14="http://schemas.microsoft.com/office/powerpoint/2010/main" val="179695924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Alarm packet is generated in response to a software problem or to a monitored value going out of limits</a:t>
            </a:r>
          </a:p>
          <a:p>
            <a:r>
              <a:rPr lang="en-US" dirty="0"/>
              <a:t>Alarms from monitors can be transient or persistent</a:t>
            </a:r>
          </a:p>
          <a:p>
            <a:pPr lvl="1"/>
            <a:r>
              <a:rPr lang="en-US" dirty="0"/>
              <a:t>If a monitored value is out-of-limits just once, a transient alarm is reported</a:t>
            </a:r>
          </a:p>
          <a:p>
            <a:pPr lvl="1"/>
            <a:r>
              <a:rPr lang="en-US" dirty="0"/>
              <a:t>If a monitored value is consecutively out-of-limits twice, a persistent alarm is reported and the software may take corrective action</a:t>
            </a:r>
          </a:p>
          <a:p>
            <a:pPr lvl="1"/>
            <a:r>
              <a:rPr lang="en-US" dirty="0"/>
              <a:t>If a monitored value is consecutively out-of-limits more than twice,  either corrective action is taken again, the shutdown macro is run, or nothing is done, depending on the thing being monitored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/>
              <a:t>EPILO_MON_CNTRL enables or disables corrective action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S/W - Monitoring and Alarms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8788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Monitoring Algorithm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229600" cy="687388"/>
          </a:xfrm>
        </p:spPr>
        <p:txBody>
          <a:bodyPr/>
          <a:lstStyle/>
          <a:p>
            <a:r>
              <a:rPr lang="en-US"/>
              <a:t>High response (low response is similar):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7526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200" b="1" dirty="0">
                <a:latin typeface="Courier" charset="0"/>
              </a:rPr>
              <a:t>	high once: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issue transient high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high twice: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issue persistent high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execute high response macro for this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high more than twice: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case of monitor class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current/voltage: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	run shutdown macro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temperature: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</a:t>
            </a:r>
            <a:r>
              <a:rPr lang="en-US" sz="1200" b="1" dirty="0" err="1">
                <a:latin typeface="Courier" charset="0"/>
              </a:rPr>
              <a:t>nop</a:t>
            </a: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count rate: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	re-execute high response macro</a:t>
            </a:r>
            <a:br>
              <a:rPr lang="en-US" sz="1200" b="1" dirty="0">
                <a:latin typeface="Courier" charset="0"/>
              </a:rPr>
            </a:br>
            <a:endParaRPr lang="en-US" sz="1200" b="1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2748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Status Reporting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Status packet</a:t>
            </a:r>
          </a:p>
          <a:p>
            <a:pPr lvl="1"/>
            <a:r>
              <a:rPr lang="en-US" dirty="0"/>
              <a:t>Command and macro execution counters</a:t>
            </a:r>
          </a:p>
          <a:p>
            <a:pPr lvl="1"/>
            <a:r>
              <a:rPr lang="en-US" dirty="0"/>
              <a:t>Analogs: voltages, currents, and temperatures</a:t>
            </a:r>
          </a:p>
          <a:p>
            <a:pPr lvl="1"/>
            <a:r>
              <a:rPr lang="en-US" dirty="0"/>
              <a:t>Commanded instrument state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EPILO_STAT_INT</a:t>
            </a:r>
            <a:r>
              <a:rPr lang="en-US" dirty="0"/>
              <a:t>: how often should status be reported</a:t>
            </a:r>
          </a:p>
        </p:txBody>
      </p:sp>
    </p:spTree>
    <p:extLst>
      <p:ext uri="{BB962C8B-B14F-4D97-AF65-F5344CB8AC3E}">
        <p14:creationId xmlns:p14="http://schemas.microsoft.com/office/powerpoint/2010/main" val="369026360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Time-Of-Flight Subsystem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particle time-of-flight (TOF</a:t>
            </a:r>
            <a:r>
              <a:rPr lang="en-US" dirty="0" smtClean="0"/>
              <a:t>), angle (i.e. position) on the sensor, </a:t>
            </a:r>
            <a:r>
              <a:rPr lang="en-US" dirty="0"/>
              <a:t>and pulse height</a:t>
            </a:r>
          </a:p>
          <a:p>
            <a:r>
              <a:rPr lang="en-US" dirty="0" smtClean="0"/>
              <a:t>EPI-Lo </a:t>
            </a:r>
            <a:r>
              <a:rPr lang="en-US" dirty="0"/>
              <a:t>software controls discriminator thresholds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EPILO_TOF_CFD</a:t>
            </a:r>
            <a:r>
              <a:rPr lang="en-US" dirty="0"/>
              <a:t>: Set TOF Constant Fraction Discriminator Threshold</a:t>
            </a:r>
          </a:p>
          <a:p>
            <a:pPr lvl="1"/>
            <a:r>
              <a:rPr lang="en-US" dirty="0" smtClean="0"/>
              <a:t>EPILO_TOF_THRESH</a:t>
            </a:r>
            <a:r>
              <a:rPr lang="en-US" dirty="0"/>
              <a:t>: Set TOF Pulse Height Discriminator Threshold</a:t>
            </a:r>
          </a:p>
        </p:txBody>
      </p:sp>
    </p:spTree>
    <p:extLst>
      <p:ext uri="{BB962C8B-B14F-4D97-AF65-F5344CB8AC3E}">
        <p14:creationId xmlns:p14="http://schemas.microsoft.com/office/powerpoint/2010/main" val="395707054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telemetry</a:t>
            </a:r>
          </a:p>
          <a:p>
            <a:r>
              <a:rPr lang="en-US" dirty="0"/>
              <a:t>Command handling</a:t>
            </a:r>
          </a:p>
          <a:p>
            <a:r>
              <a:rPr lang="en-US" dirty="0"/>
              <a:t>Macros (stored command sequences)</a:t>
            </a:r>
          </a:p>
          <a:p>
            <a:r>
              <a:rPr lang="en-US" dirty="0"/>
              <a:t>Memory management</a:t>
            </a:r>
          </a:p>
          <a:p>
            <a:r>
              <a:rPr lang="en-US" dirty="0"/>
              <a:t>Monitoring and alarm generation</a:t>
            </a:r>
          </a:p>
          <a:p>
            <a:r>
              <a:rPr lang="en-US" dirty="0"/>
              <a:t>Status </a:t>
            </a:r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0970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Energy Subsystem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particle energy</a:t>
            </a:r>
          </a:p>
          <a:p>
            <a:r>
              <a:rPr lang="en-US" dirty="0" smtClean="0"/>
              <a:t>EPI-Lo </a:t>
            </a:r>
            <a:r>
              <a:rPr lang="en-US" dirty="0"/>
              <a:t>software time-multiplexes </a:t>
            </a:r>
            <a:r>
              <a:rPr lang="en-US" dirty="0" smtClean="0"/>
              <a:t>hardware between </a:t>
            </a:r>
            <a:r>
              <a:rPr lang="en-US" dirty="0"/>
              <a:t>electron and ion </a:t>
            </a:r>
            <a:r>
              <a:rPr lang="en-US" dirty="0" smtClean="0"/>
              <a:t>detectors</a:t>
            </a:r>
          </a:p>
          <a:p>
            <a:r>
              <a:rPr lang="en-US" dirty="0" smtClean="0"/>
              <a:t>EPI-Lo software controls thresholds, one set per detector</a:t>
            </a:r>
            <a:endParaRPr lang="en-US" dirty="0"/>
          </a:p>
          <a:p>
            <a:r>
              <a:rPr lang="en-US" dirty="0" smtClean="0"/>
              <a:t>Commands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EPILO_EGY_THRESH</a:t>
            </a:r>
            <a:r>
              <a:rPr lang="en-US" dirty="0"/>
              <a:t>: Set Energy Discriminator </a:t>
            </a:r>
            <a:r>
              <a:rPr lang="en-US" dirty="0" smtClean="0"/>
              <a:t>Threshold</a:t>
            </a:r>
          </a:p>
          <a:p>
            <a:pPr lvl="1"/>
            <a:r>
              <a:rPr lang="en-US" dirty="0" smtClean="0"/>
              <a:t>EPILO_EGY_ANTI: Set Energy Anti-Coincidence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6661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Event Subsystem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Analyzes </a:t>
            </a:r>
            <a:r>
              <a:rPr lang="en-US" dirty="0" smtClean="0"/>
              <a:t>data from </a:t>
            </a:r>
            <a:r>
              <a:rPr lang="en-US" dirty="0"/>
              <a:t>TOF and energy subsystems to identify an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event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r>
              <a:rPr lang="en-US" dirty="0" smtClean="0"/>
              <a:t>EPI-Lo </a:t>
            </a:r>
            <a:r>
              <a:rPr lang="en-US" dirty="0"/>
              <a:t>software configures hardware to define a valid event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EPILO_EVT_MULTI: Enable/Disable Multiple </a:t>
            </a:r>
            <a:r>
              <a:rPr lang="en-US" smtClean="0"/>
              <a:t>Hit Reject</a:t>
            </a:r>
            <a:endParaRPr lang="en-US" dirty="0"/>
          </a:p>
          <a:p>
            <a:pPr lvl="1"/>
            <a:r>
              <a:rPr lang="en-US" dirty="0" smtClean="0"/>
              <a:t>EPILO_EVT_WINDOW</a:t>
            </a:r>
            <a:r>
              <a:rPr lang="en-US" dirty="0"/>
              <a:t>: Set Event Coincidence Window</a:t>
            </a:r>
          </a:p>
        </p:txBody>
      </p:sp>
    </p:spTree>
    <p:extLst>
      <p:ext uri="{BB962C8B-B14F-4D97-AF65-F5344CB8AC3E}">
        <p14:creationId xmlns:p14="http://schemas.microsoft.com/office/powerpoint/2010/main" val="183021401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DACs and ADCs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smtClean="0"/>
              <a:t>Hz activity </a:t>
            </a:r>
            <a:r>
              <a:rPr lang="en-US" dirty="0"/>
              <a:t>schedule</a:t>
            </a:r>
          </a:p>
          <a:p>
            <a:r>
              <a:rPr lang="en-US" dirty="0"/>
              <a:t>Control </a:t>
            </a:r>
            <a:r>
              <a:rPr lang="en-US" dirty="0" err="1" smtClean="0"/>
              <a:t>QuadDACs</a:t>
            </a:r>
            <a:r>
              <a:rPr lang="en-US" dirty="0" smtClean="0"/>
              <a:t> over I2C bus</a:t>
            </a:r>
            <a:endParaRPr lang="en-US" dirty="0"/>
          </a:p>
          <a:p>
            <a:pPr lvl="1"/>
            <a:r>
              <a:rPr lang="en-US" dirty="0"/>
              <a:t>Set power supply levels, e.g. MCP HV</a:t>
            </a:r>
          </a:p>
          <a:p>
            <a:pPr lvl="1"/>
            <a:r>
              <a:rPr lang="en-US" dirty="0"/>
              <a:t>Set thresholds, e.g. MCP HV current</a:t>
            </a:r>
          </a:p>
          <a:p>
            <a:r>
              <a:rPr lang="en-US" dirty="0" smtClean="0"/>
              <a:t>Read ADCs over SPI bus</a:t>
            </a:r>
            <a:endParaRPr lang="en-US" dirty="0"/>
          </a:p>
          <a:p>
            <a:pPr lvl="1"/>
            <a:r>
              <a:rPr lang="en-US" dirty="0"/>
              <a:t>Read </a:t>
            </a:r>
            <a:r>
              <a:rPr lang="en-US" dirty="0" smtClean="0"/>
              <a:t>analogs (read three times and use median value)</a:t>
            </a:r>
            <a:endParaRPr lang="en-US" dirty="0"/>
          </a:p>
          <a:p>
            <a:pPr lvl="1"/>
            <a:r>
              <a:rPr lang="en-US" dirty="0"/>
              <a:t>Save in housekeeping</a:t>
            </a:r>
          </a:p>
          <a:p>
            <a:pPr lvl="1"/>
            <a:r>
              <a:rPr lang="en-US" dirty="0"/>
              <a:t>Monitor and report/respond to out-of-limit conditions</a:t>
            </a:r>
          </a:p>
        </p:txBody>
      </p:sp>
    </p:spTree>
    <p:extLst>
      <p:ext uri="{BB962C8B-B14F-4D97-AF65-F5344CB8AC3E}">
        <p14:creationId xmlns:p14="http://schemas.microsoft.com/office/powerpoint/2010/main" val="249226628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Test Support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EPI-Lo software </a:t>
            </a:r>
            <a:r>
              <a:rPr lang="en-US" dirty="0"/>
              <a:t>provides commands to control an on-board </a:t>
            </a:r>
            <a:r>
              <a:rPr lang="en-US" dirty="0" err="1"/>
              <a:t>pulser</a:t>
            </a:r>
            <a:endParaRPr lang="en-US" dirty="0"/>
          </a:p>
          <a:p>
            <a:r>
              <a:rPr lang="en-US" dirty="0" smtClean="0"/>
              <a:t>EPI-Lo software </a:t>
            </a:r>
            <a:r>
              <a:rPr lang="en-US" dirty="0"/>
              <a:t>provides commands to select internal test points to bring out on the test port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EPILO_TST_PUL_CFG</a:t>
            </a:r>
            <a:r>
              <a:rPr lang="en-US" dirty="0"/>
              <a:t>: Configure </a:t>
            </a:r>
            <a:r>
              <a:rPr lang="en-US" dirty="0" err="1"/>
              <a:t>Pulser</a:t>
            </a:r>
            <a:endParaRPr lang="en-US" dirty="0"/>
          </a:p>
          <a:p>
            <a:pPr lvl="1"/>
            <a:r>
              <a:rPr lang="en-US" dirty="0" smtClean="0"/>
              <a:t>EPILO_TST_PUL_ENB</a:t>
            </a:r>
            <a:r>
              <a:rPr lang="en-US" dirty="0"/>
              <a:t>: Enable/Disable </a:t>
            </a:r>
            <a:r>
              <a:rPr lang="en-US" dirty="0" err="1"/>
              <a:t>Pulser</a:t>
            </a:r>
            <a:endParaRPr lang="en-US" dirty="0"/>
          </a:p>
          <a:p>
            <a:pPr lvl="1"/>
            <a:r>
              <a:rPr lang="en-US" dirty="0" smtClean="0"/>
              <a:t>EPILO_TST_POINT</a:t>
            </a:r>
            <a:r>
              <a:rPr lang="en-US" dirty="0"/>
              <a:t>: Select Test Point Signals</a:t>
            </a:r>
          </a:p>
        </p:txBody>
      </p:sp>
    </p:spTree>
    <p:extLst>
      <p:ext uri="{BB962C8B-B14F-4D97-AF65-F5344CB8AC3E}">
        <p14:creationId xmlns:p14="http://schemas.microsoft.com/office/powerpoint/2010/main" val="228234207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7434-9066, </a:t>
            </a:r>
            <a:r>
              <a:rPr lang="en-US" dirty="0" smtClean="0"/>
              <a:t>“Solar </a:t>
            </a:r>
            <a:r>
              <a:rPr lang="en-US" dirty="0"/>
              <a:t>Probe Plus (SPP) General Instrument (GI) </a:t>
            </a:r>
            <a:r>
              <a:rPr lang="en-US" dirty="0" smtClean="0"/>
              <a:t>ICD”</a:t>
            </a:r>
          </a:p>
          <a:p>
            <a:r>
              <a:rPr lang="en-US" dirty="0"/>
              <a:t>16105-ISIS-IRD-01, “PRELIMINARY INSTRUMENT REQUIREMENTS DOCUMENT SOLAR PROBE PLUS PROJECT ISIS INSTRUMENT</a:t>
            </a:r>
            <a:r>
              <a:rPr lang="en-US" dirty="0" smtClean="0"/>
              <a:t>”</a:t>
            </a:r>
          </a:p>
          <a:p>
            <a:r>
              <a:rPr lang="en-US" dirty="0"/>
              <a:t>7464-9005, </a:t>
            </a:r>
            <a:r>
              <a:rPr lang="en-US" dirty="0" smtClean="0"/>
              <a:t>“EPI</a:t>
            </a:r>
            <a:r>
              <a:rPr lang="en-US" dirty="0"/>
              <a:t>-Lo Flight Software </a:t>
            </a:r>
            <a:r>
              <a:rPr lang="en-US" dirty="0" smtClean="0"/>
              <a:t>Specification”</a:t>
            </a:r>
          </a:p>
          <a:p>
            <a:r>
              <a:rPr lang="en-US" dirty="0"/>
              <a:t>7464-9003, </a:t>
            </a:r>
            <a:r>
              <a:rPr lang="en-US" dirty="0" smtClean="0"/>
              <a:t>“EPI</a:t>
            </a:r>
            <a:r>
              <a:rPr lang="en-US" dirty="0"/>
              <a:t>-Lo Software Development </a:t>
            </a:r>
            <a:r>
              <a:rPr lang="en-US" dirty="0" smtClean="0"/>
              <a:t>Plan”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7327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Software Reuse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software reuse estimates for </a:t>
            </a:r>
            <a:r>
              <a:rPr lang="en-US" dirty="0" smtClean="0"/>
              <a:t>EPI-Lo</a:t>
            </a:r>
            <a:endParaRPr lang="en-US" dirty="0"/>
          </a:p>
          <a:p>
            <a:pPr lvl="1"/>
            <a:r>
              <a:rPr lang="en-US" dirty="0"/>
              <a:t>~50% of application</a:t>
            </a:r>
          </a:p>
          <a:p>
            <a:pPr lvl="1"/>
            <a:r>
              <a:rPr lang="en-US" dirty="0"/>
              <a:t>&gt;90% of boot</a:t>
            </a:r>
          </a:p>
          <a:p>
            <a:r>
              <a:rPr lang="en-US" dirty="0"/>
              <a:t>Common software </a:t>
            </a:r>
            <a:r>
              <a:rPr lang="en-US" dirty="0" smtClean="0"/>
              <a:t>currently (or soon to be) </a:t>
            </a:r>
            <a:r>
              <a:rPr lang="en-US" dirty="0"/>
              <a:t>in flight:</a:t>
            </a:r>
          </a:p>
          <a:p>
            <a:pPr lvl="1"/>
            <a:r>
              <a:rPr lang="en-US" dirty="0"/>
              <a:t>MESSENGER: EPPS, GRS, MAG, MASCS, MDIS, NS, and XRS</a:t>
            </a:r>
          </a:p>
          <a:p>
            <a:pPr lvl="1"/>
            <a:r>
              <a:rPr lang="en-US" dirty="0"/>
              <a:t>MRO: CRISM</a:t>
            </a:r>
          </a:p>
          <a:p>
            <a:pPr lvl="1"/>
            <a:r>
              <a:rPr lang="en-US" dirty="0"/>
              <a:t>New Horizons: LORRI and </a:t>
            </a:r>
            <a:r>
              <a:rPr lang="en-US" dirty="0" smtClean="0"/>
              <a:t>PEPSSI</a:t>
            </a:r>
          </a:p>
          <a:p>
            <a:pPr lvl="1"/>
            <a:r>
              <a:rPr lang="en-US" dirty="0" smtClean="0"/>
              <a:t>Pucks: Juno/JEDI, RBSP/RBSPICE, MMS/EIS (2014)</a:t>
            </a:r>
          </a:p>
          <a:p>
            <a:pPr lvl="1"/>
            <a:r>
              <a:rPr lang="en-US" dirty="0" err="1" smtClean="0"/>
              <a:t>BepiColombo</a:t>
            </a:r>
            <a:r>
              <a:rPr lang="en-US" dirty="0" smtClean="0"/>
              <a:t>/</a:t>
            </a:r>
            <a:r>
              <a:rPr lang="en-US" dirty="0" err="1" smtClean="0"/>
              <a:t>Strofio</a:t>
            </a:r>
            <a:r>
              <a:rPr lang="en-US" dirty="0" smtClean="0"/>
              <a:t> (2015)</a:t>
            </a:r>
          </a:p>
          <a:p>
            <a:pPr lvl="1"/>
            <a:r>
              <a:rPr lang="en-US" dirty="0" smtClean="0"/>
              <a:t>Solar Orbiter/SIS (2017)</a:t>
            </a:r>
            <a:endParaRPr lang="en-US" dirty="0"/>
          </a:p>
          <a:p>
            <a:r>
              <a:rPr lang="en-US" dirty="0"/>
              <a:t>Automated regression test for common software (and for boot software)</a:t>
            </a:r>
          </a:p>
        </p:txBody>
      </p:sp>
    </p:spTree>
    <p:extLst>
      <p:ext uri="{BB962C8B-B14F-4D97-AF65-F5344CB8AC3E}">
        <p14:creationId xmlns:p14="http://schemas.microsoft.com/office/powerpoint/2010/main" val="307156754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Spacecraft </a:t>
            </a:r>
            <a:r>
              <a:rPr lang="en-US" dirty="0"/>
              <a:t>Interface Software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Command and telemetry use 115200 baud UART protocol, 8 data bits plus odd parity</a:t>
            </a:r>
          </a:p>
          <a:p>
            <a:r>
              <a:rPr lang="en-US" dirty="0" smtClean="0"/>
              <a:t>Virtual 1PPS, i.e. falling edge of start bit of first byte in command ITF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edundant interface, side A vs. side B</a:t>
            </a:r>
            <a:endParaRPr lang="en-US" dirty="0"/>
          </a:p>
          <a:p>
            <a:pPr lvl="1"/>
            <a:r>
              <a:rPr lang="en-US" dirty="0" smtClean="0"/>
              <a:t>Command arrival determines active side; telemetry sent only to that side</a:t>
            </a:r>
          </a:p>
          <a:p>
            <a:pPr lvl="1"/>
            <a:r>
              <a:rPr lang="en-US" dirty="0" smtClean="0"/>
              <a:t>Dynamic side switching supported</a:t>
            </a:r>
            <a:endParaRPr lang="en-US" dirty="0"/>
          </a:p>
          <a:p>
            <a:r>
              <a:rPr lang="en-US" dirty="0"/>
              <a:t>Interrupt driven: per-byte interrupt for command and telemetry, and </a:t>
            </a:r>
            <a:r>
              <a:rPr lang="en-US" dirty="0" smtClean="0"/>
              <a:t>side A and B 1PPS interrupts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0843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</a:t>
            </a:r>
            <a:r>
              <a:rPr lang="en-US" dirty="0"/>
              <a:t>Host S/W – </a:t>
            </a:r>
            <a:r>
              <a:rPr lang="en-US" dirty="0" smtClean="0"/>
              <a:t>EPI-Lo </a:t>
            </a:r>
            <a:r>
              <a:rPr lang="en-US" dirty="0"/>
              <a:t>to S/C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Telemetry ITF</a:t>
            </a:r>
          </a:p>
          <a:p>
            <a:pPr lvl="1"/>
            <a:r>
              <a:rPr lang="en-US" dirty="0"/>
              <a:t>Variable length up to </a:t>
            </a:r>
            <a:r>
              <a:rPr lang="en-US" dirty="0" smtClean="0"/>
              <a:t>8196 bytes (EPI-Lo limits to 2060 bytes)</a:t>
            </a:r>
          </a:p>
          <a:p>
            <a:pPr lvl="1"/>
            <a:r>
              <a:rPr lang="en-US" dirty="0" smtClean="0"/>
              <a:t>Multiple telemetry ITFs can be sent but cannot straddle 1PPS (EPI-Lo sends one per second)</a:t>
            </a:r>
            <a:endParaRPr lang="en-US" dirty="0"/>
          </a:p>
          <a:p>
            <a:pPr lvl="1"/>
            <a:r>
              <a:rPr lang="en-US" dirty="0" smtClean="0"/>
              <a:t>Frame header </a:t>
            </a:r>
            <a:r>
              <a:rPr lang="en-US" dirty="0"/>
              <a:t>includes </a:t>
            </a:r>
            <a:r>
              <a:rPr lang="en-US" dirty="0" smtClean="0"/>
              <a:t>sync pattern, length, etc.; checksum </a:t>
            </a:r>
            <a:r>
              <a:rPr lang="en-US" dirty="0"/>
              <a:t>at end of frame</a:t>
            </a:r>
          </a:p>
          <a:p>
            <a:pPr lvl="1"/>
            <a:r>
              <a:rPr lang="en-US" dirty="0"/>
              <a:t>Frame transmission synchronized to 1PPS</a:t>
            </a:r>
          </a:p>
          <a:p>
            <a:r>
              <a:rPr lang="en-US" dirty="0"/>
              <a:t>CCSDS telemetry packets</a:t>
            </a:r>
          </a:p>
          <a:p>
            <a:pPr lvl="1"/>
            <a:r>
              <a:rPr lang="en-US" dirty="0"/>
              <a:t>Variable length, up to 4096 bytes (including headers)</a:t>
            </a:r>
          </a:p>
          <a:p>
            <a:pPr lvl="1"/>
            <a:r>
              <a:rPr lang="en-US" dirty="0"/>
              <a:t>Zero to many packets per frame</a:t>
            </a:r>
          </a:p>
          <a:p>
            <a:pPr lvl="1"/>
            <a:r>
              <a:rPr lang="en-US" dirty="0"/>
              <a:t>Packets can straddle frames</a:t>
            </a:r>
          </a:p>
          <a:p>
            <a:pPr lvl="1"/>
            <a:r>
              <a:rPr lang="en-US" dirty="0" smtClean="0"/>
              <a:t>64 </a:t>
            </a:r>
            <a:r>
              <a:rPr lang="en-US" dirty="0"/>
              <a:t>APIDs available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ritical housekeeping packet</a:t>
            </a:r>
          </a:p>
        </p:txBody>
      </p:sp>
    </p:spTree>
    <p:extLst>
      <p:ext uri="{BB962C8B-B14F-4D97-AF65-F5344CB8AC3E}">
        <p14:creationId xmlns:p14="http://schemas.microsoft.com/office/powerpoint/2010/main" val="344583568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SPP </a:t>
            </a:r>
            <a:r>
              <a:rPr lang="en-US" dirty="0"/>
              <a:t>Host S/W – </a:t>
            </a:r>
            <a:r>
              <a:rPr lang="en-US" dirty="0" smtClean="0"/>
              <a:t>Critical Housekeeping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Critical housekeeping packet sent once per second</a:t>
            </a:r>
          </a:p>
          <a:p>
            <a:pPr lvl="1"/>
            <a:r>
              <a:rPr lang="en-US" dirty="0" smtClean="0"/>
              <a:t>May optionally be sent to the SSR</a:t>
            </a:r>
          </a:p>
          <a:p>
            <a:pPr lvl="1"/>
            <a:r>
              <a:rPr lang="en-US" dirty="0" smtClean="0"/>
              <a:t>If so, it counts against telemetry volume allocation</a:t>
            </a:r>
          </a:p>
          <a:p>
            <a:r>
              <a:rPr lang="en-US" dirty="0" smtClean="0"/>
              <a:t>Contains 32 bits of TBD data to share with other instruments</a:t>
            </a:r>
          </a:p>
          <a:p>
            <a:r>
              <a:rPr lang="en-US" dirty="0" smtClean="0"/>
              <a:t>Contains 8 bytes of housekeeping data</a:t>
            </a:r>
            <a:endParaRPr lang="en-US" dirty="0"/>
          </a:p>
          <a:p>
            <a:pPr lvl="1"/>
            <a:r>
              <a:rPr lang="en-US" dirty="0" smtClean="0"/>
              <a:t>Data is included in spacecraft-generated combined instrument critical housekeeping packet</a:t>
            </a:r>
          </a:p>
          <a:p>
            <a:pPr lvl="1"/>
            <a:r>
              <a:rPr lang="en-US" dirty="0" smtClean="0"/>
              <a:t>Data is NOT monitored by spacecraft autonomy</a:t>
            </a:r>
            <a:endParaRPr lang="en-US" dirty="0"/>
          </a:p>
          <a:p>
            <a:r>
              <a:rPr lang="en-US" dirty="0" smtClean="0"/>
              <a:t>Contains bits to request power off or power cycle, set via EPI-Lo command:</a:t>
            </a:r>
          </a:p>
          <a:p>
            <a:pPr lvl="1"/>
            <a:r>
              <a:rPr lang="en-US" dirty="0" smtClean="0"/>
              <a:t>EPILO_SAF_OFF: Request power off</a:t>
            </a:r>
          </a:p>
          <a:p>
            <a:pPr lvl="1"/>
            <a:r>
              <a:rPr lang="en-US" dirty="0" smtClean="0"/>
              <a:t>EPILO_SAF_CYCLE: Request power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9294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</a:t>
            </a:r>
            <a:r>
              <a:rPr lang="en-US" dirty="0"/>
              <a:t>Host S/W – S/C to </a:t>
            </a:r>
            <a:r>
              <a:rPr lang="en-US" dirty="0" smtClean="0"/>
              <a:t>EPI-Lo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Command ITF</a:t>
            </a:r>
          </a:p>
          <a:p>
            <a:pPr lvl="1"/>
            <a:r>
              <a:rPr lang="en-US" dirty="0"/>
              <a:t>Variable length up to 512 </a:t>
            </a:r>
            <a:r>
              <a:rPr lang="en-US" dirty="0" smtClean="0"/>
              <a:t>bytes</a:t>
            </a:r>
          </a:p>
          <a:p>
            <a:pPr lvl="1"/>
            <a:r>
              <a:rPr lang="en-US" dirty="0" smtClean="0"/>
              <a:t>S/C sends one command ITF per second</a:t>
            </a:r>
            <a:endParaRPr lang="en-US" dirty="0"/>
          </a:p>
          <a:p>
            <a:pPr lvl="1"/>
            <a:r>
              <a:rPr lang="en-US" dirty="0"/>
              <a:t>Frame header includes sync pattern, length, etc.; checksum at end of frame</a:t>
            </a:r>
          </a:p>
          <a:p>
            <a:pPr lvl="1"/>
            <a:r>
              <a:rPr lang="en-US" dirty="0" smtClean="0"/>
              <a:t>Frame </a:t>
            </a:r>
            <a:r>
              <a:rPr lang="en-US" dirty="0"/>
              <a:t>transmission synchronized to 1PPS</a:t>
            </a:r>
          </a:p>
          <a:p>
            <a:r>
              <a:rPr lang="en-US" dirty="0"/>
              <a:t>CCSDS </a:t>
            </a:r>
            <a:r>
              <a:rPr lang="en-US" dirty="0" err="1"/>
              <a:t>telecommand</a:t>
            </a:r>
            <a:r>
              <a:rPr lang="en-US" dirty="0"/>
              <a:t> packets</a:t>
            </a:r>
          </a:p>
          <a:p>
            <a:pPr lvl="1"/>
            <a:r>
              <a:rPr lang="en-US" dirty="0"/>
              <a:t>Variable length, up to </a:t>
            </a:r>
            <a:r>
              <a:rPr lang="en-US" dirty="0" smtClean="0"/>
              <a:t>362 (TBD) bytes </a:t>
            </a:r>
            <a:r>
              <a:rPr lang="en-US" dirty="0"/>
              <a:t>(including headers)</a:t>
            </a:r>
          </a:p>
          <a:p>
            <a:pPr lvl="1"/>
            <a:r>
              <a:rPr lang="en-US" dirty="0"/>
              <a:t>One to </a:t>
            </a:r>
            <a:r>
              <a:rPr lang="en-US" dirty="0" smtClean="0"/>
              <a:t>many packets </a:t>
            </a:r>
            <a:r>
              <a:rPr lang="en-US" dirty="0"/>
              <a:t>per frame</a:t>
            </a:r>
          </a:p>
          <a:p>
            <a:pPr lvl="2"/>
            <a:r>
              <a:rPr lang="en-US" dirty="0"/>
              <a:t>S/C time and </a:t>
            </a:r>
            <a:r>
              <a:rPr lang="en-US" dirty="0" smtClean="0"/>
              <a:t>status (telemetry) packet </a:t>
            </a:r>
            <a:r>
              <a:rPr lang="en-US" dirty="0"/>
              <a:t>sent every second, always first</a:t>
            </a:r>
          </a:p>
          <a:p>
            <a:pPr lvl="2"/>
            <a:r>
              <a:rPr lang="en-US" dirty="0" smtClean="0"/>
              <a:t>Zero or more command packets</a:t>
            </a:r>
            <a:endParaRPr lang="en-US" dirty="0"/>
          </a:p>
          <a:p>
            <a:pPr lvl="1"/>
            <a:r>
              <a:rPr lang="en-US" dirty="0"/>
              <a:t>Packets cannot straddle </a:t>
            </a:r>
            <a:r>
              <a:rPr lang="en-US" dirty="0" smtClean="0"/>
              <a:t>frames</a:t>
            </a:r>
          </a:p>
          <a:p>
            <a:pPr lvl="1"/>
            <a:r>
              <a:rPr lang="en-US" dirty="0" smtClean="0"/>
              <a:t>Secondary header is optional (EPI-Lo does not use)</a:t>
            </a:r>
          </a:p>
          <a:p>
            <a:pPr lvl="1"/>
            <a:r>
              <a:rPr lang="en-US" dirty="0" smtClean="0"/>
              <a:t>64 APIDs available (EPI-Lo uses one)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command ITF is not received for a </a:t>
            </a:r>
            <a:r>
              <a:rPr lang="en-US" dirty="0" err="1"/>
              <a:t>commandable</a:t>
            </a:r>
            <a:r>
              <a:rPr lang="en-US" dirty="0"/>
              <a:t> number of seconds, </a:t>
            </a:r>
            <a:r>
              <a:rPr lang="en-US" dirty="0" smtClean="0"/>
              <a:t>EPI-Lo </a:t>
            </a:r>
            <a:r>
              <a:rPr lang="en-US" dirty="0"/>
              <a:t>runs its </a:t>
            </a:r>
            <a:r>
              <a:rPr lang="en-US" dirty="0" err="1"/>
              <a:t>safing</a:t>
            </a:r>
            <a:r>
              <a:rPr lang="en-US" dirty="0"/>
              <a:t> </a:t>
            </a:r>
            <a:r>
              <a:rPr lang="en-US" dirty="0" smtClean="0"/>
              <a:t>macro</a:t>
            </a:r>
          </a:p>
        </p:txBody>
      </p:sp>
    </p:spTree>
    <p:extLst>
      <p:ext uri="{BB962C8B-B14F-4D97-AF65-F5344CB8AC3E}">
        <p14:creationId xmlns:p14="http://schemas.microsoft.com/office/powerpoint/2010/main" val="196309448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</a:t>
            </a:r>
            <a:r>
              <a:rPr lang="en-US" dirty="0"/>
              <a:t>Host S/W – Time Keeping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is set by spacecraft</a:t>
            </a:r>
          </a:p>
          <a:p>
            <a:pPr lvl="1"/>
            <a:r>
              <a:rPr lang="en-US" dirty="0"/>
              <a:t>32-bit MET (seconds)</a:t>
            </a:r>
          </a:p>
          <a:p>
            <a:pPr lvl="1"/>
            <a:r>
              <a:rPr lang="en-US" dirty="0"/>
              <a:t>Time arrives every second (as part of time and </a:t>
            </a:r>
            <a:r>
              <a:rPr lang="en-US" dirty="0" smtClean="0"/>
              <a:t>status)</a:t>
            </a:r>
            <a:endParaRPr lang="en-US" dirty="0"/>
          </a:p>
          <a:p>
            <a:pPr lvl="1"/>
            <a:r>
              <a:rPr lang="en-US" dirty="0" smtClean="0"/>
              <a:t>Virtual 1PPS </a:t>
            </a:r>
            <a:r>
              <a:rPr lang="en-US" dirty="0"/>
              <a:t>from S/C generates interrupt; interrupt routine sets time, converted to milliseconds</a:t>
            </a:r>
          </a:p>
          <a:p>
            <a:r>
              <a:rPr lang="en-US" dirty="0"/>
              <a:t>Time is updated by </a:t>
            </a:r>
            <a:r>
              <a:rPr lang="en-US" dirty="0" smtClean="0"/>
              <a:t>EPI-Lo</a:t>
            </a:r>
            <a:endParaRPr lang="en-US" dirty="0"/>
          </a:p>
          <a:p>
            <a:pPr lvl="1"/>
            <a:r>
              <a:rPr lang="en-US" dirty="0"/>
              <a:t>1000 Hz interrupt routine updates time</a:t>
            </a:r>
          </a:p>
          <a:p>
            <a:pPr lvl="1"/>
            <a:r>
              <a:rPr lang="en-US" dirty="0"/>
              <a:t>Common software telemetry and command processes run at 1PPS, use coarse (1 s. resolution) time tags</a:t>
            </a:r>
          </a:p>
          <a:p>
            <a:pPr lvl="1"/>
            <a:r>
              <a:rPr lang="en-US" dirty="0"/>
              <a:t>Science can be tagged with </a:t>
            </a:r>
            <a:r>
              <a:rPr lang="en-US" dirty="0" smtClean="0"/>
              <a:t>TBD finer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08786"/>
      </p:ext>
    </p:extLst>
  </p:cSld>
  <p:clrMapOvr>
    <a:masterClrMapping/>
  </p:clrMapOvr>
  <p:transition xmlns:p14="http://schemas.microsoft.com/office/powerpoint/2010/main"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2995</TotalTime>
  <Words>2572</Words>
  <Application>Microsoft Macintosh PowerPoint</Application>
  <PresentationFormat>On-screen Show (4:3)</PresentationFormat>
  <Paragraphs>299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Mid Phase B Status - ISIS - DRAFT 1</vt:lpstr>
      <vt:lpstr>EPI-Lo Software</vt:lpstr>
      <vt:lpstr>Overview</vt:lpstr>
      <vt:lpstr>Common Software</vt:lpstr>
      <vt:lpstr>Common Software Reuse</vt:lpstr>
      <vt:lpstr>SPP Spacecraft Interface Software</vt:lpstr>
      <vt:lpstr>SPP Host S/W – EPI-Lo to S/C</vt:lpstr>
      <vt:lpstr>SPP Host S/W – Critical Housekeeping</vt:lpstr>
      <vt:lpstr>SPP Host S/W – S/C to EPI-Lo</vt:lpstr>
      <vt:lpstr>SPP Host S/W – Time Keeping</vt:lpstr>
      <vt:lpstr>EPI-Lo Application Software</vt:lpstr>
      <vt:lpstr>EPI-Lo Application S/W – MCP HV</vt:lpstr>
      <vt:lpstr>EPI-Lo Application S/W – SSD Bias</vt:lpstr>
      <vt:lpstr>EPI-Lo Application S/W – Science Products</vt:lpstr>
      <vt:lpstr>EPI-Lo Application S/W – Ancillary Products</vt:lpstr>
      <vt:lpstr>EPI-Lo Application S/W - Integration Control</vt:lpstr>
      <vt:lpstr>EPI-Lo Application S/W – Autonomous Operations</vt:lpstr>
      <vt:lpstr>EPI-Lo Boot S/W</vt:lpstr>
      <vt:lpstr>Software Development Environment</vt:lpstr>
      <vt:lpstr>Summary</vt:lpstr>
      <vt:lpstr>Backup</vt:lpstr>
      <vt:lpstr>Common S/W - Packet Telemetry</vt:lpstr>
      <vt:lpstr>Common S/W - Commands</vt:lpstr>
      <vt:lpstr>Common S/W - Macros</vt:lpstr>
      <vt:lpstr>Common S/W - Macros (cont.)</vt:lpstr>
      <vt:lpstr>Common S/W - Memory Management</vt:lpstr>
      <vt:lpstr>Common S/W - Monitoring and Alarms</vt:lpstr>
      <vt:lpstr>Common S/W - Monitoring Algorithm</vt:lpstr>
      <vt:lpstr>Common S/W - Status Reporting</vt:lpstr>
      <vt:lpstr>EPI-Lo Application S/W – Time-Of-Flight Subsystem</vt:lpstr>
      <vt:lpstr>EPI-Lo Application S/W – Energy Subsystem</vt:lpstr>
      <vt:lpstr>EPI-Lo Application S/W – Event Subsystem</vt:lpstr>
      <vt:lpstr>EPI-Lo Application S/W – DACs and ADCs</vt:lpstr>
      <vt:lpstr>EPI-Lo Application S/W – Test Support</vt:lpstr>
      <vt:lpstr>Reference Documents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John Hayes</cp:lastModifiedBy>
  <cp:revision>121</cp:revision>
  <cp:lastPrinted>2012-05-09T16:55:26Z</cp:lastPrinted>
  <dcterms:created xsi:type="dcterms:W3CDTF">2013-01-28T12:52:32Z</dcterms:created>
  <dcterms:modified xsi:type="dcterms:W3CDTF">2013-10-24T12:41:39Z</dcterms:modified>
</cp:coreProperties>
</file>