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413" r:id="rId2"/>
    <p:sldId id="415" r:id="rId3"/>
    <p:sldId id="420" r:id="rId4"/>
    <p:sldId id="430" r:id="rId5"/>
    <p:sldId id="421" r:id="rId6"/>
    <p:sldId id="422" r:id="rId7"/>
    <p:sldId id="428" r:id="rId8"/>
    <p:sldId id="436" r:id="rId9"/>
    <p:sldId id="429" r:id="rId10"/>
    <p:sldId id="433" r:id="rId11"/>
    <p:sldId id="426" r:id="rId12"/>
    <p:sldId id="438" r:id="rId13"/>
    <p:sldId id="437" r:id="rId14"/>
    <p:sldId id="439" r:id="rId15"/>
    <p:sldId id="441" r:id="rId16"/>
    <p:sldId id="425" r:id="rId17"/>
    <p:sldId id="419" r:id="rId18"/>
    <p:sldId id="432" r:id="rId19"/>
    <p:sldId id="449" r:id="rId20"/>
    <p:sldId id="417" r:id="rId21"/>
    <p:sldId id="450" r:id="rId22"/>
    <p:sldId id="440" r:id="rId23"/>
    <p:sldId id="447" r:id="rId24"/>
    <p:sldId id="434" r:id="rId25"/>
    <p:sldId id="444" r:id="rId26"/>
    <p:sldId id="448" r:id="rId27"/>
    <p:sldId id="442" r:id="rId28"/>
    <p:sldId id="443" r:id="rId29"/>
    <p:sldId id="445" r:id="rId3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0"/>
            <p14:sldId id="421"/>
            <p14:sldId id="422"/>
            <p14:sldId id="428"/>
            <p14:sldId id="436"/>
            <p14:sldId id="429"/>
            <p14:sldId id="433"/>
            <p14:sldId id="426"/>
            <p14:sldId id="438"/>
            <p14:sldId id="437"/>
            <p14:sldId id="439"/>
            <p14:sldId id="441"/>
            <p14:sldId id="425"/>
            <p14:sldId id="419"/>
            <p14:sldId id="432"/>
            <p14:sldId id="449"/>
            <p14:sldId id="417"/>
            <p14:sldId id="450"/>
            <p14:sldId id="440"/>
            <p14:sldId id="447"/>
            <p14:sldId id="434"/>
            <p14:sldId id="444"/>
            <p14:sldId id="448"/>
            <p14:sldId id="442"/>
            <p14:sldId id="443"/>
            <p14:sldId id="4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16" d="100"/>
          <a:sy n="116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10 – </a:t>
            </a:r>
            <a:r>
              <a:rPr lang="en-US" sz="1000" baseline="0" dirty="0" smtClean="0"/>
              <a:t> EPI-Lo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Electronics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261350" cy="5238524"/>
          </a:xfrm>
        </p:spPr>
        <p:txBody>
          <a:bodyPr/>
          <a:lstStyle/>
          <a:p>
            <a:r>
              <a:rPr lang="en-US" dirty="0" smtClean="0"/>
              <a:t>Energy system re-designed from previous instruments</a:t>
            </a:r>
          </a:p>
          <a:p>
            <a:pPr lvl="1"/>
            <a:r>
              <a:rPr lang="en-US" dirty="0" smtClean="0"/>
              <a:t>8 ADC121s read out the 8 peak detect chips</a:t>
            </a:r>
          </a:p>
          <a:p>
            <a:pPr lvl="1"/>
            <a:r>
              <a:rPr lang="en-US" dirty="0" smtClean="0"/>
              <a:t>Prior designs used MUX and one fast ADC</a:t>
            </a:r>
          </a:p>
          <a:p>
            <a:pPr lvl="1"/>
            <a:r>
              <a:rPr lang="en-US" dirty="0" smtClean="0"/>
              <a:t>New design allows de-coupling of quadrants – each quadrant has completely independent readout electronics and can be operated as an individual instrument</a:t>
            </a:r>
          </a:p>
          <a:p>
            <a:pPr lvl="1"/>
            <a:r>
              <a:rPr lang="en-US" dirty="0" smtClean="0"/>
              <a:t>Event logic will be identical for each quadrant and then the data will be combined</a:t>
            </a:r>
          </a:p>
          <a:p>
            <a:pPr lvl="1"/>
            <a:r>
              <a:rPr lang="en-US" dirty="0" smtClean="0"/>
              <a:t>New approach significantly simplifies event logic design, and increases data processing rates and redundancy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6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Prototype</a:t>
            </a:r>
            <a:endParaRPr lang="en-US" dirty="0"/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8957" t="13225" r="36923" b="8829"/>
          <a:stretch/>
        </p:blipFill>
        <p:spPr bwMode="auto">
          <a:xfrm>
            <a:off x="3657600" y="2331107"/>
            <a:ext cx="3321783" cy="4156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1603" y="5316257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pre-</a:t>
            </a:r>
            <a:r>
              <a:rPr lang="en-US" dirty="0" err="1" smtClean="0"/>
              <a:t>amplfiers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4439" y="2331107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readout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48720" y="3385447"/>
            <a:ext cx="169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ADC128 </a:t>
            </a:r>
            <a:r>
              <a:rPr lang="en-US" dirty="0" smtClean="0"/>
              <a:t>(EM)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1351" y="4256746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 SIP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09720" y="4381399"/>
            <a:ext cx="1424199" cy="397026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723604" y="4462836"/>
            <a:ext cx="720191" cy="241729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6134100" y="4008120"/>
            <a:ext cx="1677752" cy="58139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4244340" y="4462836"/>
            <a:ext cx="3264400" cy="117658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988908" y="3607827"/>
            <a:ext cx="1519829" cy="23822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730240" y="2654272"/>
            <a:ext cx="2176664" cy="59946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8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Fully tested interface of energy chip to peak–detect SIP to ADC using flight-like components</a:t>
            </a:r>
          </a:p>
          <a:p>
            <a:r>
              <a:rPr lang="en-US" dirty="0"/>
              <a:t>Energy resolution of test setup far exceeds </a:t>
            </a:r>
            <a:r>
              <a:rPr lang="en-US" dirty="0" smtClean="0"/>
              <a:t>requirement (15keV)</a:t>
            </a:r>
          </a:p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83216"/>
              </p:ext>
            </p:extLst>
          </p:nvPr>
        </p:nvGraphicFramePr>
        <p:xfrm>
          <a:off x="951900" y="3040433"/>
          <a:ext cx="2065929" cy="3236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992"/>
                <a:gridCol w="597945"/>
                <a:gridCol w="733992"/>
              </a:tblGrid>
              <a:tr h="457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err="1" smtClean="0">
                          <a:effectLst/>
                        </a:rPr>
                        <a:t>atten</a:t>
                      </a:r>
                      <a:r>
                        <a:rPr lang="en-US" sz="1200" b="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KeV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FWHM (</a:t>
                      </a:r>
                      <a:r>
                        <a:rPr lang="en-US" sz="1200" u="none" strike="noStrike" dirty="0" err="1">
                          <a:effectLst/>
                        </a:rPr>
                        <a:t>KeV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-6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912.161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8.78712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812.964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6.26275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724.555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6.08932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645.760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5.81954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575.535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5.5883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323.647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4.91385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182.000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4.64407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102.346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4.50918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57.553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4.29721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32.365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4.14305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18.200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4.54772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250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FPGA </a:t>
            </a:r>
            <a:r>
              <a:rPr lang="en-US" sz="2000" dirty="0"/>
              <a:t>contains all event logic and event processing </a:t>
            </a:r>
          </a:p>
          <a:p>
            <a:pPr lvl="1"/>
            <a:r>
              <a:rPr lang="en-US" sz="2000" dirty="0" smtClean="0"/>
              <a:t>SCIP</a:t>
            </a:r>
            <a:r>
              <a:rPr lang="en-US" sz="2000" dirty="0"/>
              <a:t>: 16-bit 10 MIPS processor (reused custom embedded processor based on Harris RTX2010 and APL’s FRISC)</a:t>
            </a:r>
          </a:p>
          <a:p>
            <a:pPr lvl="1"/>
            <a:r>
              <a:rPr lang="en-US" sz="2000" dirty="0" smtClean="0"/>
              <a:t>Processor </a:t>
            </a:r>
            <a:r>
              <a:rPr lang="en-US" sz="2000" dirty="0"/>
              <a:t>memory interface to PROM, MRAM, SRAM </a:t>
            </a:r>
          </a:p>
          <a:p>
            <a:pPr lvl="1"/>
            <a:r>
              <a:rPr lang="en-US" sz="2000" dirty="0" smtClean="0"/>
              <a:t>Support </a:t>
            </a:r>
            <a:r>
              <a:rPr lang="en-US" sz="2000" dirty="0"/>
              <a:t>I/O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/>
              <a:t>voltage supply clocks, read </a:t>
            </a:r>
            <a:r>
              <a:rPr lang="en-US" sz="1600" dirty="0" err="1"/>
              <a:t>safing</a:t>
            </a:r>
            <a:r>
              <a:rPr lang="en-US" sz="1600" dirty="0"/>
              <a:t> status, </a:t>
            </a:r>
            <a:r>
              <a:rPr lang="en-US" sz="1600" dirty="0" smtClean="0"/>
              <a:t>set thresholds</a:t>
            </a:r>
            <a:r>
              <a:rPr lang="en-US" sz="1600" dirty="0"/>
              <a:t>, monitor housekeeping, etc.</a:t>
            </a:r>
          </a:p>
          <a:p>
            <a:pPr lvl="2"/>
            <a:r>
              <a:rPr lang="en-US" sz="1600" dirty="0" smtClean="0"/>
              <a:t>LVDS </a:t>
            </a:r>
            <a:r>
              <a:rPr lang="en-US" sz="1600" dirty="0"/>
              <a:t>spacecraft communication interface</a:t>
            </a:r>
          </a:p>
          <a:p>
            <a:pPr lvl="2"/>
            <a:r>
              <a:rPr lang="en-US" sz="1600" dirty="0" smtClean="0"/>
              <a:t>Processor </a:t>
            </a:r>
            <a:r>
              <a:rPr lang="en-US" sz="1600" dirty="0"/>
              <a:t>test port interface</a:t>
            </a:r>
          </a:p>
          <a:p>
            <a:pPr lvl="1"/>
            <a:r>
              <a:rPr lang="en-US" sz="2000" dirty="0" smtClean="0"/>
              <a:t>Event </a:t>
            </a:r>
            <a:r>
              <a:rPr lang="en-US" sz="2000" dirty="0"/>
              <a:t>Logic</a:t>
            </a:r>
          </a:p>
          <a:p>
            <a:pPr lvl="2"/>
            <a:r>
              <a:rPr lang="en-US" sz="1600" dirty="0" smtClean="0"/>
              <a:t>Count </a:t>
            </a:r>
            <a:r>
              <a:rPr lang="en-US" sz="1600" dirty="0"/>
              <a:t>sensor basic rates and diagnostic rates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 err="1"/>
              <a:t>pulser</a:t>
            </a:r>
            <a:r>
              <a:rPr lang="en-US" sz="1600" dirty="0"/>
              <a:t> stimulus</a:t>
            </a:r>
          </a:p>
          <a:p>
            <a:pPr lvl="2"/>
            <a:r>
              <a:rPr lang="en-US" sz="1600" dirty="0" smtClean="0"/>
              <a:t>Collect </a:t>
            </a:r>
            <a:r>
              <a:rPr lang="en-US" sz="1600" dirty="0"/>
              <a:t>and process TOF values to generate start direction and particle time-of-flight </a:t>
            </a:r>
          </a:p>
          <a:p>
            <a:pPr lvl="2"/>
            <a:r>
              <a:rPr lang="en-US" sz="1600" dirty="0" smtClean="0"/>
              <a:t>Select </a:t>
            </a:r>
            <a:r>
              <a:rPr lang="en-US" sz="1600" dirty="0"/>
              <a:t>appropriate SSD channel and record energy deposited</a:t>
            </a:r>
          </a:p>
          <a:p>
            <a:pPr lvl="2"/>
            <a:r>
              <a:rPr lang="en-US" sz="1600" dirty="0" smtClean="0"/>
              <a:t>Detect </a:t>
            </a:r>
            <a:r>
              <a:rPr lang="en-US" sz="1600" dirty="0"/>
              <a:t>anti-coincidence (electron only) and pulse-height over-threshold (start and stop)</a:t>
            </a:r>
          </a:p>
          <a:p>
            <a:pPr lvl="2"/>
            <a:r>
              <a:rPr lang="en-US" sz="1600" dirty="0" smtClean="0"/>
              <a:t>Send </a:t>
            </a:r>
            <a:r>
              <a:rPr lang="en-US" sz="1600" dirty="0"/>
              <a:t>selected valid events based on commanded event criteria to processor event buffer</a:t>
            </a:r>
          </a:p>
          <a:p>
            <a:pPr lvl="2"/>
            <a:r>
              <a:rPr lang="en-US" sz="1600" dirty="0" smtClean="0"/>
              <a:t>Event </a:t>
            </a:r>
            <a:r>
              <a:rPr lang="en-US" sz="1600" dirty="0"/>
              <a:t>logic test port for ground testing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3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/>
              <a:t>Actel</a:t>
            </a:r>
            <a:r>
              <a:rPr lang="en-US" sz="2000" dirty="0"/>
              <a:t> RTAX2000SL -1 speed CCGA-624 (common buy part)</a:t>
            </a:r>
          </a:p>
          <a:p>
            <a:pPr lvl="1"/>
            <a:r>
              <a:rPr lang="en-US" sz="2000" dirty="0"/>
              <a:t>Estimate ~40% resource utilization based on </a:t>
            </a:r>
            <a:r>
              <a:rPr lang="en-US" sz="2000" dirty="0" smtClean="0"/>
              <a:t>RBSPICE design</a:t>
            </a:r>
            <a:endParaRPr lang="en-US" sz="2000" dirty="0"/>
          </a:p>
          <a:p>
            <a:pPr lvl="1"/>
            <a:r>
              <a:rPr lang="en-US" sz="2000" dirty="0" smtClean="0"/>
              <a:t>Internal </a:t>
            </a:r>
            <a:r>
              <a:rPr lang="en-US" sz="2000" dirty="0"/>
              <a:t>RAM for event FIFO only </a:t>
            </a:r>
          </a:p>
          <a:p>
            <a:pPr lvl="2"/>
            <a:r>
              <a:rPr lang="en-US" sz="1600" dirty="0"/>
              <a:t>No </a:t>
            </a:r>
            <a:r>
              <a:rPr lang="en-US" sz="1600" dirty="0" smtClean="0"/>
              <a:t>minimum </a:t>
            </a:r>
            <a:r>
              <a:rPr lang="en-US" sz="1600" dirty="0"/>
              <a:t>size required and soft memory is </a:t>
            </a:r>
            <a:r>
              <a:rPr lang="en-US" sz="1600" dirty="0" smtClean="0"/>
              <a:t>fine (parity check)</a:t>
            </a:r>
            <a:endParaRPr lang="en-US" sz="1600" dirty="0"/>
          </a:p>
          <a:p>
            <a:pPr lvl="1"/>
            <a:r>
              <a:rPr lang="en-US" sz="2000" dirty="0" smtClean="0"/>
              <a:t>418 </a:t>
            </a:r>
            <a:r>
              <a:rPr lang="en-US" sz="2000" dirty="0"/>
              <a:t>user I/O </a:t>
            </a:r>
            <a:r>
              <a:rPr lang="en-US" sz="2000" dirty="0" smtClean="0"/>
              <a:t>total, 18 spares</a:t>
            </a:r>
            <a:endParaRPr lang="en-US" sz="2000" dirty="0"/>
          </a:p>
          <a:p>
            <a:pPr lvl="2"/>
            <a:r>
              <a:rPr lang="en-US" sz="1600" dirty="0"/>
              <a:t>3</a:t>
            </a:r>
            <a:r>
              <a:rPr lang="en-US" sz="1600" dirty="0" smtClean="0"/>
              <a:t> </a:t>
            </a:r>
            <a:r>
              <a:rPr lang="en-US" sz="1600" dirty="0"/>
              <a:t>spares to power board + 7</a:t>
            </a:r>
            <a:r>
              <a:rPr lang="en-US" sz="1600" dirty="0" smtClean="0"/>
              <a:t> </a:t>
            </a:r>
            <a:r>
              <a:rPr lang="en-US" sz="1600" dirty="0"/>
              <a:t>spares through Schmitt triggers to test connector + </a:t>
            </a:r>
            <a:r>
              <a:rPr lang="en-US" sz="1600" dirty="0" smtClean="0"/>
              <a:t>8 </a:t>
            </a:r>
            <a:r>
              <a:rPr lang="en-US" sz="1600" dirty="0"/>
              <a:t>true spares = </a:t>
            </a:r>
            <a:r>
              <a:rPr lang="en-US" sz="1600" dirty="0" smtClean="0"/>
              <a:t>18 </a:t>
            </a:r>
            <a:r>
              <a:rPr lang="en-US" sz="1600" dirty="0"/>
              <a:t>spares</a:t>
            </a:r>
          </a:p>
          <a:p>
            <a:pPr lvl="2"/>
            <a:r>
              <a:rPr lang="en-US" sz="1600" dirty="0"/>
              <a:t>Note: At the FPGA requirement review, moderate reuse designs are green for at least </a:t>
            </a:r>
            <a:r>
              <a:rPr lang="en-US" sz="1600" dirty="0" smtClean="0"/>
              <a:t>17 </a:t>
            </a:r>
            <a:r>
              <a:rPr lang="en-US" sz="1600" dirty="0"/>
              <a:t>uncommitted I/O pins </a:t>
            </a:r>
          </a:p>
          <a:p>
            <a:pPr lvl="1"/>
            <a:r>
              <a:rPr lang="en-US" sz="2000" dirty="0"/>
              <a:t>1.5V Core Voltage, 3.3V I/O Supply Voltage</a:t>
            </a:r>
          </a:p>
          <a:p>
            <a:pPr lvl="2"/>
            <a:r>
              <a:rPr lang="en-US" sz="1600" dirty="0"/>
              <a:t>+/-5% voltage tolerance</a:t>
            </a:r>
          </a:p>
          <a:p>
            <a:pPr lvl="2"/>
            <a:r>
              <a:rPr lang="en-US" sz="1600" dirty="0"/>
              <a:t>Supplies can be powered up or powered down in any sequence as long as some app note details are considered </a:t>
            </a:r>
          </a:p>
          <a:p>
            <a:pPr lvl="2"/>
            <a:r>
              <a:rPr lang="en-US" sz="1600" dirty="0"/>
              <a:t>I/O are </a:t>
            </a:r>
            <a:r>
              <a:rPr lang="en-US" sz="1600" dirty="0" smtClean="0"/>
              <a:t>tri-stated </a:t>
            </a:r>
            <a:r>
              <a:rPr lang="en-US" sz="1600" dirty="0"/>
              <a:t>during power-up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7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 smtClean="0"/>
              <a:t>Part prototyping </a:t>
            </a:r>
          </a:p>
          <a:p>
            <a:pPr lvl="1"/>
            <a:r>
              <a:rPr lang="en-US" sz="1800" dirty="0" smtClean="0"/>
              <a:t>Reprogrammable </a:t>
            </a:r>
            <a:r>
              <a:rPr lang="en-US" sz="1800" dirty="0" err="1" smtClean="0"/>
              <a:t>Aldec</a:t>
            </a:r>
            <a:r>
              <a:rPr lang="en-US" sz="1800" dirty="0" smtClean="0"/>
              <a:t>/</a:t>
            </a:r>
            <a:r>
              <a:rPr lang="en-US" sz="1800" dirty="0" err="1" smtClean="0"/>
              <a:t>Actel</a:t>
            </a:r>
            <a:r>
              <a:rPr lang="en-US" sz="1800" dirty="0" smtClean="0"/>
              <a:t> system for EM</a:t>
            </a:r>
          </a:p>
          <a:p>
            <a:pPr lvl="1"/>
            <a:r>
              <a:rPr lang="en-US" sz="1800" dirty="0" smtClean="0"/>
              <a:t>Board layout also accommodates commercial socket if needed </a:t>
            </a:r>
          </a:p>
          <a:p>
            <a:pPr lvl="0"/>
            <a:r>
              <a:rPr lang="en-US" sz="1800" dirty="0" smtClean="0"/>
              <a:t>Design prototyping/reuse</a:t>
            </a:r>
          </a:p>
          <a:p>
            <a:pPr lvl="1"/>
            <a:r>
              <a:rPr lang="en-US" sz="1800" dirty="0" smtClean="0"/>
              <a:t>SCIP is identical to RBSPICE</a:t>
            </a:r>
          </a:p>
          <a:p>
            <a:pPr lvl="1"/>
            <a:r>
              <a:rPr lang="en-US" sz="1800" dirty="0" smtClean="0"/>
              <a:t>Similar approach to RBSPICE for many interfaces: S/C communication, power supplies, QDACs, test port, memories, peak detects, </a:t>
            </a:r>
            <a:r>
              <a:rPr lang="en-US" sz="1800" dirty="0" err="1" smtClean="0"/>
              <a:t>pulsers</a:t>
            </a:r>
            <a:endParaRPr lang="en-US" sz="1800" dirty="0" smtClean="0"/>
          </a:p>
          <a:p>
            <a:pPr lvl="1"/>
            <a:r>
              <a:rPr lang="en-US" sz="1800" dirty="0" smtClean="0"/>
              <a:t>New interfaces prototyped prior to EM: TOF-D rather than TOF-C, new ADC for HK and energy readout</a:t>
            </a:r>
          </a:p>
          <a:p>
            <a:pPr lvl="1"/>
            <a:r>
              <a:rPr lang="en-US" sz="1800" dirty="0" smtClean="0"/>
              <a:t>Significant previous experience with all design tools: VHDL (with </a:t>
            </a:r>
            <a:r>
              <a:rPr lang="en-US" sz="1800" dirty="0" err="1" smtClean="0"/>
              <a:t>tcl</a:t>
            </a:r>
            <a:r>
              <a:rPr lang="en-US" sz="1800" dirty="0" smtClean="0"/>
              <a:t> scripts, </a:t>
            </a:r>
            <a:r>
              <a:rPr lang="en-US" sz="1800" dirty="0" err="1" smtClean="0"/>
              <a:t>pdc</a:t>
            </a:r>
            <a:r>
              <a:rPr lang="en-US" sz="1800" dirty="0" smtClean="0"/>
              <a:t> files etc.), </a:t>
            </a:r>
            <a:r>
              <a:rPr lang="en-US" sz="1800" dirty="0" err="1" smtClean="0"/>
              <a:t>Synplify</a:t>
            </a:r>
            <a:r>
              <a:rPr lang="en-US" sz="1800" dirty="0" smtClean="0"/>
              <a:t> Pro, </a:t>
            </a:r>
            <a:r>
              <a:rPr lang="en-US" sz="1800" dirty="0" err="1" smtClean="0"/>
              <a:t>Actel</a:t>
            </a:r>
            <a:r>
              <a:rPr lang="en-US" sz="1800" dirty="0" smtClean="0"/>
              <a:t> </a:t>
            </a:r>
            <a:r>
              <a:rPr lang="en-US" sz="1800" dirty="0" err="1" smtClean="0"/>
              <a:t>Libero</a:t>
            </a:r>
            <a:r>
              <a:rPr lang="en-US" sz="1800" dirty="0" smtClean="0"/>
              <a:t>, </a:t>
            </a:r>
            <a:r>
              <a:rPr lang="en-US" sz="1800" dirty="0" err="1" smtClean="0"/>
              <a:t>ModelSim</a:t>
            </a:r>
            <a:endParaRPr lang="en-US" sz="1800" dirty="0" smtClean="0"/>
          </a:p>
          <a:p>
            <a:pPr lvl="0"/>
            <a:r>
              <a:rPr lang="en-US" sz="1800" dirty="0" smtClean="0"/>
              <a:t>No expected areas of concern</a:t>
            </a:r>
          </a:p>
          <a:p>
            <a:pPr lvl="1"/>
            <a:r>
              <a:rPr lang="en-US" sz="1800" dirty="0" smtClean="0"/>
              <a:t>No timing closure challenges expected (most of design at 10MHz, some at 40MHz)</a:t>
            </a:r>
          </a:p>
          <a:p>
            <a:pPr lvl="1"/>
            <a:r>
              <a:rPr lang="en-US" sz="1800" dirty="0" smtClean="0"/>
              <a:t>Primarily synchronous design techniques with standard clock domain crossing techniques and no gated clocks</a:t>
            </a:r>
          </a:p>
          <a:p>
            <a:pPr lvl="1"/>
            <a:r>
              <a:rPr lang="en-US" sz="1800" dirty="0" smtClean="0"/>
              <a:t>Straightforward reset filtering and routing network</a:t>
            </a:r>
          </a:p>
          <a:p>
            <a:pPr lvl="1"/>
            <a:r>
              <a:rPr lang="en-US" sz="1800" dirty="0" smtClean="0"/>
              <a:t>Sufficient clock nets available for clocks and reset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FPGA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48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Sensitive analog is separated from digital</a:t>
            </a:r>
          </a:p>
          <a:p>
            <a:pPr lvl="1"/>
            <a:r>
              <a:rPr lang="en-US" dirty="0" smtClean="0"/>
              <a:t>FPGA, S/C communication, SRAM, PROM, MRAM, and oscillator on top of board</a:t>
            </a:r>
          </a:p>
          <a:p>
            <a:pPr lvl="1"/>
            <a:r>
              <a:rPr lang="en-US" dirty="0" smtClean="0"/>
              <a:t>TOF electronics on left and right of board</a:t>
            </a:r>
          </a:p>
          <a:p>
            <a:pPr lvl="1"/>
            <a:r>
              <a:rPr lang="en-US" dirty="0" smtClean="0"/>
              <a:t>Peak detect and ADC electronics on bottom of board</a:t>
            </a:r>
          </a:p>
          <a:p>
            <a:pPr lvl="1"/>
            <a:r>
              <a:rPr lang="en-US" dirty="0" smtClean="0"/>
              <a:t>All critical routing isolated by ground planes from digital routing</a:t>
            </a:r>
          </a:p>
          <a:p>
            <a:r>
              <a:rPr lang="en-US" dirty="0" smtClean="0"/>
              <a:t>12 layers, 2 ground planes, 2 power planes, 8 routing planes</a:t>
            </a:r>
          </a:p>
          <a:p>
            <a:r>
              <a:rPr lang="en-US" dirty="0" err="1" smtClean="0"/>
              <a:t>Actel</a:t>
            </a:r>
            <a:r>
              <a:rPr lang="en-US" dirty="0" smtClean="0"/>
              <a:t> located with SRAM directly adjacent</a:t>
            </a:r>
          </a:p>
          <a:p>
            <a:pPr lvl="1"/>
            <a:r>
              <a:rPr lang="en-US" dirty="0" smtClean="0"/>
              <a:t>Reduce track-length to SRAM to reduce noise</a:t>
            </a:r>
          </a:p>
          <a:p>
            <a:pPr lvl="1"/>
            <a:r>
              <a:rPr lang="en-US" dirty="0" err="1" smtClean="0"/>
              <a:t>Actel</a:t>
            </a:r>
            <a:r>
              <a:rPr lang="en-US" dirty="0" smtClean="0"/>
              <a:t> on Primary side, to allow the Development Tool access to the program pins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Board Layout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76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Layout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04" y="1398922"/>
            <a:ext cx="46291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2276" y="1435871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CFD-Ds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943601" y="1620537"/>
            <a:ext cx="1840831" cy="749684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462275" y="1957603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TOF-Ds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342021" y="2142269"/>
            <a:ext cx="2442411" cy="937815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016416" y="104910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752474" y="1233766"/>
            <a:ext cx="2586099" cy="1093169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172134" y="4307408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017168" y="4492074"/>
            <a:ext cx="2477123" cy="37484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241695" y="3369332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 SIPs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017168" y="3553998"/>
            <a:ext cx="2192446" cy="584865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958384" y="969430"/>
            <a:ext cx="428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 (socket footprint shown)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 flipH="1">
            <a:off x="4051944" y="1338762"/>
            <a:ext cx="1048096" cy="168116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15256" y="143587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MRAM, PROM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457828" y="1759036"/>
            <a:ext cx="2265253" cy="611185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49347" y="2443287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LVDS, Test Port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1491919" y="2766452"/>
            <a:ext cx="1876923" cy="787546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19791" y="3553998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TOF-Ds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531646" y="3765884"/>
            <a:ext cx="2088884" cy="633121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19790" y="4671307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CFD-Ds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531645" y="4883193"/>
            <a:ext cx="1594614" cy="157446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4841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3 fast discrete amplifiers</a:t>
            </a:r>
          </a:p>
          <a:p>
            <a:pPr lvl="2"/>
            <a:r>
              <a:rPr lang="en-US" dirty="0" smtClean="0"/>
              <a:t>Stop anode and each end of the start delay line</a:t>
            </a:r>
          </a:p>
          <a:p>
            <a:pPr lvl="2"/>
            <a:r>
              <a:rPr lang="en-US" dirty="0" smtClean="0"/>
              <a:t>50 ohm impedance matched, designed to drive 50 ohms</a:t>
            </a:r>
          </a:p>
          <a:p>
            <a:pPr lvl="1"/>
            <a:r>
              <a:rPr lang="en-US" dirty="0" smtClean="0"/>
              <a:t>Anode is at 3kV, PCB embedded capacitors isolate HV from LV</a:t>
            </a:r>
          </a:p>
          <a:p>
            <a:pPr lvl="1"/>
            <a:r>
              <a:rPr lang="en-US" dirty="0" smtClean="0"/>
              <a:t>1 start </a:t>
            </a:r>
            <a:r>
              <a:rPr lang="en-US" dirty="0" err="1" smtClean="0"/>
              <a:t>pulser</a:t>
            </a:r>
            <a:r>
              <a:rPr lang="en-US" dirty="0" smtClean="0"/>
              <a:t> and 1 stop </a:t>
            </a:r>
            <a:r>
              <a:rPr lang="en-US" dirty="0" err="1" smtClean="0"/>
              <a:t>pulser</a:t>
            </a:r>
            <a:endParaRPr lang="en-US" dirty="0" smtClean="0"/>
          </a:p>
          <a:p>
            <a:pPr lvl="2"/>
            <a:r>
              <a:rPr lang="en-US" dirty="0" smtClean="0"/>
              <a:t>Start </a:t>
            </a:r>
            <a:r>
              <a:rPr lang="en-US" dirty="0" err="1" smtClean="0"/>
              <a:t>pulser</a:t>
            </a:r>
            <a:r>
              <a:rPr lang="en-US" dirty="0" smtClean="0"/>
              <a:t> location in imaginary anode between sensor wedges</a:t>
            </a:r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6 coax SSMB connectors</a:t>
            </a:r>
          </a:p>
          <a:p>
            <a:pPr lvl="1"/>
            <a:r>
              <a:rPr lang="en-US" dirty="0" smtClean="0"/>
              <a:t>Power, 3 outputs, 2 </a:t>
            </a:r>
            <a:r>
              <a:rPr lang="en-US" dirty="0" err="1" smtClean="0"/>
              <a:t>pulsers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Description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1" y="3636576"/>
            <a:ext cx="4174066" cy="261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934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Initial prototype board fabricated, assembled, and tested</a:t>
            </a:r>
          </a:p>
          <a:p>
            <a:pPr lvl="1"/>
            <a:r>
              <a:rPr lang="en-US" sz="1800" dirty="0" smtClean="0"/>
              <a:t>First implementation of embedded capacitors for HV anode</a:t>
            </a:r>
          </a:p>
          <a:p>
            <a:pPr lvl="1"/>
            <a:r>
              <a:rPr lang="en-US" sz="1800" dirty="0" smtClean="0"/>
              <a:t>Verified quadrant design</a:t>
            </a:r>
          </a:p>
          <a:p>
            <a:r>
              <a:rPr lang="en-US" sz="1800" dirty="0" smtClean="0"/>
              <a:t>EM anode board fabricated, assembled, and </a:t>
            </a:r>
            <a:r>
              <a:rPr lang="en-US" sz="1800" dirty="0" smtClean="0"/>
              <a:t>in testing</a:t>
            </a:r>
            <a:endParaRPr lang="en-US" sz="1800" dirty="0" smtClean="0"/>
          </a:p>
          <a:p>
            <a:pPr lvl="1"/>
            <a:r>
              <a:rPr lang="en-US" sz="1800" dirty="0" smtClean="0"/>
              <a:t>Electrical and mechanical interfaces well defined</a:t>
            </a:r>
          </a:p>
          <a:p>
            <a:pPr lvl="1"/>
            <a:r>
              <a:rPr lang="en-US" sz="1800" dirty="0" smtClean="0"/>
              <a:t>Position mapping on prototype verified simulations for start pad locations</a:t>
            </a:r>
          </a:p>
          <a:p>
            <a:pPr lvl="1"/>
            <a:r>
              <a:rPr lang="en-US" sz="1800" dirty="0" err="1" smtClean="0"/>
              <a:t>Kapton</a:t>
            </a:r>
            <a:r>
              <a:rPr lang="en-US" sz="1800" dirty="0" smtClean="0"/>
              <a:t> layer provides dielectric strength of ~20kV for embedded capacitors</a:t>
            </a:r>
          </a:p>
          <a:p>
            <a:pPr lvl="2"/>
            <a:r>
              <a:rPr lang="en-US" sz="1400" dirty="0" smtClean="0"/>
              <a:t>Passed 10 day, 2x HV standoff test (recommended by Steve Battel)</a:t>
            </a:r>
          </a:p>
          <a:p>
            <a:pPr lvl="1"/>
            <a:r>
              <a:rPr lang="en-US" sz="1800" dirty="0" smtClean="0"/>
              <a:t>APL packaged transistor array</a:t>
            </a:r>
          </a:p>
          <a:p>
            <a:pPr lvl="2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Anode Board Prototyping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06" y="3998812"/>
            <a:ext cx="4050881" cy="244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/>
          <a:srcRect l="22377" t="16035" r="24712" b="14842"/>
          <a:stretch/>
        </p:blipFill>
        <p:spPr bwMode="auto">
          <a:xfrm>
            <a:off x="678056" y="3998812"/>
            <a:ext cx="3350293" cy="2441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001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Board Layout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03" y="1851197"/>
            <a:ext cx="5815703" cy="349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14605" y="3050746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Filters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321644" y="3311611"/>
            <a:ext cx="1935892" cy="60136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5322" y="2443204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Pre-Amps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680519" y="2627870"/>
            <a:ext cx="2010032" cy="661087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680519" y="2627870"/>
            <a:ext cx="1565189" cy="84575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680519" y="2627870"/>
            <a:ext cx="3886482" cy="60754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690551" y="3311611"/>
            <a:ext cx="3566985" cy="757881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132997" y="553857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 line elements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5206314" y="4572000"/>
            <a:ext cx="1065023" cy="117389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927317" y="1123090"/>
            <a:ext cx="152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Connectors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692014" y="1561070"/>
            <a:ext cx="1749975" cy="1139797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414584" y="1561070"/>
            <a:ext cx="1277430" cy="106680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8904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Electronics Overview</a:t>
            </a:r>
          </a:p>
          <a:p>
            <a:r>
              <a:rPr lang="en-US" sz="2000" dirty="0" smtClean="0"/>
              <a:t>Block Diagrams</a:t>
            </a:r>
          </a:p>
          <a:p>
            <a:r>
              <a:rPr lang="en-US" sz="2000" dirty="0" smtClean="0"/>
              <a:t>Driving Requirements</a:t>
            </a:r>
          </a:p>
          <a:p>
            <a:r>
              <a:rPr lang="en-US" sz="2000" dirty="0" smtClean="0"/>
              <a:t>Event Board</a:t>
            </a:r>
          </a:p>
          <a:p>
            <a:pPr lvl="1"/>
            <a:r>
              <a:rPr lang="en-US" sz="1800" dirty="0" smtClean="0"/>
              <a:t>Functionality, Interfaces, prototyping, FPGA, layout</a:t>
            </a:r>
            <a:endParaRPr lang="en-US" sz="1800" dirty="0"/>
          </a:p>
          <a:p>
            <a:r>
              <a:rPr lang="en-US" sz="2000" dirty="0" smtClean="0"/>
              <a:t>Anode Board</a:t>
            </a:r>
          </a:p>
          <a:p>
            <a:pPr lvl="1"/>
            <a:r>
              <a:rPr lang="en-US" sz="1800" dirty="0" smtClean="0"/>
              <a:t>Functionality, </a:t>
            </a:r>
            <a:r>
              <a:rPr lang="en-US" sz="1800" dirty="0"/>
              <a:t>Interfaces, prototyping, </a:t>
            </a:r>
            <a:r>
              <a:rPr lang="en-US" sz="1800" dirty="0" smtClean="0"/>
              <a:t>layout</a:t>
            </a:r>
          </a:p>
          <a:p>
            <a:r>
              <a:rPr lang="en-US" sz="2000" dirty="0" smtClean="0"/>
              <a:t>Energy Board</a:t>
            </a:r>
          </a:p>
          <a:p>
            <a:pPr lvl="1"/>
            <a:r>
              <a:rPr lang="en-US" sz="1800" dirty="0"/>
              <a:t>Functionality, Interfaces, prototyping, layout</a:t>
            </a:r>
          </a:p>
          <a:p>
            <a:r>
              <a:rPr lang="en-US" sz="2000" dirty="0" smtClean="0"/>
              <a:t>Packaging and thermal considerations</a:t>
            </a:r>
          </a:p>
          <a:p>
            <a:r>
              <a:rPr lang="en-US" sz="2000" dirty="0" smtClean="0"/>
              <a:t>Radiation analysis</a:t>
            </a:r>
          </a:p>
          <a:p>
            <a:r>
              <a:rPr lang="en-US" sz="2000" dirty="0" smtClean="0"/>
              <a:t>Plans for testing </a:t>
            </a:r>
          </a:p>
          <a:p>
            <a:r>
              <a:rPr lang="en-US" sz="2000" dirty="0"/>
              <a:t>Preliminary parts list and special screening considerations  </a:t>
            </a:r>
            <a:endParaRPr lang="en-US" sz="2000" dirty="0" smtClean="0"/>
          </a:p>
          <a:p>
            <a:r>
              <a:rPr lang="en-US" sz="2000" dirty="0" smtClean="0"/>
              <a:t>Status Summary</a:t>
            </a:r>
          </a:p>
          <a:p>
            <a:r>
              <a:rPr lang="en-US" sz="2000" dirty="0" smtClean="0"/>
              <a:t>Plan Forward</a:t>
            </a:r>
          </a:p>
          <a:p>
            <a:r>
              <a:rPr lang="en-US" sz="2000" dirty="0" smtClean="0"/>
              <a:t>Peer Review Status</a:t>
            </a:r>
            <a:endParaRPr lang="en-US" sz="2000" dirty="0" smtClean="0"/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Functionality</a:t>
            </a:r>
          </a:p>
          <a:p>
            <a:pPr lvl="1"/>
            <a:r>
              <a:rPr lang="en-US" sz="2000" dirty="0" smtClean="0"/>
              <a:t>SSD Pre-amplifier and shaper</a:t>
            </a:r>
          </a:p>
          <a:p>
            <a:pPr lvl="1"/>
            <a:r>
              <a:rPr lang="en-US" sz="2000" dirty="0" smtClean="0"/>
              <a:t>Energy ASIC supports 3 pre-amplifiers and MUX</a:t>
            </a:r>
          </a:p>
          <a:p>
            <a:pPr lvl="2"/>
            <a:r>
              <a:rPr lang="en-US" sz="1600" dirty="0" smtClean="0"/>
              <a:t>Ion channel, electron channel, anti-coincidence channel</a:t>
            </a:r>
          </a:p>
          <a:p>
            <a:pPr lvl="2"/>
            <a:r>
              <a:rPr lang="en-US" sz="1600" dirty="0" smtClean="0"/>
              <a:t>Select between Ion channel, or electron and anti-coincidence channels</a:t>
            </a:r>
          </a:p>
          <a:p>
            <a:pPr lvl="1"/>
            <a:r>
              <a:rPr lang="en-US" sz="2000" dirty="0" smtClean="0"/>
              <a:t>Thermistor for temperature measurements</a:t>
            </a:r>
          </a:p>
          <a:p>
            <a:pPr lvl="1"/>
            <a:r>
              <a:rPr lang="en-US" sz="2000" dirty="0" smtClean="0"/>
              <a:t>Test connector for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inputs</a:t>
            </a:r>
          </a:p>
          <a:p>
            <a:r>
              <a:rPr lang="en-US" sz="2000" dirty="0" smtClean="0"/>
              <a:t>Interfaces</a:t>
            </a:r>
          </a:p>
          <a:p>
            <a:pPr lvl="1"/>
            <a:r>
              <a:rPr lang="en-US" sz="2000" dirty="0" smtClean="0"/>
              <a:t>9 pin </a:t>
            </a:r>
            <a:r>
              <a:rPr lang="en-US" sz="2000" dirty="0" err="1" smtClean="0"/>
              <a:t>ndsub</a:t>
            </a:r>
            <a:r>
              <a:rPr lang="en-US" sz="2000" dirty="0" smtClean="0"/>
              <a:t> connector for power, signals, </a:t>
            </a:r>
            <a:r>
              <a:rPr lang="en-US" sz="2000" dirty="0" err="1" smtClean="0"/>
              <a:t>pulser</a:t>
            </a:r>
            <a:r>
              <a:rPr lang="en-US" sz="2000" dirty="0" smtClean="0"/>
              <a:t>, and temperature monitor</a:t>
            </a:r>
          </a:p>
          <a:p>
            <a:pPr lvl="1"/>
            <a:r>
              <a:rPr lang="en-US" sz="2000" dirty="0" smtClean="0"/>
              <a:t>Bias voltage from </a:t>
            </a:r>
            <a:br>
              <a:rPr lang="en-US" sz="2000" dirty="0" smtClean="0"/>
            </a:br>
            <a:r>
              <a:rPr lang="en-US" sz="2000" dirty="0" smtClean="0"/>
              <a:t>separate HV wire (&lt;200V)</a:t>
            </a:r>
          </a:p>
          <a:p>
            <a:pPr lvl="1"/>
            <a:r>
              <a:rPr lang="en-US" sz="2000" dirty="0" smtClean="0"/>
              <a:t>Test connector (MMCX)</a:t>
            </a:r>
          </a:p>
          <a:p>
            <a:pPr lvl="1"/>
            <a:r>
              <a:rPr lang="en-US" sz="2000" dirty="0" smtClean="0"/>
              <a:t>SSD connections </a:t>
            </a:r>
            <a:br>
              <a:rPr lang="en-US" sz="2000" dirty="0" smtClean="0"/>
            </a:br>
            <a:r>
              <a:rPr lang="en-US" sz="2000" dirty="0" smtClean="0"/>
              <a:t>(Mill-Max Socket)</a:t>
            </a:r>
          </a:p>
          <a:p>
            <a:r>
              <a:rPr lang="en-US" sz="2000" dirty="0" smtClean="0"/>
              <a:t>EM energy board</a:t>
            </a:r>
            <a:br>
              <a:rPr lang="en-US" sz="2000" dirty="0" smtClean="0"/>
            </a:br>
            <a:r>
              <a:rPr lang="en-US" sz="2000" dirty="0" smtClean="0"/>
              <a:t>fabricated and in testing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Board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53" y="4391025"/>
            <a:ext cx="4314825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953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Board Layout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60" y="1034037"/>
            <a:ext cx="4306845" cy="52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12" y="2688815"/>
            <a:ext cx="1529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inputs for ion, electron, and anti-coincidence detectors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769676" y="3240159"/>
            <a:ext cx="1255066" cy="142906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04383" y="141763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supply input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527589" y="1680519"/>
            <a:ext cx="1433384" cy="60277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245107" y="2680961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(bulk) connection to SSDs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968313" y="2943849"/>
            <a:ext cx="1433384" cy="60277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486702" y="3842976"/>
            <a:ext cx="152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(front) connection to SSDs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6178378" y="3814119"/>
            <a:ext cx="1547292" cy="49052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1883" y="1552633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connector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996216" y="1804346"/>
            <a:ext cx="1521341" cy="7145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19220" y="5337921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to event board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148615" y="5589633"/>
            <a:ext cx="1838499" cy="71454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952024" y="5384694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ASIC Die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4819135" y="3655442"/>
            <a:ext cx="2141838" cy="184953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3864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4"/>
            <a:ext cx="8499475" cy="470141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Packaged </a:t>
            </a:r>
            <a:r>
              <a:rPr lang="en-US" dirty="0" smtClean="0">
                <a:cs typeface="Arial" pitchFamily="34" charset="0"/>
              </a:rPr>
              <a:t>in octagon frame “slice</a:t>
            </a:r>
            <a:r>
              <a:rPr lang="en-US" dirty="0">
                <a:cs typeface="Arial" pitchFamily="34" charset="0"/>
              </a:rPr>
              <a:t>”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Board is loaded from the bottom and has six center mounting supports and full contact around the perimeter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FPGA is supported on four corners</a:t>
            </a:r>
          </a:p>
          <a:p>
            <a:pPr marL="228600" indent="-228600">
              <a:defRPr/>
            </a:pPr>
            <a:r>
              <a:rPr lang="en-US" dirty="0"/>
              <a:t>Large number of thermal </a:t>
            </a:r>
            <a:r>
              <a:rPr lang="en-US" dirty="0" err="1"/>
              <a:t>vias</a:t>
            </a:r>
            <a:r>
              <a:rPr lang="en-US" dirty="0"/>
              <a:t> under the higher power parts </a:t>
            </a:r>
          </a:p>
          <a:p>
            <a:pPr marL="571500" lvl="1" indent="-228600">
              <a:defRPr/>
            </a:pPr>
            <a:r>
              <a:rPr lang="en-US" dirty="0" err="1"/>
              <a:t>Actel</a:t>
            </a:r>
            <a:r>
              <a:rPr lang="en-US" dirty="0"/>
              <a:t>, RAM, and MRAM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dissipate </a:t>
            </a:r>
            <a:r>
              <a:rPr lang="en-US" dirty="0"/>
              <a:t>power into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board </a:t>
            </a:r>
            <a:r>
              <a:rPr lang="en-US" dirty="0"/>
              <a:t>planes and out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frame</a:t>
            </a:r>
            <a:r>
              <a:rPr lang="en-US" dirty="0" smtClean="0"/>
              <a:t>.</a:t>
            </a:r>
          </a:p>
          <a:p>
            <a:pPr marL="571500" lvl="1" indent="-228600">
              <a:defRPr/>
            </a:pPr>
            <a:r>
              <a:rPr lang="en-US" dirty="0" smtClean="0"/>
              <a:t>Total board power is ~1 </a:t>
            </a:r>
            <a:br>
              <a:rPr lang="en-US" dirty="0" smtClean="0"/>
            </a:br>
            <a:r>
              <a:rPr lang="en-US" dirty="0" smtClean="0"/>
              <a:t>watt.  No thermal issues </a:t>
            </a:r>
            <a:br>
              <a:rPr lang="en-US" dirty="0" smtClean="0"/>
            </a:br>
            <a:r>
              <a:rPr lang="en-US" dirty="0" smtClean="0"/>
              <a:t>expected.</a:t>
            </a:r>
          </a:p>
          <a:p>
            <a:pPr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Packaging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99" y="3237374"/>
            <a:ext cx="4475163" cy="30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378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404948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Anode Board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Anode board is mounted to instrument main support structure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Total board power is 90mW, no thermal concerns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Energy board is mounted directly behind SSD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Arial" pitchFamily="34" charset="0"/>
              </a:rPr>
              <a:t>Total board power is 25mW, no thermal concerns</a:t>
            </a:r>
          </a:p>
          <a:p>
            <a:pPr>
              <a:lnSpc>
                <a:spcPct val="110000"/>
              </a:lnSpc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and Energy Board Packaging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91" y="3428999"/>
            <a:ext cx="35623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7116" y="2700403"/>
            <a:ext cx="163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ne of four anode boards shown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595973" y="3623733"/>
            <a:ext cx="608107" cy="127687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t="16165" r="9700" b="18584"/>
          <a:stretch/>
        </p:blipFill>
        <p:spPr>
          <a:xfrm>
            <a:off x="1080568" y="3633660"/>
            <a:ext cx="3431994" cy="253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7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FASTRad</a:t>
            </a:r>
            <a:r>
              <a:rPr lang="en-US" dirty="0" smtClean="0"/>
              <a:t> analysis performed on instrument in S/C model to predict doses seen at electronics (bracket, instrument, and S/C modeled)</a:t>
            </a:r>
          </a:p>
          <a:p>
            <a:r>
              <a:rPr lang="en-US" dirty="0" smtClean="0"/>
              <a:t>Electronics boards:  &lt;25 </a:t>
            </a:r>
            <a:r>
              <a:rPr lang="en-US" dirty="0" err="1" smtClean="0"/>
              <a:t>krad</a:t>
            </a:r>
            <a:endParaRPr lang="en-US" dirty="0" smtClean="0"/>
          </a:p>
          <a:p>
            <a:r>
              <a:rPr lang="en-US" dirty="0" smtClean="0"/>
              <a:t>Detectors:  &lt;40 </a:t>
            </a:r>
            <a:r>
              <a:rPr lang="en-US" dirty="0" err="1" smtClean="0"/>
              <a:t>krad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Analysis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70" y="3206497"/>
            <a:ext cx="5026844" cy="308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654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defRPr/>
            </a:pPr>
            <a:r>
              <a:rPr lang="en-US" dirty="0"/>
              <a:t>Follows APL Manufacturing Flow, these are significant highlights</a:t>
            </a:r>
          </a:p>
          <a:p>
            <a:pPr marL="577850" lvl="1">
              <a:defRPr/>
            </a:pPr>
            <a:r>
              <a:rPr lang="en-US" sz="2000" dirty="0"/>
              <a:t>Populate Passive Components</a:t>
            </a:r>
          </a:p>
          <a:p>
            <a:pPr marL="577850" lvl="1">
              <a:defRPr/>
            </a:pPr>
            <a:r>
              <a:rPr lang="en-US" sz="2000" dirty="0"/>
              <a:t>Execute Test Procedure to Verify Passive Components</a:t>
            </a:r>
          </a:p>
          <a:p>
            <a:pPr marL="577850" lvl="1">
              <a:defRPr/>
            </a:pPr>
            <a:r>
              <a:rPr lang="en-US" sz="2000" dirty="0"/>
              <a:t>Populate First-level Active Components</a:t>
            </a:r>
          </a:p>
          <a:p>
            <a:pPr marL="920750" lvl="2">
              <a:defRPr/>
            </a:pPr>
            <a:r>
              <a:rPr lang="en-US" sz="1600" dirty="0"/>
              <a:t>Voltage References, Power-on Reset, Oscillator, applicable Tailor Flags</a:t>
            </a:r>
          </a:p>
          <a:p>
            <a:pPr marL="577850" lvl="1">
              <a:defRPr/>
            </a:pPr>
            <a:r>
              <a:rPr lang="en-US" sz="2000" dirty="0"/>
              <a:t>Execute Test Procedure to Tailor and Verify First-level Active Components</a:t>
            </a:r>
          </a:p>
          <a:p>
            <a:pPr marL="577850" lvl="1">
              <a:defRPr/>
            </a:pPr>
            <a:r>
              <a:rPr lang="en-US" sz="2000" dirty="0"/>
              <a:t>Populate Actives and Install Known Tailors or Tailor Flags</a:t>
            </a:r>
          </a:p>
          <a:p>
            <a:pPr marL="577850" lvl="1">
              <a:defRPr/>
            </a:pPr>
            <a:r>
              <a:rPr lang="en-US" sz="2000" dirty="0"/>
              <a:t>Install into Flight Frame </a:t>
            </a:r>
            <a:endParaRPr lang="en-US" sz="2000" dirty="0" smtClean="0"/>
          </a:p>
          <a:p>
            <a:pPr marL="577850" lvl="1">
              <a:defRPr/>
            </a:pPr>
            <a:r>
              <a:rPr lang="en-US" sz="2000" dirty="0" smtClean="0"/>
              <a:t>Execute </a:t>
            </a:r>
            <a:r>
              <a:rPr lang="en-US" sz="2000" dirty="0"/>
              <a:t>Test Procedure to Test and Tailor Entire Board</a:t>
            </a:r>
          </a:p>
          <a:p>
            <a:pPr marL="577850" lvl="1">
              <a:defRPr/>
            </a:pPr>
            <a:r>
              <a:rPr lang="en-US" sz="2000" dirty="0"/>
              <a:t>ESS Testing</a:t>
            </a:r>
          </a:p>
          <a:p>
            <a:pPr marL="577850" lvl="1">
              <a:defRPr/>
            </a:pPr>
            <a:r>
              <a:rPr lang="en-US" sz="2000" dirty="0"/>
              <a:t>Execute Functional Test Procedure</a:t>
            </a:r>
          </a:p>
          <a:p>
            <a:pPr marL="577850" lvl="1">
              <a:defRPr/>
            </a:pPr>
            <a:r>
              <a:rPr lang="en-US" sz="2000" dirty="0"/>
              <a:t>Photograph and </a:t>
            </a:r>
            <a:r>
              <a:rPr lang="en-US" sz="2000" dirty="0" smtClean="0"/>
              <a:t>Conformal </a:t>
            </a:r>
            <a:r>
              <a:rPr lang="en-US" sz="2000" dirty="0"/>
              <a:t>Coat</a:t>
            </a:r>
          </a:p>
          <a:p>
            <a:pPr marL="577850" lvl="1">
              <a:defRPr/>
            </a:pPr>
            <a:r>
              <a:rPr lang="en-US" sz="2000" dirty="0"/>
              <a:t>Execute Test Procedure to Calibrate and Characterize Board (over temperature)</a:t>
            </a:r>
          </a:p>
          <a:p>
            <a:pPr marL="577850" lvl="1">
              <a:defRPr/>
            </a:pPr>
            <a:r>
              <a:rPr lang="en-US" sz="2000" dirty="0"/>
              <a:t>Release to Next Assembly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</a:t>
            </a:r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74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3425825" cy="5238524"/>
          </a:xfrm>
        </p:spPr>
        <p:txBody>
          <a:bodyPr/>
          <a:lstStyle/>
          <a:p>
            <a:r>
              <a:rPr lang="en-US" dirty="0" smtClean="0"/>
              <a:t>Investigating ADC for single event transients</a:t>
            </a:r>
          </a:p>
          <a:p>
            <a:r>
              <a:rPr lang="en-US" dirty="0" smtClean="0"/>
              <a:t>ADCMP600 being qualified by project</a:t>
            </a:r>
          </a:p>
          <a:p>
            <a:r>
              <a:rPr lang="en-US" dirty="0" smtClean="0"/>
              <a:t>Transistor array die being packaged by APL into ceramic 16 pin LCC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Parts List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84" y="1079500"/>
            <a:ext cx="46101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58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board</a:t>
            </a:r>
          </a:p>
          <a:p>
            <a:pPr lvl="1"/>
            <a:r>
              <a:rPr lang="en-US" dirty="0" smtClean="0"/>
              <a:t>EM parts placement complete</a:t>
            </a:r>
          </a:p>
          <a:p>
            <a:pPr lvl="1"/>
            <a:r>
              <a:rPr lang="en-US" dirty="0" smtClean="0"/>
              <a:t>Routing in process</a:t>
            </a:r>
          </a:p>
          <a:p>
            <a:pPr lvl="1"/>
            <a:r>
              <a:rPr lang="en-US" dirty="0" smtClean="0"/>
              <a:t>EM PCB expected in December</a:t>
            </a:r>
          </a:p>
          <a:p>
            <a:pPr lvl="1"/>
            <a:r>
              <a:rPr lang="en-US" dirty="0" smtClean="0"/>
              <a:t>All critical circuits have been prototyped</a:t>
            </a:r>
          </a:p>
          <a:p>
            <a:r>
              <a:rPr lang="en-US" dirty="0" smtClean="0"/>
              <a:t>Anode Board</a:t>
            </a:r>
          </a:p>
          <a:p>
            <a:pPr lvl="1"/>
            <a:r>
              <a:rPr lang="en-US" dirty="0" smtClean="0"/>
              <a:t>Prototype </a:t>
            </a:r>
            <a:r>
              <a:rPr lang="en-US" dirty="0"/>
              <a:t>anode board fabricated, assembled and </a:t>
            </a:r>
            <a:r>
              <a:rPr lang="en-US" dirty="0" smtClean="0"/>
              <a:t>tested</a:t>
            </a:r>
          </a:p>
          <a:p>
            <a:pPr lvl="1"/>
            <a:r>
              <a:rPr lang="en-US" dirty="0" smtClean="0"/>
              <a:t>EM anode board fabricated, assembled and testing in process</a:t>
            </a:r>
          </a:p>
          <a:p>
            <a:pPr lvl="1"/>
            <a:r>
              <a:rPr lang="en-US" dirty="0" smtClean="0"/>
              <a:t>10 day, 2x HV standoff test successfully completed on EM</a:t>
            </a:r>
          </a:p>
          <a:p>
            <a:r>
              <a:rPr lang="en-US" dirty="0" smtClean="0"/>
              <a:t>Energy Board</a:t>
            </a:r>
          </a:p>
          <a:p>
            <a:pPr lvl="1"/>
            <a:r>
              <a:rPr lang="en-US" dirty="0" smtClean="0"/>
              <a:t>EM Board fabricated, assembled, and testing in process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59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Anode Board</a:t>
            </a:r>
          </a:p>
          <a:p>
            <a:pPr lvl="1"/>
            <a:r>
              <a:rPr lang="en-US" dirty="0" smtClean="0"/>
              <a:t>Complete testing on Anode board</a:t>
            </a:r>
          </a:p>
          <a:p>
            <a:pPr lvl="1"/>
            <a:r>
              <a:rPr lang="en-US" dirty="0" smtClean="0"/>
              <a:t>Fabricate flight anode board</a:t>
            </a:r>
          </a:p>
          <a:p>
            <a:r>
              <a:rPr lang="en-US" dirty="0" smtClean="0"/>
              <a:t>Energy Board</a:t>
            </a:r>
          </a:p>
          <a:p>
            <a:pPr lvl="1"/>
            <a:r>
              <a:rPr lang="en-US" dirty="0" smtClean="0"/>
              <a:t>Complete testing on energy board</a:t>
            </a:r>
          </a:p>
          <a:p>
            <a:pPr lvl="1"/>
            <a:r>
              <a:rPr lang="en-US" dirty="0" smtClean="0"/>
              <a:t>Fabricate flight energy board</a:t>
            </a:r>
          </a:p>
          <a:p>
            <a:r>
              <a:rPr lang="en-US" dirty="0" smtClean="0"/>
              <a:t>Event Board</a:t>
            </a:r>
          </a:p>
          <a:p>
            <a:pPr lvl="1"/>
            <a:r>
              <a:rPr lang="en-US" dirty="0" smtClean="0"/>
              <a:t>Fabricate EM board</a:t>
            </a:r>
          </a:p>
          <a:p>
            <a:pPr lvl="1"/>
            <a:r>
              <a:rPr lang="en-US" dirty="0" smtClean="0"/>
              <a:t>Complete testing on EM board</a:t>
            </a:r>
          </a:p>
          <a:p>
            <a:pPr lvl="1"/>
            <a:r>
              <a:rPr lang="en-US" dirty="0" smtClean="0"/>
              <a:t>Fabricate flight Event board</a:t>
            </a:r>
          </a:p>
          <a:p>
            <a:r>
              <a:rPr lang="en-US" dirty="0" smtClean="0"/>
              <a:t>Finalize all documentation and procedures for flight build</a:t>
            </a:r>
          </a:p>
          <a:p>
            <a:r>
              <a:rPr lang="en-US" dirty="0" smtClean="0"/>
              <a:t>Build, tailor, calibrate, and qualify flight units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17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Event and Power Board Peer Review</a:t>
            </a:r>
          </a:p>
          <a:p>
            <a:pPr lvl="1"/>
            <a:r>
              <a:rPr lang="en-US" sz="2000" dirty="0"/>
              <a:t>August 21, 2013. Summarized with action items in memo SRI-13-029</a:t>
            </a:r>
          </a:p>
          <a:p>
            <a:pPr lvl="1"/>
            <a:r>
              <a:rPr lang="en-US" sz="2000" dirty="0"/>
              <a:t>11 action items generated / 11 action items </a:t>
            </a:r>
            <a:r>
              <a:rPr lang="en-US" sz="2000" dirty="0" smtClean="0"/>
              <a:t>closed (6 for event board)</a:t>
            </a:r>
            <a:endParaRPr lang="en-US" sz="2000" dirty="0"/>
          </a:p>
          <a:p>
            <a:r>
              <a:rPr lang="en-US" sz="2000" dirty="0"/>
              <a:t>Anode Board Peer Review</a:t>
            </a:r>
          </a:p>
          <a:p>
            <a:pPr lvl="1"/>
            <a:r>
              <a:rPr lang="en-US" sz="2000" dirty="0"/>
              <a:t>June 21, 2013. Summarized with action items in memo SRI-13-025</a:t>
            </a:r>
          </a:p>
          <a:p>
            <a:pPr lvl="1"/>
            <a:r>
              <a:rPr lang="en-US" sz="2000" dirty="0"/>
              <a:t>6 action items generated / 6 action items closed</a:t>
            </a:r>
          </a:p>
          <a:p>
            <a:r>
              <a:rPr lang="en-US" sz="2000" dirty="0"/>
              <a:t>Energy Board Peer Review</a:t>
            </a:r>
          </a:p>
          <a:p>
            <a:pPr lvl="1"/>
            <a:r>
              <a:rPr lang="en-US" sz="2000" dirty="0"/>
              <a:t>August 26, 2013. Summarized with action items in memo SRI-13-030</a:t>
            </a:r>
          </a:p>
          <a:p>
            <a:pPr lvl="1"/>
            <a:r>
              <a:rPr lang="en-US" sz="2000" dirty="0"/>
              <a:t>4 action items generated / 4 action items are closed</a:t>
            </a:r>
          </a:p>
          <a:p>
            <a:r>
              <a:rPr lang="en-US" sz="2000" dirty="0"/>
              <a:t>Parts Stress Analysis </a:t>
            </a:r>
          </a:p>
          <a:p>
            <a:pPr lvl="1"/>
            <a:r>
              <a:rPr lang="en-US" sz="2000" dirty="0"/>
              <a:t>No issues expected</a:t>
            </a:r>
          </a:p>
          <a:p>
            <a:r>
              <a:rPr lang="en-US" sz="2000" dirty="0"/>
              <a:t>WCA</a:t>
            </a:r>
          </a:p>
          <a:p>
            <a:pPr lvl="1"/>
            <a:r>
              <a:rPr lang="en-US" sz="2000" dirty="0"/>
              <a:t>No issues expected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Review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12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45" y="1937134"/>
            <a:ext cx="4924400" cy="318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– Electronics Overview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0627" r="13333" b="22274"/>
          <a:stretch/>
        </p:blipFill>
        <p:spPr bwMode="auto">
          <a:xfrm>
            <a:off x="350170" y="2374123"/>
            <a:ext cx="3228914" cy="23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595" y="5177909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Board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381375" y="4003589"/>
            <a:ext cx="1759036" cy="1358987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331595" y="5547241"/>
            <a:ext cx="249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Board</a:t>
            </a:r>
            <a:br>
              <a:rPr lang="en-US" dirty="0" smtClean="0"/>
            </a:br>
            <a:r>
              <a:rPr lang="en-US" dirty="0" smtClean="0"/>
              <a:t>(presented later)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81375" y="4534930"/>
            <a:ext cx="2265663" cy="1196977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3351" y="1759214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Boards (x4)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99191" y="1982199"/>
            <a:ext cx="1675041" cy="1429868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80426" y="1293776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Boards (x8)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219514" y="1516761"/>
            <a:ext cx="2711729" cy="1695996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32128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2" y="963827"/>
            <a:ext cx="8162770" cy="553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1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172"/>
            <a:ext cx="9144000" cy="70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9" y="-32875"/>
            <a:ext cx="7115470" cy="677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8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099162"/>
            <a:ext cx="8426450" cy="5238524"/>
          </a:xfrm>
        </p:spPr>
        <p:txBody>
          <a:bodyPr/>
          <a:lstStyle/>
          <a:p>
            <a:r>
              <a:rPr lang="en-US" dirty="0"/>
              <a:t>Analog Performance</a:t>
            </a:r>
          </a:p>
          <a:p>
            <a:pPr lvl="1"/>
            <a:r>
              <a:rPr lang="en-US" dirty="0"/>
              <a:t>Timing resolution &lt; </a:t>
            </a:r>
            <a:r>
              <a:rPr lang="en-US" dirty="0" smtClean="0"/>
              <a:t>400pS </a:t>
            </a:r>
            <a:r>
              <a:rPr lang="en-US" dirty="0"/>
              <a:t>FWHM </a:t>
            </a:r>
            <a:endParaRPr lang="en-US" dirty="0" smtClean="0"/>
          </a:p>
          <a:p>
            <a:pPr lvl="1"/>
            <a:r>
              <a:rPr lang="en-US" dirty="0" smtClean="0"/>
              <a:t>Energy </a:t>
            </a:r>
            <a:r>
              <a:rPr lang="en-US" dirty="0"/>
              <a:t>resolution &lt; </a:t>
            </a:r>
            <a:r>
              <a:rPr lang="en-US" dirty="0" smtClean="0"/>
              <a:t>15KeV FWHM</a:t>
            </a:r>
          </a:p>
          <a:p>
            <a:r>
              <a:rPr lang="en-US" dirty="0" smtClean="0"/>
              <a:t>MCP timing system dynamic range of 500k to 25M electrons</a:t>
            </a:r>
          </a:p>
          <a:p>
            <a:r>
              <a:rPr lang="en-US" dirty="0" smtClean="0"/>
              <a:t>Energy system dynamic range of 50keV to 15MeV</a:t>
            </a:r>
          </a:p>
          <a:p>
            <a:pPr lvl="1"/>
            <a:r>
              <a:rPr lang="en-US" dirty="0" smtClean="0"/>
              <a:t>Higher energies (&gt;1MeV) use pulse width mode</a:t>
            </a:r>
          </a:p>
          <a:p>
            <a:r>
              <a:rPr lang="en-US" dirty="0" smtClean="0"/>
              <a:t>Temperature </a:t>
            </a:r>
          </a:p>
          <a:p>
            <a:pPr lvl="1"/>
            <a:r>
              <a:rPr lang="en-US" dirty="0" smtClean="0"/>
              <a:t>Survival: </a:t>
            </a:r>
            <a:r>
              <a:rPr lang="en-US" dirty="0"/>
              <a:t>-55°C to +85°C</a:t>
            </a:r>
          </a:p>
          <a:p>
            <a:pPr lvl="1"/>
            <a:r>
              <a:rPr lang="en-US" dirty="0" smtClean="0"/>
              <a:t>Operational: </a:t>
            </a:r>
            <a:r>
              <a:rPr lang="en-US" dirty="0"/>
              <a:t>-35°C to +65°C</a:t>
            </a:r>
          </a:p>
          <a:p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TID:  25 </a:t>
            </a:r>
            <a:r>
              <a:rPr lang="en-US" dirty="0" err="1" smtClean="0"/>
              <a:t>kRad</a:t>
            </a:r>
            <a:r>
              <a:rPr lang="en-US" dirty="0" smtClean="0"/>
              <a:t> (based on </a:t>
            </a:r>
            <a:r>
              <a:rPr lang="en-US" dirty="0" err="1" smtClean="0"/>
              <a:t>FASTRad</a:t>
            </a:r>
            <a:r>
              <a:rPr lang="en-US" dirty="0" smtClean="0"/>
              <a:t> analysis)</a:t>
            </a:r>
          </a:p>
          <a:p>
            <a:pPr lvl="1"/>
            <a:r>
              <a:rPr lang="en-US" dirty="0" smtClean="0"/>
              <a:t>SEL:  80 MeV-cm^2/mg</a:t>
            </a:r>
          </a:p>
          <a:p>
            <a:r>
              <a:rPr lang="en-US" dirty="0" smtClean="0"/>
              <a:t>Event board very similar to previous programs (RBSPICE, JEDI, EIS).  All major changes have been prototyped.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Driving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69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processor </a:t>
            </a:r>
          </a:p>
          <a:p>
            <a:pPr lvl="1"/>
            <a:r>
              <a:rPr lang="en-US" dirty="0" smtClean="0"/>
              <a:t>Embedded processor in RTAX2000</a:t>
            </a:r>
          </a:p>
          <a:p>
            <a:pPr lvl="2"/>
            <a:r>
              <a:rPr lang="en-US" dirty="0"/>
              <a:t>Execute Flight Code, Accumulating and Formatting Telemetry, Commanding, and Alarm Detection and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Spacecraft communication</a:t>
            </a:r>
          </a:p>
          <a:p>
            <a:pPr lvl="1"/>
            <a:r>
              <a:rPr lang="en-US" dirty="0" smtClean="0"/>
              <a:t>Boot code in PROM, classification tables and application code in MRAM</a:t>
            </a:r>
          </a:p>
          <a:p>
            <a:pPr lvl="1"/>
            <a:r>
              <a:rPr lang="en-US" dirty="0" smtClean="0"/>
              <a:t>Accumulate data into classification tables</a:t>
            </a:r>
            <a:endParaRPr lang="en-US" dirty="0"/>
          </a:p>
          <a:p>
            <a:r>
              <a:rPr lang="en-US" dirty="0" smtClean="0"/>
              <a:t>Event </a:t>
            </a:r>
            <a:r>
              <a:rPr lang="en-US" dirty="0"/>
              <a:t>Processing</a:t>
            </a:r>
          </a:p>
          <a:p>
            <a:pPr lvl="1"/>
            <a:r>
              <a:rPr lang="en-US" dirty="0" smtClean="0"/>
              <a:t>Communicate and handle timing with ADCs, TOF-Ds</a:t>
            </a:r>
          </a:p>
          <a:p>
            <a:pPr lvl="1"/>
            <a:r>
              <a:rPr lang="en-US" dirty="0" smtClean="0"/>
              <a:t>Pre-process and accumulate event data</a:t>
            </a:r>
          </a:p>
          <a:p>
            <a:pPr lvl="1"/>
            <a:r>
              <a:rPr lang="en-US" dirty="0" smtClean="0"/>
              <a:t>Accumulate Rates</a:t>
            </a:r>
          </a:p>
          <a:p>
            <a:r>
              <a:rPr lang="en-US" dirty="0" smtClean="0"/>
              <a:t>HVPS control</a:t>
            </a:r>
          </a:p>
          <a:p>
            <a:pPr lvl="1"/>
            <a:r>
              <a:rPr lang="en-US" dirty="0" smtClean="0"/>
              <a:t>Control four </a:t>
            </a:r>
            <a:r>
              <a:rPr lang="en-US" dirty="0" err="1" smtClean="0"/>
              <a:t>opto</a:t>
            </a:r>
            <a:r>
              <a:rPr lang="en-US" dirty="0" smtClean="0"/>
              <a:t>-coupler generated HVPS outputs</a:t>
            </a:r>
          </a:p>
          <a:p>
            <a:pPr lvl="1"/>
            <a:r>
              <a:rPr lang="en-US" dirty="0" smtClean="0"/>
              <a:t>Provide high speed </a:t>
            </a:r>
            <a:r>
              <a:rPr lang="en-US" dirty="0" err="1" smtClean="0"/>
              <a:t>safing</a:t>
            </a:r>
            <a:r>
              <a:rPr lang="en-US" dirty="0" smtClean="0"/>
              <a:t> of HVPS in response to over current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Functionality (1/2)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24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Time-of-flight based on APL TOF-D and CFD-D ASICs</a:t>
            </a:r>
          </a:p>
          <a:p>
            <a:pPr lvl="1"/>
            <a:r>
              <a:rPr lang="en-US" sz="2400" dirty="0" smtClean="0"/>
              <a:t>New ASICs developed for future programs</a:t>
            </a:r>
          </a:p>
          <a:p>
            <a:pPr lvl="1"/>
            <a:r>
              <a:rPr lang="en-US" sz="2400" dirty="0" smtClean="0"/>
              <a:t>Improved size and performance from previous ASICs</a:t>
            </a:r>
          </a:p>
          <a:p>
            <a:pPr lvl="1"/>
            <a:r>
              <a:rPr lang="en-US" sz="2400" dirty="0"/>
              <a:t>12 </a:t>
            </a:r>
            <a:r>
              <a:rPr lang="en-US" sz="2400" dirty="0" smtClean="0"/>
              <a:t>CFD-Ds </a:t>
            </a:r>
            <a:r>
              <a:rPr lang="en-US" sz="2400" dirty="0"/>
              <a:t>and 4</a:t>
            </a:r>
            <a:r>
              <a:rPr lang="en-US" sz="2400" dirty="0" smtClean="0"/>
              <a:t> TOF-Ds </a:t>
            </a:r>
            <a:r>
              <a:rPr lang="en-US" sz="2400" dirty="0"/>
              <a:t>for timing system</a:t>
            </a:r>
          </a:p>
          <a:p>
            <a:r>
              <a:rPr lang="en-US" dirty="0" smtClean="0"/>
              <a:t>Solid State Detector Energy Measurements</a:t>
            </a:r>
          </a:p>
          <a:p>
            <a:pPr lvl="1"/>
            <a:r>
              <a:rPr lang="en-US" sz="2400" dirty="0" smtClean="0"/>
              <a:t>8 </a:t>
            </a:r>
            <a:r>
              <a:rPr lang="en-US" sz="2400" dirty="0"/>
              <a:t>Peak </a:t>
            </a:r>
            <a:r>
              <a:rPr lang="en-US" sz="2400" dirty="0" smtClean="0"/>
              <a:t>detect ASICs </a:t>
            </a:r>
            <a:r>
              <a:rPr lang="en-US" sz="2400" dirty="0"/>
              <a:t>and A/D converters for energy </a:t>
            </a:r>
            <a:r>
              <a:rPr lang="en-US" sz="2400" dirty="0" smtClean="0"/>
              <a:t>system</a:t>
            </a:r>
          </a:p>
          <a:p>
            <a:pPr lvl="1"/>
            <a:r>
              <a:rPr lang="en-US" sz="2400" dirty="0" smtClean="0"/>
              <a:t>Peak detect chips are APL ASICs flown on previous missions (PEPSSI, Jedi, RBSPICE)</a:t>
            </a:r>
          </a:p>
          <a:p>
            <a:r>
              <a:rPr lang="en-US" dirty="0" smtClean="0"/>
              <a:t>MCP pulse height comparators	</a:t>
            </a:r>
          </a:p>
          <a:p>
            <a:r>
              <a:rPr lang="en-US" dirty="0" err="1" smtClean="0"/>
              <a:t>Pulsers</a:t>
            </a:r>
            <a:endParaRPr lang="en-US" dirty="0" smtClean="0"/>
          </a:p>
          <a:p>
            <a:pPr lvl="1"/>
            <a:r>
              <a:rPr lang="en-US" sz="2400" dirty="0" smtClean="0"/>
              <a:t>Independent </a:t>
            </a:r>
            <a:r>
              <a:rPr lang="en-US" sz="2400" dirty="0" err="1" smtClean="0"/>
              <a:t>pulsers</a:t>
            </a:r>
            <a:r>
              <a:rPr lang="en-US" sz="2400" dirty="0" smtClean="0"/>
              <a:t> for start and stop signals on each anode board</a:t>
            </a:r>
          </a:p>
          <a:p>
            <a:pPr lvl="1"/>
            <a:r>
              <a:rPr lang="en-US" sz="2400" dirty="0" smtClean="0"/>
              <a:t>2 </a:t>
            </a:r>
            <a:r>
              <a:rPr lang="en-US" sz="2400" dirty="0" err="1" smtClean="0"/>
              <a:t>pulsers</a:t>
            </a:r>
            <a:r>
              <a:rPr lang="en-US" sz="2400" dirty="0" smtClean="0"/>
              <a:t> for Energy system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Functionality (2/2)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86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State Detector Interface</a:t>
            </a:r>
            <a:endParaRPr lang="en-US" dirty="0"/>
          </a:p>
          <a:p>
            <a:pPr lvl="1"/>
            <a:r>
              <a:rPr lang="en-US" dirty="0" smtClean="0"/>
              <a:t>8, 9-pin </a:t>
            </a:r>
            <a:r>
              <a:rPr lang="en-US" dirty="0" err="1" smtClean="0"/>
              <a:t>ndsub</a:t>
            </a:r>
            <a:r>
              <a:rPr lang="en-US" dirty="0" smtClean="0"/>
              <a:t> connectors to energy boards </a:t>
            </a:r>
            <a:endParaRPr lang="en-US" dirty="0"/>
          </a:p>
          <a:p>
            <a:pPr lvl="1"/>
            <a:r>
              <a:rPr lang="en-US" dirty="0"/>
              <a:t>~10 mV to over 1 V unipolar-shaped </a:t>
            </a:r>
            <a:r>
              <a:rPr lang="en-US" dirty="0" smtClean="0"/>
              <a:t>pulses</a:t>
            </a:r>
          </a:p>
          <a:p>
            <a:pPr lvl="1"/>
            <a:r>
              <a:rPr lang="en-US" dirty="0" smtClean="0"/>
              <a:t>Control, </a:t>
            </a:r>
            <a:r>
              <a:rPr lang="en-US" dirty="0" err="1" smtClean="0"/>
              <a:t>pulser</a:t>
            </a:r>
            <a:r>
              <a:rPr lang="en-US" dirty="0" smtClean="0"/>
              <a:t>, and power lines</a:t>
            </a:r>
            <a:endParaRPr lang="en-US" dirty="0"/>
          </a:p>
          <a:p>
            <a:r>
              <a:rPr lang="en-US" dirty="0" smtClean="0"/>
              <a:t>Anode Board Interface</a:t>
            </a:r>
          </a:p>
          <a:p>
            <a:pPr lvl="1"/>
            <a:r>
              <a:rPr lang="en-US" dirty="0" smtClean="0"/>
              <a:t>12 </a:t>
            </a:r>
            <a:r>
              <a:rPr lang="en-US" dirty="0"/>
              <a:t>Time-of-Flight </a:t>
            </a:r>
            <a:r>
              <a:rPr lang="en-US" dirty="0" smtClean="0"/>
              <a:t>Coax connectors</a:t>
            </a:r>
            <a:endParaRPr lang="en-US" dirty="0"/>
          </a:p>
          <a:p>
            <a:pPr lvl="2"/>
            <a:r>
              <a:rPr lang="en-US" dirty="0" smtClean="0"/>
              <a:t>~10 </a:t>
            </a:r>
            <a:r>
              <a:rPr lang="en-US" dirty="0"/>
              <a:t>mV to over </a:t>
            </a:r>
            <a:r>
              <a:rPr lang="en-US" dirty="0" smtClean="0"/>
              <a:t>1V </a:t>
            </a:r>
            <a:r>
              <a:rPr lang="en-US" dirty="0"/>
              <a:t>fast-shaped pulses</a:t>
            </a:r>
          </a:p>
          <a:p>
            <a:pPr lvl="1"/>
            <a:r>
              <a:rPr lang="en-US" dirty="0" smtClean="0"/>
              <a:t>4 power and 8 </a:t>
            </a:r>
            <a:r>
              <a:rPr lang="en-US" dirty="0" err="1" smtClean="0"/>
              <a:t>pulser</a:t>
            </a:r>
            <a:r>
              <a:rPr lang="en-US" dirty="0" smtClean="0"/>
              <a:t> Coax connectors</a:t>
            </a:r>
          </a:p>
          <a:p>
            <a:r>
              <a:rPr lang="en-US" dirty="0" smtClean="0"/>
              <a:t>Test </a:t>
            </a:r>
            <a:r>
              <a:rPr lang="en-US" dirty="0"/>
              <a:t>Port Connector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Test </a:t>
            </a:r>
            <a:r>
              <a:rPr lang="en-US" dirty="0" smtClean="0"/>
              <a:t>Inputs </a:t>
            </a:r>
            <a:r>
              <a:rPr lang="en-US" dirty="0"/>
              <a:t>(to aid in end-to-end timing tests)</a:t>
            </a:r>
          </a:p>
          <a:p>
            <a:pPr lvl="1"/>
            <a:r>
              <a:rPr lang="en-US" dirty="0"/>
              <a:t>5 </a:t>
            </a:r>
            <a:r>
              <a:rPr lang="en-US" dirty="0" smtClean="0"/>
              <a:t>Test </a:t>
            </a:r>
            <a:r>
              <a:rPr lang="en-US" dirty="0"/>
              <a:t>outputs</a:t>
            </a:r>
          </a:p>
          <a:p>
            <a:r>
              <a:rPr lang="en-US" dirty="0" smtClean="0"/>
              <a:t>Spacecraft data connector</a:t>
            </a:r>
          </a:p>
          <a:p>
            <a:pPr lvl="1"/>
            <a:r>
              <a:rPr lang="en-US" dirty="0" smtClean="0"/>
              <a:t>Redundant LVDS interface (2 drivers, 2 receivers)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Board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60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3964</TotalTime>
  <Words>1836</Words>
  <Application>Microsoft Office PowerPoint</Application>
  <PresentationFormat>On-screen Show (4:3)</PresentationFormat>
  <Paragraphs>322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Mid Phase B Status - ISIS - DRAFT 1</vt:lpstr>
      <vt:lpstr>EPI-Lo Electronics</vt:lpstr>
      <vt:lpstr>Outline</vt:lpstr>
      <vt:lpstr>EPI-Lo – Electronics Overview</vt:lpstr>
      <vt:lpstr>EPI-Lo Block Diagram</vt:lpstr>
      <vt:lpstr>Block Diagram</vt:lpstr>
      <vt:lpstr>Electronics Driving Requirements</vt:lpstr>
      <vt:lpstr>Event Board Functionality (1/2)</vt:lpstr>
      <vt:lpstr>Event Board Functionality (2/2)</vt:lpstr>
      <vt:lpstr>Event Board Interfaces</vt:lpstr>
      <vt:lpstr>Energy System Updates</vt:lpstr>
      <vt:lpstr>Energy System Prototype</vt:lpstr>
      <vt:lpstr>FPGA Functionality</vt:lpstr>
      <vt:lpstr>FPGA Resources</vt:lpstr>
      <vt:lpstr>FPGA Development</vt:lpstr>
      <vt:lpstr>Event Board Layout </vt:lpstr>
      <vt:lpstr>Event Board Layout</vt:lpstr>
      <vt:lpstr>Anode Board Description</vt:lpstr>
      <vt:lpstr>Anode Board Prototyping</vt:lpstr>
      <vt:lpstr>Anode Board Layout</vt:lpstr>
      <vt:lpstr>Energy Board</vt:lpstr>
      <vt:lpstr>Energy Board Layout</vt:lpstr>
      <vt:lpstr>Event Board Packaging</vt:lpstr>
      <vt:lpstr>Anode and Energy Board Packaging</vt:lpstr>
      <vt:lpstr>Radiation Analysis</vt:lpstr>
      <vt:lpstr>Plans for Testing</vt:lpstr>
      <vt:lpstr>Preliminary Parts List</vt:lpstr>
      <vt:lpstr>Status Summary</vt:lpstr>
      <vt:lpstr>Plan Forward</vt:lpstr>
      <vt:lpstr>Peer Review Status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142</cp:revision>
  <cp:lastPrinted>2012-05-09T16:55:26Z</cp:lastPrinted>
  <dcterms:created xsi:type="dcterms:W3CDTF">2013-01-28T12:52:32Z</dcterms:created>
  <dcterms:modified xsi:type="dcterms:W3CDTF">2013-10-25T14:45:50Z</dcterms:modified>
</cp:coreProperties>
</file>