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2"/>
  </p:notesMasterIdLst>
  <p:handoutMasterIdLst>
    <p:handoutMasterId r:id="rId33"/>
  </p:handoutMasterIdLst>
  <p:sldIdLst>
    <p:sldId id="413" r:id="rId2"/>
    <p:sldId id="415" r:id="rId3"/>
    <p:sldId id="435" r:id="rId4"/>
    <p:sldId id="416" r:id="rId5"/>
    <p:sldId id="417" r:id="rId6"/>
    <p:sldId id="419" r:id="rId7"/>
    <p:sldId id="420" r:id="rId8"/>
    <p:sldId id="425" r:id="rId9"/>
    <p:sldId id="421" r:id="rId10"/>
    <p:sldId id="427" r:id="rId11"/>
    <p:sldId id="422" r:id="rId12"/>
    <p:sldId id="455" r:id="rId13"/>
    <p:sldId id="456" r:id="rId14"/>
    <p:sldId id="457" r:id="rId15"/>
    <p:sldId id="458" r:id="rId16"/>
    <p:sldId id="453" r:id="rId17"/>
    <p:sldId id="454" r:id="rId18"/>
    <p:sldId id="439" r:id="rId19"/>
    <p:sldId id="441" r:id="rId20"/>
    <p:sldId id="442" r:id="rId21"/>
    <p:sldId id="444" r:id="rId22"/>
    <p:sldId id="445" r:id="rId23"/>
    <p:sldId id="446" r:id="rId24"/>
    <p:sldId id="448" r:id="rId25"/>
    <p:sldId id="449" r:id="rId26"/>
    <p:sldId id="450" r:id="rId27"/>
    <p:sldId id="451" r:id="rId28"/>
    <p:sldId id="452" r:id="rId29"/>
    <p:sldId id="440" r:id="rId30"/>
    <p:sldId id="436" r:id="rId31"/>
  </p:sldIdLst>
  <p:sldSz cx="9144000" cy="6858000" type="screen4x3"/>
  <p:notesSz cx="9296400" cy="7010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A8F754F-D314-A544-B58E-3A9AFD86BEAA}">
          <p14:sldIdLst>
            <p14:sldId id="413"/>
            <p14:sldId id="415"/>
            <p14:sldId id="435"/>
            <p14:sldId id="416"/>
            <p14:sldId id="417"/>
            <p14:sldId id="419"/>
            <p14:sldId id="420"/>
            <p14:sldId id="425"/>
            <p14:sldId id="421"/>
            <p14:sldId id="427"/>
            <p14:sldId id="422"/>
            <p14:sldId id="455"/>
            <p14:sldId id="456"/>
            <p14:sldId id="457"/>
            <p14:sldId id="458"/>
            <p14:sldId id="453"/>
            <p14:sldId id="454"/>
            <p14:sldId id="439"/>
            <p14:sldId id="441"/>
            <p14:sldId id="442"/>
            <p14:sldId id="444"/>
            <p14:sldId id="445"/>
            <p14:sldId id="446"/>
            <p14:sldId id="448"/>
            <p14:sldId id="449"/>
            <p14:sldId id="450"/>
            <p14:sldId id="451"/>
            <p14:sldId id="452"/>
            <p14:sldId id="440"/>
            <p14:sldId id="43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FFDC6D"/>
    <a:srgbClr val="0000FF"/>
    <a:srgbClr val="1C1050"/>
    <a:srgbClr val="181E48"/>
    <a:srgbClr val="1F2C6F"/>
    <a:srgbClr val="26216D"/>
    <a:srgbClr val="151A79"/>
    <a:srgbClr val="1D1D71"/>
    <a:srgbClr val="FFFF66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38" autoAdjust="0"/>
    <p:restoredTop sz="95663" autoAdjust="0"/>
  </p:normalViewPr>
  <p:slideViewPr>
    <p:cSldViewPr snapToGrid="0">
      <p:cViewPr>
        <p:scale>
          <a:sx n="90" d="100"/>
          <a:sy n="90" d="100"/>
        </p:scale>
        <p:origin x="-1728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-1890" y="-84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82D2B-4194-414A-8944-2697E22A9174}" type="datetimeFigureOut">
              <a:rPr lang="en-US" smtClean="0"/>
              <a:pPr/>
              <a:t>10/25/2013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C6E07-2FDD-4DBB-81B8-2EF575FB9D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303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159" cy="35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algn="l" defTabSz="93167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6134" y="0"/>
            <a:ext cx="4028159" cy="35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algn="r" defTabSz="93167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7050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063" y="3330180"/>
            <a:ext cx="7436277" cy="3153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9162"/>
            <a:ext cx="4028159" cy="35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algn="l" defTabSz="93167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6134" y="6659162"/>
            <a:ext cx="4028159" cy="35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algn="r" defTabSz="931670">
              <a:defRPr sz="1200" smtClean="0"/>
            </a:lvl1pPr>
          </a:lstStyle>
          <a:p>
            <a:pPr>
              <a:defRPr/>
            </a:pPr>
            <a:fld id="{F847D127-D51C-4188-9A50-71C8B1289D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5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introduction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536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219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310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727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621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282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621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265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681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047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13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307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523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074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596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35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061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79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956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072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3243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642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7279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46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2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626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393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617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926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050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lueSolarProbePlusBannerTemplat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2850776" y="5401876"/>
            <a:ext cx="5832182" cy="108378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 sz="2800" i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 bwMode="black">
          <a:xfrm>
            <a:off x="2853095" y="3795913"/>
            <a:ext cx="5862638" cy="1248280"/>
          </a:xfrm>
        </p:spPr>
        <p:txBody>
          <a:bodyPr/>
          <a:lstStyle>
            <a:lvl1pPr algn="ctr"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ISISlogo-002-C.png"/>
          <p:cNvPicPr>
            <a:picLocks noChangeAspect="1"/>
          </p:cNvPicPr>
          <p:nvPr userDrawn="1"/>
        </p:nvPicPr>
        <p:blipFill>
          <a:blip r:embed="rId3" cstate="print"/>
          <a:srcRect l="6017" r="3871"/>
          <a:stretch>
            <a:fillRect/>
          </a:stretch>
        </p:blipFill>
        <p:spPr>
          <a:xfrm>
            <a:off x="407255" y="2566467"/>
            <a:ext cx="2317032" cy="427268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336765"/>
            <a:ext cx="9144000" cy="41658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2400"/>
              </a:lnSpc>
            </a:pPr>
            <a:r>
              <a:rPr lang="en-US" sz="32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Integrated Science Investigation of the Sun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223149"/>
            <a:ext cx="568036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Solar Probe Plus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51568" y="862284"/>
            <a:ext cx="3660105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i="1" dirty="0" smtClean="0">
                <a:solidFill>
                  <a:schemeClr val="bg1"/>
                </a:solidFill>
                <a:effectLst>
                  <a:outerShdw blurRad="1270000" dist="38100" dir="21540000" sx="200000" sy="200000" algn="tl" rotWithShape="0">
                    <a:srgbClr val="000000">
                      <a:alpha val="0"/>
                    </a:srgbClr>
                  </a:outerShdw>
                </a:effectLst>
                <a:latin typeface="Arial"/>
                <a:cs typeface="Arial"/>
              </a:rPr>
              <a:t>A NASA Mission</a:t>
            </a:r>
            <a:r>
              <a:rPr lang="en-US" i="1" baseline="0" dirty="0" smtClean="0">
                <a:solidFill>
                  <a:schemeClr val="bg1"/>
                </a:solidFill>
                <a:effectLst>
                  <a:outerShdw blurRad="1270000" dist="38100" dir="21540000" sx="200000" sy="200000" algn="tl" rotWithShape="0">
                    <a:srgbClr val="000000">
                      <a:alpha val="0"/>
                    </a:srgbClr>
                  </a:outerShdw>
                </a:effectLst>
                <a:latin typeface="Arial"/>
                <a:cs typeface="Arial"/>
              </a:rPr>
              <a:t> to Touch the Sun</a:t>
            </a:r>
            <a:endParaRPr lang="en-US" i="1" dirty="0">
              <a:solidFill>
                <a:schemeClr val="bg1"/>
              </a:solidFill>
              <a:effectLst>
                <a:outerShdw blurRad="1270000" dist="38100" dir="21540000" sx="200000" sy="200000" algn="tl" rotWithShape="0">
                  <a:srgbClr val="000000">
                    <a:alpha val="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42457" y="2630904"/>
            <a:ext cx="6901542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2400"/>
              </a:lnSpc>
            </a:pPr>
            <a:r>
              <a:rPr lang="en-US" sz="40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Preliminary Design Review</a:t>
            </a:r>
          </a:p>
          <a:p>
            <a:pPr>
              <a:lnSpc>
                <a:spcPts val="2400"/>
              </a:lnSpc>
            </a:pPr>
            <a:endParaRPr lang="en-US" sz="3200" b="1" i="0" cap="none" spc="0" baseline="0" dirty="0" smtClean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  <a:p>
            <a:pPr>
              <a:lnSpc>
                <a:spcPts val="2400"/>
              </a:lnSpc>
            </a:pPr>
            <a:r>
              <a:rPr lang="en-US" sz="32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05 – 06 NOV 2013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" y="1738248"/>
            <a:ext cx="9144000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2400"/>
              </a:lnSpc>
            </a:pPr>
            <a:r>
              <a:rPr lang="en-US" sz="32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Energetic Particles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132114"/>
            <a:ext cx="8426450" cy="5238524"/>
          </a:xfrm>
        </p:spPr>
        <p:txBody>
          <a:bodyPr/>
          <a:lstStyle>
            <a:lvl1pPr>
              <a:lnSpc>
                <a:spcPct val="95000"/>
              </a:lnSpc>
              <a:spcAft>
                <a:spcPts val="300"/>
              </a:spcAft>
              <a:defRPr sz="2400"/>
            </a:lvl1pPr>
            <a:lvl2pPr marL="463550" indent="-234950">
              <a:lnSpc>
                <a:spcPct val="95000"/>
              </a:lnSpc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/>
            </a:lvl2pPr>
            <a:lvl3pPr>
              <a:lnSpc>
                <a:spcPct val="95000"/>
              </a:lnSpc>
              <a:spcAft>
                <a:spcPts val="300"/>
              </a:spcAft>
              <a:defRPr sz="1800"/>
            </a:lvl3pPr>
            <a:lvl4pPr>
              <a:lnSpc>
                <a:spcPct val="95000"/>
              </a:lnSpc>
              <a:spcAft>
                <a:spcPts val="300"/>
              </a:spcAft>
              <a:defRPr sz="1600"/>
            </a:lvl4pPr>
            <a:lvl5pPr>
              <a:lnSpc>
                <a:spcPct val="95000"/>
              </a:lnSpc>
              <a:spcAft>
                <a:spcPts val="300"/>
              </a:spcAft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3879" y="185100"/>
            <a:ext cx="7199939" cy="67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98709"/>
            <a:ext cx="4137025" cy="5286615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 marL="463550" indent="-234950">
              <a:spcAft>
                <a:spcPts val="0"/>
              </a:spcAft>
              <a:buClrTx/>
              <a:buFont typeface="Wingdings" charset="2"/>
              <a:buChar char="§"/>
              <a:defRPr sz="2200"/>
            </a:lvl2pPr>
            <a:lvl3pPr>
              <a:spcAft>
                <a:spcPts val="0"/>
              </a:spcAft>
              <a:defRPr sz="2000"/>
            </a:lvl3pPr>
            <a:lvl4pPr>
              <a:spcAft>
                <a:spcPts val="0"/>
              </a:spcAft>
              <a:defRPr sz="1800"/>
            </a:lvl4pPr>
            <a:lvl5pPr>
              <a:spcAft>
                <a:spcPts val="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4582584" y="1206393"/>
            <a:ext cx="4137025" cy="5286615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 marL="463550" indent="-234950">
              <a:spcAft>
                <a:spcPts val="0"/>
              </a:spcAft>
              <a:buClrTx/>
              <a:buFont typeface="Wingdings" charset="2"/>
              <a:buChar char="§"/>
              <a:defRPr sz="20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 sz="1600"/>
            </a:lvl4pPr>
            <a:lvl5pPr>
              <a:spcAft>
                <a:spcPts val="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lueSolarProbePlusBannerTemplate.jpg"/>
          <p:cNvPicPr>
            <a:picLocks noChangeAspect="1"/>
          </p:cNvPicPr>
          <p:nvPr userDrawn="1"/>
        </p:nvPicPr>
        <p:blipFill>
          <a:blip r:embed="rId6" cstate="print"/>
          <a:srcRect t="39458" b="50794"/>
          <a:stretch>
            <a:fillRect/>
          </a:stretch>
        </p:blipFill>
        <p:spPr>
          <a:xfrm>
            <a:off x="0" y="130628"/>
            <a:ext cx="9144000" cy="791456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167973"/>
            <a:ext cx="8426450" cy="520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gray">
          <a:xfrm flipV="1">
            <a:off x="304800" y="6593649"/>
            <a:ext cx="8501104" cy="0"/>
          </a:xfrm>
          <a:prstGeom prst="line">
            <a:avLst/>
          </a:prstGeom>
          <a:noFill/>
          <a:ln w="38100">
            <a:solidFill>
              <a:srgbClr val="01255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9607138" y="843148"/>
            <a:ext cx="914400" cy="914400"/>
          </a:xfrm>
          <a:prstGeom prst="line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3879" y="185100"/>
            <a:ext cx="7199939" cy="67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22" name="Picture 21" descr="ISISlogo-002-C.png"/>
          <p:cNvPicPr>
            <a:picLocks noChangeAspect="1"/>
          </p:cNvPicPr>
          <p:nvPr userDrawn="1"/>
        </p:nvPicPr>
        <p:blipFill>
          <a:blip r:embed="rId8" cstate="print"/>
          <a:srcRect l="10039" t="1937" r="9771" b="2194"/>
          <a:stretch>
            <a:fillRect/>
          </a:stretch>
        </p:blipFill>
        <p:spPr>
          <a:xfrm>
            <a:off x="30736" y="15368"/>
            <a:ext cx="545566" cy="1083832"/>
          </a:xfrm>
          <a:prstGeom prst="rect">
            <a:avLst/>
          </a:prstGeom>
        </p:spPr>
      </p:pic>
      <p:pic>
        <p:nvPicPr>
          <p:cNvPr id="24" name="Picture 23" descr="BlueSolarProbePlusBannerTemplate.jpg"/>
          <p:cNvPicPr>
            <a:picLocks noChangeAspect="1"/>
          </p:cNvPicPr>
          <p:nvPr userDrawn="1"/>
        </p:nvPicPr>
        <p:blipFill>
          <a:blip r:embed="rId6" cstate="print"/>
          <a:srcRect l="61611" b="71746"/>
          <a:stretch>
            <a:fillRect/>
          </a:stretch>
        </p:blipFill>
        <p:spPr>
          <a:xfrm>
            <a:off x="7942550" y="202410"/>
            <a:ext cx="1183808" cy="6534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45291" y="628630"/>
            <a:ext cx="121382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ts val="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" b="1" dirty="0" smtClean="0">
                <a:solidFill>
                  <a:schemeClr val="bg1"/>
                </a:solidFill>
                <a:latin typeface="Arial"/>
                <a:cs typeface="Arial"/>
              </a:rPr>
              <a:t>Solar Probe Plus</a:t>
            </a:r>
          </a:p>
          <a:p>
            <a:pPr algn="r">
              <a:lnSpc>
                <a:spcPts val="700"/>
              </a:lnSpc>
            </a:pPr>
            <a:r>
              <a:rPr lang="en-US" sz="500" b="1" i="1" dirty="0" smtClean="0">
                <a:solidFill>
                  <a:schemeClr val="bg1"/>
                </a:solidFill>
                <a:latin typeface="Arial"/>
                <a:cs typeface="Arial"/>
              </a:rPr>
              <a:t>A NASA Mission</a:t>
            </a:r>
            <a:r>
              <a:rPr lang="en-US" sz="500" b="1" i="1" baseline="0" dirty="0" smtClean="0">
                <a:solidFill>
                  <a:schemeClr val="bg1"/>
                </a:solidFill>
                <a:latin typeface="Arial"/>
                <a:cs typeface="Arial"/>
              </a:rPr>
              <a:t> to Touch the Sun</a:t>
            </a:r>
            <a:endParaRPr lang="en-US" sz="500" b="1" i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315045" y="6608269"/>
            <a:ext cx="998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2D0F559F-C369-4EF5-8FAC-43A9680FDB1E}" type="slidenum">
              <a:rPr lang="en-US" sz="1000" smtClean="0"/>
              <a:pPr algn="l"/>
              <a:t>‹#›</a:t>
            </a:fld>
            <a:endParaRPr lang="en-US" sz="1000" dirty="0"/>
          </a:p>
        </p:txBody>
      </p:sp>
      <p:sp>
        <p:nvSpPr>
          <p:cNvPr id="30" name="TextBox 29"/>
          <p:cNvSpPr txBox="1"/>
          <p:nvPr userDrawn="1"/>
        </p:nvSpPr>
        <p:spPr>
          <a:xfrm>
            <a:off x="7271657" y="6606989"/>
            <a:ext cx="1534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05 - 06 NOV 2013</a:t>
            </a:r>
            <a:endParaRPr lang="en-US" sz="1000" dirty="0"/>
          </a:p>
        </p:txBody>
      </p:sp>
      <p:sp>
        <p:nvSpPr>
          <p:cNvPr id="32" name="TextBox 31"/>
          <p:cNvSpPr txBox="1"/>
          <p:nvPr userDrawn="1"/>
        </p:nvSpPr>
        <p:spPr>
          <a:xfrm>
            <a:off x="2297527" y="6605709"/>
            <a:ext cx="4579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ISIS PDR – 09 – </a:t>
            </a:r>
            <a:r>
              <a:rPr lang="en-US" sz="1000" baseline="0" dirty="0" smtClean="0"/>
              <a:t> EPI-Lo Mechanical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4" r:id="rId3"/>
    <p:sldLayoutId id="2147483666" r:id="rId4"/>
  </p:sldLayoutIdLst>
  <p:transition spd="med">
    <p:fade/>
  </p:transition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27013" indent="-227013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400" b="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495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200" b="0">
          <a:solidFill>
            <a:schemeClr val="tx1"/>
          </a:solidFill>
          <a:latin typeface="+mn-lt"/>
        </a:defRPr>
      </a:lvl2pPr>
      <a:lvl3pPr marL="798513" indent="-230188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800" b="0">
          <a:solidFill>
            <a:schemeClr val="tx1"/>
          </a:solidFill>
          <a:latin typeface="+mn-lt"/>
        </a:defRPr>
      </a:lvl3pPr>
      <a:lvl4pPr marL="1144588" indent="-230188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600" b="0">
          <a:solidFill>
            <a:schemeClr val="tx1"/>
          </a:solidFill>
          <a:latin typeface="+mn-lt"/>
        </a:defRPr>
      </a:lvl4pPr>
      <a:lvl5pPr marL="1482725" indent="-22225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4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850776" y="5401876"/>
            <a:ext cx="5832182" cy="1194867"/>
          </a:xfrm>
        </p:spPr>
        <p:txBody>
          <a:bodyPr>
            <a:normAutofit/>
          </a:bodyPr>
          <a:lstStyle/>
          <a:p>
            <a:r>
              <a:rPr lang="en-US" dirty="0" smtClean="0"/>
              <a:t>Scott Cooper</a:t>
            </a:r>
          </a:p>
          <a:p>
            <a:r>
              <a:rPr lang="en-US" dirty="0" smtClean="0"/>
              <a:t>Steve Layman</a:t>
            </a:r>
          </a:p>
          <a:p>
            <a:r>
              <a:rPr lang="en-US" dirty="0" smtClean="0"/>
              <a:t>Shaughn London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EPI-Lo Mechanical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9" t="14310" r="36553" b="15114"/>
          <a:stretch/>
        </p:blipFill>
        <p:spPr>
          <a:xfrm>
            <a:off x="3293458" y="1275348"/>
            <a:ext cx="2528761" cy="4716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MCP </a:t>
            </a:r>
            <a:r>
              <a:rPr lang="en-US" dirty="0" smtClean="0">
                <a:solidFill>
                  <a:srgbClr val="FFFFFF"/>
                </a:solidFill>
              </a:rPr>
              <a:t>Assembly Process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913132" y="6219942"/>
            <a:ext cx="3511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MCP Assembly Exploded View</a:t>
            </a:r>
            <a:endParaRPr lang="en-US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01761" y="2829970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900V ELECTRODE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42670" y="2303565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INSULATED SHIM, ULTEM 1000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35422" y="1931057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COMPRESSION PLATE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85003" y="2496746"/>
            <a:ext cx="1685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GUARD WASHER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63887" y="2880447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900 V LUG ASSY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21086" y="3647056"/>
            <a:ext cx="165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SLIDE-SPACER ELECTRODE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210422" y="4254317"/>
            <a:ext cx="1953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LINEAR EXPANDERS, 3 PLACES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142820" y="4870440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2.9 kV 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ELECTRODE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388943" y="5574131"/>
            <a:ext cx="1652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1kV 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LUG ASSY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056972" y="4560955"/>
            <a:ext cx="1399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WASHER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221237" y="4902305"/>
            <a:ext cx="1637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2.9kV 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LUG ASSY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869423" y="5290666"/>
            <a:ext cx="2340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SLIDES FOR EXPANDERS, 2 PLACES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247866" y="3956492"/>
            <a:ext cx="1017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MCP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701948" y="4264269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SCREW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80837" y="3493167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SPACER .002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425076" y="3137747"/>
            <a:ext cx="1017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MCP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696291" y="2072902"/>
            <a:ext cx="103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SCREW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187031" y="3298663"/>
            <a:ext cx="682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NUT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85" name="Straight Connector 84"/>
          <p:cNvCxnSpPr/>
          <p:nvPr/>
        </p:nvCxnSpPr>
        <p:spPr bwMode="auto">
          <a:xfrm>
            <a:off x="5518768" y="2880447"/>
            <a:ext cx="699879" cy="15388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 bwMode="auto">
          <a:xfrm>
            <a:off x="5518768" y="2607904"/>
            <a:ext cx="877905" cy="6552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 bwMode="auto">
          <a:xfrm flipV="1">
            <a:off x="5701948" y="2094844"/>
            <a:ext cx="496711" cy="14399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2553629" y="2226790"/>
            <a:ext cx="980146" cy="153889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 bwMode="auto">
          <a:xfrm flipH="1">
            <a:off x="2734433" y="2565175"/>
            <a:ext cx="799342" cy="85459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 bwMode="auto">
          <a:xfrm flipH="1">
            <a:off x="2813203" y="2804523"/>
            <a:ext cx="720572" cy="239559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 bwMode="auto">
          <a:xfrm flipH="1">
            <a:off x="2725397" y="3074338"/>
            <a:ext cx="808378" cy="43459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 flipH="1">
            <a:off x="3041780" y="3908666"/>
            <a:ext cx="603213" cy="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 bwMode="auto">
          <a:xfrm flipH="1">
            <a:off x="2932093" y="4515927"/>
            <a:ext cx="820757" cy="90057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 bwMode="auto">
          <a:xfrm flipH="1">
            <a:off x="2990180" y="4870440"/>
            <a:ext cx="654813" cy="18575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 bwMode="auto">
          <a:xfrm flipH="1">
            <a:off x="2913132" y="5728019"/>
            <a:ext cx="620643" cy="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endCxn id="66" idx="1"/>
          </p:cNvCxnSpPr>
          <p:nvPr/>
        </p:nvCxnSpPr>
        <p:spPr bwMode="auto">
          <a:xfrm>
            <a:off x="4943475" y="4685008"/>
            <a:ext cx="1277762" cy="371186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 bwMode="auto">
          <a:xfrm>
            <a:off x="5448300" y="5178217"/>
            <a:ext cx="483183" cy="28070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 bwMode="auto">
          <a:xfrm>
            <a:off x="5518768" y="3508932"/>
            <a:ext cx="667370" cy="13164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 bwMode="auto">
          <a:xfrm>
            <a:off x="5622384" y="3137747"/>
            <a:ext cx="1010684" cy="18535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 bwMode="auto">
          <a:xfrm>
            <a:off x="5622384" y="3944685"/>
            <a:ext cx="882014" cy="217297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 bwMode="auto">
          <a:xfrm>
            <a:off x="4943475" y="4320945"/>
            <a:ext cx="1357820" cy="427472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 bwMode="auto">
          <a:xfrm>
            <a:off x="4943475" y="4170276"/>
            <a:ext cx="1357819" cy="30133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721770" y="5838059"/>
            <a:ext cx="1737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MCP HOUSING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5464915" y="5727215"/>
            <a:ext cx="483183" cy="28070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87080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Wedge </a:t>
            </a:r>
            <a:r>
              <a:rPr lang="en-US" dirty="0" smtClean="0">
                <a:solidFill>
                  <a:srgbClr val="FFFFFF"/>
                </a:solidFill>
              </a:rPr>
              <a:t>Assembly Process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 t="12095" r="24322" b="12118"/>
          <a:stretch/>
        </p:blipFill>
        <p:spPr>
          <a:xfrm>
            <a:off x="2013149" y="1428730"/>
            <a:ext cx="4552950" cy="46906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41674" y="6222260"/>
            <a:ext cx="5902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EPI-Lo Sensor Wedge 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Assembly Exploded View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 flipH="1" flipV="1">
            <a:off x="1899712" y="1560466"/>
            <a:ext cx="488921" cy="29617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22240" y="1595030"/>
            <a:ext cx="2259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APERTURE START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FOILS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51577" y="2672198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WEDGE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COVER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06589" y="3108178"/>
            <a:ext cx="2474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WEDGE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INSULATOR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, ULTEM 2300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22240" y="3980111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WEDGE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GRID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5458" y="5586880"/>
            <a:ext cx="350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(SIDE </a:t>
            </a:r>
            <a:r>
              <a:rPr lang="en-US" sz="1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WALL REMOVED FOR </a:t>
            </a:r>
            <a:r>
              <a:rPr lang="en-US" sz="1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CLARITY)</a:t>
            </a:r>
            <a:endParaRPr lang="en-US" sz="1400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flipV="1">
            <a:off x="5629275" y="1922252"/>
            <a:ext cx="766306" cy="534503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 bwMode="auto">
          <a:xfrm flipV="1">
            <a:off x="5791200" y="2864532"/>
            <a:ext cx="720754" cy="115443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>
            <a:off x="5791200" y="3414569"/>
            <a:ext cx="604381" cy="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 bwMode="auto">
          <a:xfrm>
            <a:off x="5486400" y="3848100"/>
            <a:ext cx="1225564" cy="264023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28932" y="1356170"/>
            <a:ext cx="2259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COLLIMATORS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34176" y="4844893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MCP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GRID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H="1">
            <a:off x="3040911" y="4172667"/>
            <a:ext cx="663339" cy="69497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529017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Spider and Electronics Integration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12981" r="27696" b="12873"/>
          <a:stretch/>
        </p:blipFill>
        <p:spPr>
          <a:xfrm>
            <a:off x="2836847" y="1343024"/>
            <a:ext cx="3468962" cy="4772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790" y="5689182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BOTTOM COVER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H="1">
            <a:off x="2465372" y="5591175"/>
            <a:ext cx="830278" cy="25189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4068" y="1762125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SPIDER FRAME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2582257" y="4996495"/>
            <a:ext cx="713395" cy="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05051" y="6233699"/>
            <a:ext cx="4550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EPI-Lo Electronics Frames Exploded View</a:t>
            </a:r>
            <a:endParaRPr lang="en-US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790" y="2795915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EVENT BOARD PWA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4229" y="3723947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ELECTRONICS BULKHEAD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790" y="4842606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POWER BOARD PWA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93843" y="1189135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ANODE BOARD,</a:t>
            </a:r>
          </a:p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 PLACES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5486400" y="1450745"/>
            <a:ext cx="1193026" cy="10183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flipH="1" flipV="1">
            <a:off x="2305051" y="1916013"/>
            <a:ext cx="554412" cy="153889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 flipH="1" flipV="1">
            <a:off x="2581275" y="2949803"/>
            <a:ext cx="730626" cy="33855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flipH="1" flipV="1">
            <a:off x="2465372" y="3985557"/>
            <a:ext cx="845328" cy="94067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91342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15428" r="5600" b="15406"/>
          <a:stretch/>
        </p:blipFill>
        <p:spPr>
          <a:xfrm>
            <a:off x="1235442" y="1660839"/>
            <a:ext cx="6736301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Wedge Integration and Cable Routing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305051" y="6233699"/>
            <a:ext cx="4550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EPI-Lo 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Cross-Section 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Isometric View</a:t>
            </a:r>
            <a:endParaRPr lang="en-US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769" y="1262932"/>
            <a:ext cx="20762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ANODE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BOARD CONNECTORS</a:t>
            </a:r>
          </a:p>
          <a:p>
            <a:r>
              <a:rPr lang="en-US" sz="1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(SEE NEXT SLIDE)</a:t>
            </a:r>
            <a:endParaRPr lang="en-US" sz="1400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H="1">
            <a:off x="2224491" y="4266450"/>
            <a:ext cx="1890309" cy="1356789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9324" y="4754112"/>
            <a:ext cx="207628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EVENT BOARD CONNECTORS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455" y="5428920"/>
            <a:ext cx="2293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SSD ASSEMBLY</a:t>
            </a:r>
          </a:p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HARNESS CONNECTORS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H="1" flipV="1">
            <a:off x="1421109" y="1922449"/>
            <a:ext cx="408870" cy="1316051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flipH="1">
            <a:off x="1943100" y="4004840"/>
            <a:ext cx="624664" cy="1010882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68795" y="5798251"/>
            <a:ext cx="2332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(POWER HARNESS CONDUIT NOT SHOWN)</a:t>
            </a:r>
            <a:endParaRPr lang="en-US" sz="1400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6029325" y="4740539"/>
            <a:ext cx="616585" cy="1211601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7301" y="4004840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CABLE PASS THRU</a:t>
            </a:r>
            <a:endParaRPr lang="en-US" sz="1400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Freeform 28"/>
          <p:cNvSpPr/>
          <p:nvPr/>
        </p:nvSpPr>
        <p:spPr bwMode="auto">
          <a:xfrm>
            <a:off x="7115175" y="1206698"/>
            <a:ext cx="676509" cy="460177"/>
          </a:xfrm>
          <a:custGeom>
            <a:avLst/>
            <a:gdLst>
              <a:gd name="connsiteX0" fmla="*/ 0 w 676509"/>
              <a:gd name="connsiteY0" fmla="*/ 298252 h 460177"/>
              <a:gd name="connsiteX1" fmla="*/ 647700 w 676509"/>
              <a:gd name="connsiteY1" fmla="*/ 2977 h 460177"/>
              <a:gd name="connsiteX2" fmla="*/ 571500 w 676509"/>
              <a:gd name="connsiteY2" fmla="*/ 460177 h 460177"/>
              <a:gd name="connsiteX3" fmla="*/ 571500 w 676509"/>
              <a:gd name="connsiteY3" fmla="*/ 460177 h 460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09" h="460177">
                <a:moveTo>
                  <a:pt x="0" y="298252"/>
                </a:moveTo>
                <a:cubicBezTo>
                  <a:pt x="276225" y="137120"/>
                  <a:pt x="552450" y="-24011"/>
                  <a:pt x="647700" y="2977"/>
                </a:cubicBezTo>
                <a:cubicBezTo>
                  <a:pt x="742950" y="29964"/>
                  <a:pt x="571500" y="460177"/>
                  <a:pt x="571500" y="460177"/>
                </a:cubicBezTo>
                <a:lnTo>
                  <a:pt x="571500" y="460177"/>
                </a:ln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Freeform 30"/>
          <p:cNvSpPr/>
          <p:nvPr/>
        </p:nvSpPr>
        <p:spPr bwMode="auto">
          <a:xfrm>
            <a:off x="6200775" y="4004840"/>
            <a:ext cx="1714500" cy="776301"/>
          </a:xfrm>
          <a:custGeom>
            <a:avLst/>
            <a:gdLst>
              <a:gd name="connsiteX0" fmla="*/ 0 w 1714500"/>
              <a:gd name="connsiteY0" fmla="*/ 433049 h 776301"/>
              <a:gd name="connsiteX1" fmla="*/ 123825 w 1714500"/>
              <a:gd name="connsiteY1" fmla="*/ 4424 h 776301"/>
              <a:gd name="connsiteX2" fmla="*/ 485775 w 1714500"/>
              <a:gd name="connsiteY2" fmla="*/ 671174 h 776301"/>
              <a:gd name="connsiteX3" fmla="*/ 1400175 w 1714500"/>
              <a:gd name="connsiteY3" fmla="*/ 766424 h 776301"/>
              <a:gd name="connsiteX4" fmla="*/ 1714500 w 1714500"/>
              <a:gd name="connsiteY4" fmla="*/ 585449 h 77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0" h="776301">
                <a:moveTo>
                  <a:pt x="0" y="433049"/>
                </a:moveTo>
                <a:cubicBezTo>
                  <a:pt x="21431" y="198892"/>
                  <a:pt x="42863" y="-35264"/>
                  <a:pt x="123825" y="4424"/>
                </a:cubicBezTo>
                <a:cubicBezTo>
                  <a:pt x="204788" y="44111"/>
                  <a:pt x="273050" y="544174"/>
                  <a:pt x="485775" y="671174"/>
                </a:cubicBezTo>
                <a:cubicBezTo>
                  <a:pt x="698500" y="798174"/>
                  <a:pt x="1195388" y="780711"/>
                  <a:pt x="1400175" y="766424"/>
                </a:cubicBezTo>
                <a:cubicBezTo>
                  <a:pt x="1604962" y="752137"/>
                  <a:pt x="1659731" y="668793"/>
                  <a:pt x="1714500" y="585449"/>
                </a:cubicBez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Freeform 31"/>
          <p:cNvSpPr/>
          <p:nvPr/>
        </p:nvSpPr>
        <p:spPr bwMode="auto">
          <a:xfrm>
            <a:off x="1066800" y="3386367"/>
            <a:ext cx="1504950" cy="528408"/>
          </a:xfrm>
          <a:custGeom>
            <a:avLst/>
            <a:gdLst>
              <a:gd name="connsiteX0" fmla="*/ 1504950 w 1504950"/>
              <a:gd name="connsiteY0" fmla="*/ 528408 h 528408"/>
              <a:gd name="connsiteX1" fmla="*/ 1400175 w 1504950"/>
              <a:gd name="connsiteY1" fmla="*/ 4533 h 528408"/>
              <a:gd name="connsiteX2" fmla="*/ 1085850 w 1504950"/>
              <a:gd name="connsiteY2" fmla="*/ 280758 h 528408"/>
              <a:gd name="connsiteX3" fmla="*/ 476250 w 1504950"/>
              <a:gd name="connsiteY3" fmla="*/ 395058 h 528408"/>
              <a:gd name="connsiteX4" fmla="*/ 0 w 1504950"/>
              <a:gd name="connsiteY4" fmla="*/ 271233 h 528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950" h="528408">
                <a:moveTo>
                  <a:pt x="1504950" y="528408"/>
                </a:moveTo>
                <a:cubicBezTo>
                  <a:pt x="1487487" y="287108"/>
                  <a:pt x="1470025" y="45808"/>
                  <a:pt x="1400175" y="4533"/>
                </a:cubicBezTo>
                <a:cubicBezTo>
                  <a:pt x="1330325" y="-36742"/>
                  <a:pt x="1239837" y="215671"/>
                  <a:pt x="1085850" y="280758"/>
                </a:cubicBezTo>
                <a:cubicBezTo>
                  <a:pt x="931863" y="345845"/>
                  <a:pt x="657225" y="396646"/>
                  <a:pt x="476250" y="395058"/>
                </a:cubicBezTo>
                <a:cubicBezTo>
                  <a:pt x="295275" y="393470"/>
                  <a:pt x="147637" y="332351"/>
                  <a:pt x="0" y="271233"/>
                </a:cubicBez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flipH="1">
            <a:off x="1819275" y="3390900"/>
            <a:ext cx="609600" cy="61394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434934" y="4968097"/>
            <a:ext cx="1457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CABLES TO ANODE BOARD</a:t>
            </a:r>
            <a:endParaRPr lang="en-US" sz="1400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7239000" y="4829733"/>
            <a:ext cx="438150" cy="26161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295632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t="20177" r="19364" b="16932"/>
          <a:stretch/>
        </p:blipFill>
        <p:spPr>
          <a:xfrm>
            <a:off x="5076037" y="2446008"/>
            <a:ext cx="4067963" cy="3474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Cable Connections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590517" y="5734611"/>
            <a:ext cx="4071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Anode PWB Assembly,</a:t>
            </a:r>
          </a:p>
          <a:p>
            <a:pPr algn="ctr"/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Bottom Side Shown</a:t>
            </a:r>
          </a:p>
          <a:p>
            <a:pPr algn="ctr"/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Mounted To Spider Frame</a:t>
            </a:r>
            <a:endParaRPr lang="en-US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076037" y="2694648"/>
            <a:ext cx="1586039" cy="1440382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 flipV="1">
            <a:off x="4839038" y="2994053"/>
            <a:ext cx="299404" cy="137565"/>
          </a:xfrm>
          <a:prstGeom prst="line">
            <a:avLst/>
          </a:prstGeom>
          <a:ln w="15875"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3154" y="2098670"/>
            <a:ext cx="1569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SPIDER STRUCTURE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666959" y="2233402"/>
            <a:ext cx="623087" cy="46124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51369" y="4272595"/>
            <a:ext cx="11005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2.9KV LUG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0071" y="2583430"/>
            <a:ext cx="7026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900V LUG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95760" y="2783242"/>
            <a:ext cx="7471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1KV LUG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4" t="14631" r="11979" b="21534"/>
          <a:stretch/>
        </p:blipFill>
        <p:spPr>
          <a:xfrm>
            <a:off x="0" y="1432289"/>
            <a:ext cx="4910039" cy="3200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99295" y="1442469"/>
            <a:ext cx="2525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3.7 mm MIN SPACE </a:t>
            </a:r>
            <a:r>
              <a:rPr lang="en-US" sz="1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BETWEEN LUG AND WALL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2906" y="1170679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ANODE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BOARD HV CONNECTORS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 flipH="1" flipV="1">
            <a:off x="2190751" y="1432289"/>
            <a:ext cx="853361" cy="781797"/>
          </a:xfrm>
          <a:prstGeom prst="line">
            <a:avLst/>
          </a:prstGeom>
          <a:ln w="158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5806" y="4923529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ANODE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BOARD SIGNAL CONNECTORS</a:t>
            </a:r>
          </a:p>
        </p:txBody>
      </p:sp>
      <p:cxnSp>
        <p:nvCxnSpPr>
          <p:cNvPr id="22" name="Straight Connector 21"/>
          <p:cNvCxnSpPr>
            <a:stCxn id="23" idx="1"/>
          </p:cNvCxnSpPr>
          <p:nvPr/>
        </p:nvCxnSpPr>
        <p:spPr bwMode="auto">
          <a:xfrm flipH="1">
            <a:off x="1666960" y="3095947"/>
            <a:ext cx="930157" cy="1827582"/>
          </a:xfrm>
          <a:prstGeom prst="line">
            <a:avLst/>
          </a:prstGeom>
          <a:ln w="158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ight Brace 22"/>
          <p:cNvSpPr/>
          <p:nvPr/>
        </p:nvSpPr>
        <p:spPr bwMode="auto">
          <a:xfrm rot="3166747">
            <a:off x="2164546" y="2319983"/>
            <a:ext cx="536099" cy="1128645"/>
          </a:xfrm>
          <a:prstGeom prst="rightBrace">
            <a:avLst>
              <a:gd name="adj1" fmla="val 8333"/>
              <a:gd name="adj2" fmla="val 49735"/>
            </a:avLst>
          </a:prstGeom>
          <a:noFill/>
          <a:ln w="15875" cap="flat" cmpd="sng" algn="ctr">
            <a:solidFill>
              <a:schemeClr val="accent4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 rot="20643865">
            <a:off x="2850528" y="2070932"/>
            <a:ext cx="1044360" cy="650059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3311901" y="1693899"/>
            <a:ext cx="2307849" cy="79723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75220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Instrument Closeout Installation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305051" y="6233699"/>
            <a:ext cx="4550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EPI-Lo 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Cross-Section 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Isometric View</a:t>
            </a:r>
            <a:endParaRPr lang="en-US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0" t="18357" r="8240" b="19292"/>
          <a:stretch/>
        </p:blipFill>
        <p:spPr>
          <a:xfrm>
            <a:off x="1172837" y="1313928"/>
            <a:ext cx="6973564" cy="457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4696" y="4429196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SPIDER CLOSEOUT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4" name="Straight Connector 13"/>
          <p:cNvCxnSpPr>
            <a:endCxn id="16" idx="0"/>
          </p:cNvCxnSpPr>
          <p:nvPr/>
        </p:nvCxnSpPr>
        <p:spPr bwMode="auto">
          <a:xfrm>
            <a:off x="7410450" y="4429196"/>
            <a:ext cx="252200" cy="1456731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24509" y="5885927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EDGE CLOSEOUT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5977" y="1700160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CLOSEOUT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H="1">
            <a:off x="1266910" y="3642039"/>
            <a:ext cx="789024" cy="787157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flipV="1">
            <a:off x="6728638" y="2007937"/>
            <a:ext cx="681812" cy="86637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3281" y="1313927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TOP CLOSEOUT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H="1" flipV="1">
            <a:off x="2305052" y="1476673"/>
            <a:ext cx="1904998" cy="128557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490668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774" y="1132114"/>
            <a:ext cx="6618672" cy="5238524"/>
          </a:xfrm>
        </p:spPr>
        <p:txBody>
          <a:bodyPr/>
          <a:lstStyle/>
          <a:p>
            <a:r>
              <a:rPr lang="en-US" sz="2000" dirty="0" smtClean="0"/>
              <a:t>Prototype sensor fully assembled and tested</a:t>
            </a:r>
          </a:p>
          <a:p>
            <a:r>
              <a:rPr lang="en-US" sz="2000" dirty="0" smtClean="0"/>
              <a:t>EM sensor</a:t>
            </a:r>
          </a:p>
          <a:p>
            <a:pPr lvl="1"/>
            <a:r>
              <a:rPr lang="en-US" sz="2000" dirty="0"/>
              <a:t>EM MCPs in house</a:t>
            </a:r>
          </a:p>
          <a:p>
            <a:pPr lvl="1"/>
            <a:r>
              <a:rPr lang="en-US" sz="2000" dirty="0" smtClean="0"/>
              <a:t>EM SSDs in house and mounted to carrier</a:t>
            </a:r>
          </a:p>
          <a:p>
            <a:pPr lvl="1"/>
            <a:r>
              <a:rPr lang="en-US" sz="2000" dirty="0" smtClean="0"/>
              <a:t>MCP holder with all electrodes assembled and tested at HV with ceramic plates</a:t>
            </a:r>
          </a:p>
          <a:p>
            <a:pPr lvl="1"/>
            <a:r>
              <a:rPr lang="en-US" sz="2000" dirty="0" smtClean="0"/>
              <a:t>All EM grids and foils procured and in-house</a:t>
            </a:r>
          </a:p>
          <a:p>
            <a:pPr lvl="1"/>
            <a:r>
              <a:rPr lang="en-US" dirty="0" smtClean="0"/>
              <a:t>Upper sensor parts in fabrication</a:t>
            </a:r>
          </a:p>
          <a:p>
            <a:pPr lvl="2"/>
            <a:r>
              <a:rPr lang="en-US" dirty="0" smtClean="0"/>
              <a:t>Side walls, top cover, collimators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Status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4795929"/>
            <a:ext cx="2143591" cy="156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446" y="2291089"/>
            <a:ext cx="2000752" cy="212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/>
          <a:srcRect l="17914" t="54680" r="26337" b="12584"/>
          <a:stretch/>
        </p:blipFill>
        <p:spPr bwMode="auto">
          <a:xfrm>
            <a:off x="219603" y="4273698"/>
            <a:ext cx="4504797" cy="21897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70" y="4582463"/>
            <a:ext cx="2059305" cy="1782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8350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Sensor EM Testing</a:t>
            </a:r>
          </a:p>
          <a:p>
            <a:pPr lvl="1"/>
            <a:r>
              <a:rPr lang="en-US" dirty="0" smtClean="0"/>
              <a:t>Test MCP assembly with MCPs and EM anode board</a:t>
            </a:r>
          </a:p>
          <a:p>
            <a:pPr lvl="1"/>
            <a:r>
              <a:rPr lang="en-US" dirty="0" smtClean="0"/>
              <a:t>Assemble upper sensor parts</a:t>
            </a:r>
          </a:p>
          <a:p>
            <a:pPr lvl="1"/>
            <a:r>
              <a:rPr lang="en-US" dirty="0" smtClean="0"/>
              <a:t>Test sensor wedge</a:t>
            </a:r>
          </a:p>
          <a:p>
            <a:pPr lvl="2"/>
            <a:r>
              <a:rPr lang="en-US" dirty="0" smtClean="0"/>
              <a:t>Start and stop secondary electron locations</a:t>
            </a:r>
          </a:p>
          <a:p>
            <a:pPr lvl="2"/>
            <a:r>
              <a:rPr lang="en-US" dirty="0" smtClean="0"/>
              <a:t>Timing performance</a:t>
            </a:r>
          </a:p>
          <a:p>
            <a:pPr lvl="1"/>
            <a:r>
              <a:rPr lang="en-US" dirty="0" smtClean="0"/>
              <a:t>Integrate SSD to sensor wedge</a:t>
            </a:r>
          </a:p>
          <a:p>
            <a:pPr lvl="1"/>
            <a:r>
              <a:rPr lang="en-US" dirty="0" smtClean="0"/>
              <a:t>Full performance testing with source and in APL accelerator</a:t>
            </a:r>
          </a:p>
          <a:p>
            <a:r>
              <a:rPr lang="en-US" dirty="0" smtClean="0"/>
              <a:t>Instrument-level EM testing</a:t>
            </a:r>
          </a:p>
          <a:p>
            <a:pPr lvl="1"/>
            <a:r>
              <a:rPr lang="en-US" dirty="0" smtClean="0"/>
              <a:t>Fabricate chassis and e-box frames</a:t>
            </a:r>
          </a:p>
          <a:p>
            <a:pPr lvl="1"/>
            <a:r>
              <a:rPr lang="en-US" dirty="0" smtClean="0"/>
              <a:t>Vibration testing with bracket, EPI-Hi mass model, two sensor wedges and other wedges as mass models</a:t>
            </a:r>
          </a:p>
          <a:p>
            <a:pPr lvl="1"/>
            <a:r>
              <a:rPr lang="en-US" dirty="0" smtClean="0"/>
              <a:t>Acoustics </a:t>
            </a:r>
            <a:r>
              <a:rPr lang="en-US" dirty="0"/>
              <a:t>testing with bracket, EPI-Hi mass model, two sensor wedges and other wedges as mass models</a:t>
            </a:r>
          </a:p>
          <a:p>
            <a:pPr lvl="1"/>
            <a:r>
              <a:rPr lang="en-US" dirty="0" smtClean="0"/>
              <a:t>Thermal Testing (simplified model representing outer surface)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– path forward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703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5000"/>
              </a:lnSpc>
            </a:pPr>
            <a:r>
              <a:rPr lang="en-US" sz="2600" dirty="0"/>
              <a:t>SPP EPI-Lo </a:t>
            </a:r>
            <a:r>
              <a:rPr lang="en-US" sz="2600" dirty="0" smtClean="0"/>
              <a:t>instrument </a:t>
            </a:r>
            <a:r>
              <a:rPr lang="en-US" sz="2600" dirty="0"/>
              <a:t>analyzed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Created from EPI-Lo CAD model as of 6/19/2013 SPP configuration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Instrument orientation to S/C panel taken from </a:t>
            </a:r>
            <a:r>
              <a:rPr lang="en-US" sz="2400" dirty="0" err="1"/>
              <a:t>SwRI</a:t>
            </a:r>
            <a:r>
              <a:rPr lang="en-US" sz="2400" dirty="0"/>
              <a:t> bracket CAD model: 4/19/2013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Instrument mass estimated at 2.99 kg (6.58 </a:t>
            </a:r>
            <a:r>
              <a:rPr lang="en-US" sz="2400" dirty="0" err="1"/>
              <a:t>lbm</a:t>
            </a:r>
            <a:r>
              <a:rPr lang="en-US" sz="2400" dirty="0"/>
              <a:t>)</a:t>
            </a:r>
          </a:p>
          <a:p>
            <a:pPr>
              <a:lnSpc>
                <a:spcPct val="105000"/>
              </a:lnSpc>
            </a:pPr>
            <a:r>
              <a:rPr lang="en-US" sz="2600" dirty="0"/>
              <a:t>Structural model analyzed based on 7434-9039 SPP EDTRD </a:t>
            </a:r>
            <a:r>
              <a:rPr lang="en-US" sz="2600" dirty="0" smtClean="0"/>
              <a:t>requirements</a:t>
            </a:r>
            <a:endParaRPr lang="en-US" sz="2600" dirty="0"/>
          </a:p>
          <a:p>
            <a:pPr lvl="1">
              <a:lnSpc>
                <a:spcPct val="105000"/>
              </a:lnSpc>
            </a:pPr>
            <a:r>
              <a:rPr lang="en-US" sz="2400" dirty="0"/>
              <a:t>Modal frequencies of assembly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Quasi-static design limit load per EDTRD Section 4.4.2.1 and 4.4.7.1</a:t>
            </a:r>
          </a:p>
          <a:p>
            <a:pPr lvl="1">
              <a:lnSpc>
                <a:spcPct val="105000"/>
              </a:lnSpc>
            </a:pPr>
            <a:r>
              <a:rPr lang="en-US" sz="2400" dirty="0"/>
              <a:t>Random vibration analysis per EDTRD Section 4.4.3</a:t>
            </a:r>
          </a:p>
          <a:p>
            <a:pPr lvl="2">
              <a:lnSpc>
                <a:spcPct val="105000"/>
              </a:lnSpc>
            </a:pPr>
            <a:r>
              <a:rPr lang="en-US" sz="2200" dirty="0" err="1"/>
              <a:t>Grms</a:t>
            </a:r>
            <a:r>
              <a:rPr lang="en-US" sz="2200" dirty="0"/>
              <a:t> acceleration response for various components of the assembly</a:t>
            </a:r>
          </a:p>
          <a:p>
            <a:pPr lvl="2">
              <a:lnSpc>
                <a:spcPct val="105000"/>
              </a:lnSpc>
            </a:pPr>
            <a:r>
              <a:rPr lang="en-US" sz="2200" dirty="0"/>
              <a:t>Peak 3-</a:t>
            </a:r>
            <a:r>
              <a:rPr lang="el-GR" sz="2200" dirty="0"/>
              <a:t>σ</a:t>
            </a:r>
            <a:r>
              <a:rPr lang="en-US" sz="2200" dirty="0"/>
              <a:t> stress and displacement </a:t>
            </a:r>
            <a:r>
              <a:rPr lang="en-US" sz="2200" dirty="0" smtClean="0"/>
              <a:t>results</a:t>
            </a: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Analysis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53524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2" y="3609868"/>
            <a:ext cx="5003975" cy="235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76" y="3487310"/>
            <a:ext cx="3870320" cy="300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FEM </a:t>
            </a:r>
            <a:r>
              <a:rPr lang="en-US" dirty="0" smtClean="0"/>
              <a:t>Overview - Instrument </a:t>
            </a:r>
            <a:r>
              <a:rPr lang="en-US" dirty="0"/>
              <a:t>Level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085850"/>
            <a:ext cx="8763000" cy="240146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</a:pPr>
            <a:r>
              <a:rPr lang="en-US" sz="2600" dirty="0">
                <a:cs typeface="Times New Roman" pitchFamily="18" charset="0"/>
              </a:rPr>
              <a:t>Modeling Strategy</a:t>
            </a:r>
          </a:p>
          <a:p>
            <a:pPr lvl="1">
              <a:lnSpc>
                <a:spcPct val="115000"/>
              </a:lnSpc>
            </a:pPr>
            <a:r>
              <a:rPr lang="en-US" sz="2400" dirty="0">
                <a:cs typeface="Times New Roman" pitchFamily="18" charset="0"/>
              </a:rPr>
              <a:t>Plate </a:t>
            </a:r>
            <a:r>
              <a:rPr lang="en-US" sz="2400" dirty="0" smtClean="0">
                <a:cs typeface="Times New Roman" pitchFamily="18" charset="0"/>
              </a:rPr>
              <a:t>elements where applicable: </a:t>
            </a:r>
            <a:r>
              <a:rPr lang="en-US" sz="2400" dirty="0">
                <a:cs typeface="Times New Roman" pitchFamily="18" charset="0"/>
              </a:rPr>
              <a:t>PWAs, frames, covers</a:t>
            </a:r>
          </a:p>
          <a:p>
            <a:pPr lvl="1">
              <a:lnSpc>
                <a:spcPct val="115000"/>
              </a:lnSpc>
            </a:pPr>
            <a:r>
              <a:rPr lang="en-US" sz="2400" dirty="0" smtClean="0">
                <a:cs typeface="Times New Roman" pitchFamily="18" charset="0"/>
              </a:rPr>
              <a:t>Solid elements where necessary: </a:t>
            </a:r>
            <a:r>
              <a:rPr lang="en-US" sz="2400" dirty="0">
                <a:cs typeface="Times New Roman" pitchFamily="18" charset="0"/>
              </a:rPr>
              <a:t>frame bosses, </a:t>
            </a:r>
            <a:r>
              <a:rPr lang="en-US" sz="2400" dirty="0" err="1">
                <a:cs typeface="Times New Roman" pitchFamily="18" charset="0"/>
              </a:rPr>
              <a:t>bookbolt</a:t>
            </a:r>
            <a:r>
              <a:rPr lang="en-US" sz="2400" dirty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bosses, small aspect ratios</a:t>
            </a:r>
            <a:endParaRPr lang="en-US" sz="2400" dirty="0">
              <a:cs typeface="Times New Roman" pitchFamily="18" charset="0"/>
            </a:endParaRPr>
          </a:p>
          <a:p>
            <a:pPr lvl="1">
              <a:lnSpc>
                <a:spcPct val="115000"/>
              </a:lnSpc>
            </a:pPr>
            <a:r>
              <a:rPr lang="en-US" sz="2400" dirty="0" smtClean="0">
                <a:cs typeface="Times New Roman" pitchFamily="18" charset="0"/>
              </a:rPr>
              <a:t>Beam </a:t>
            </a:r>
            <a:r>
              <a:rPr lang="en-US" sz="2400" dirty="0">
                <a:cs typeface="Times New Roman" pitchFamily="18" charset="0"/>
              </a:rPr>
              <a:t>elements: </a:t>
            </a:r>
            <a:r>
              <a:rPr lang="en-US" sz="2400" dirty="0" smtClean="0">
                <a:cs typeface="Times New Roman" pitchFamily="18" charset="0"/>
              </a:rPr>
              <a:t>chassis ribs, LVPS bottom cover ribs</a:t>
            </a:r>
            <a:endParaRPr lang="en-US" sz="2400" dirty="0">
              <a:cs typeface="Times New Roman" pitchFamily="18" charset="0"/>
            </a:endParaRPr>
          </a:p>
          <a:p>
            <a:pPr lvl="1">
              <a:lnSpc>
                <a:spcPct val="115000"/>
              </a:lnSpc>
            </a:pPr>
            <a:r>
              <a:rPr lang="en-US" sz="2400" dirty="0" smtClean="0">
                <a:cs typeface="Times New Roman" pitchFamily="18" charset="0"/>
              </a:rPr>
              <a:t>PWA: EEE </a:t>
            </a:r>
            <a:r>
              <a:rPr lang="en-US" sz="2400" dirty="0">
                <a:cs typeface="Times New Roman" pitchFamily="18" charset="0"/>
              </a:rPr>
              <a:t>part mass smeared over total board area</a:t>
            </a:r>
          </a:p>
          <a:p>
            <a:pPr lvl="1">
              <a:lnSpc>
                <a:spcPct val="115000"/>
              </a:lnSpc>
            </a:pPr>
            <a:r>
              <a:rPr lang="en-US" sz="2400" dirty="0">
                <a:cs typeface="Times New Roman" pitchFamily="18" charset="0"/>
              </a:rPr>
              <a:t>Rigid elements (RBE2s): </a:t>
            </a:r>
            <a:r>
              <a:rPr lang="en-US" sz="2400" dirty="0" err="1" smtClean="0">
                <a:cs typeface="Times New Roman" pitchFamily="18" charset="0"/>
              </a:rPr>
              <a:t>bookbolts</a:t>
            </a:r>
            <a:r>
              <a:rPr lang="en-US" sz="2400" dirty="0" smtClean="0">
                <a:cs typeface="Times New Roman" pitchFamily="18" charset="0"/>
              </a:rPr>
              <a:t>, mounting </a:t>
            </a:r>
            <a:r>
              <a:rPr lang="en-US" sz="2400" dirty="0">
                <a:cs typeface="Times New Roman" pitchFamily="18" charset="0"/>
              </a:rPr>
              <a:t>hardware, </a:t>
            </a:r>
            <a:r>
              <a:rPr lang="en-US" sz="2400" dirty="0" smtClean="0">
                <a:cs typeface="Times New Roman" pitchFamily="18" charset="0"/>
              </a:rPr>
              <a:t>Connectors</a:t>
            </a:r>
            <a:endParaRPr lang="en-US" sz="2400" dirty="0"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600" dirty="0" smtClean="0">
                <a:cs typeface="Times New Roman" pitchFamily="18" charset="0"/>
              </a:rPr>
              <a:t>Model size: nodes = 89,077, elements</a:t>
            </a:r>
            <a:r>
              <a:rPr lang="en-US" sz="2600" dirty="0">
                <a:cs typeface="Times New Roman" pitchFamily="18" charset="0"/>
              </a:rPr>
              <a:t> </a:t>
            </a:r>
            <a:r>
              <a:rPr lang="en-US" sz="2600" dirty="0" smtClean="0">
                <a:cs typeface="Times New Roman" pitchFamily="18" charset="0"/>
              </a:rPr>
              <a:t>= 70,645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50428" y="6071041"/>
            <a:ext cx="830200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LVPS Cover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81861" y="3348258"/>
            <a:ext cx="1337132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Closeout Covers (8x)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90804" y="5765381"/>
            <a:ext cx="828092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LVPS ASSY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63988" y="5282044"/>
            <a:ext cx="697221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Event ASSY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75690" y="3334342"/>
            <a:ext cx="968310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pPr algn="ctr"/>
            <a:r>
              <a:rPr lang="en-US" sz="1400" b="1" dirty="0" smtClean="0"/>
              <a:t>Anode Cover (4x)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28376" y="4237940"/>
            <a:ext cx="1219548" cy="307777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Wedges (8x)</a:t>
            </a:r>
            <a:endParaRPr lang="en-US" sz="1400" b="1" dirty="0"/>
          </a:p>
        </p:txBody>
      </p:sp>
      <p:cxnSp>
        <p:nvCxnSpPr>
          <p:cNvPr id="12" name="Straight Arrow Connector 11"/>
          <p:cNvCxnSpPr>
            <a:stCxn id="6" idx="2"/>
          </p:cNvCxnSpPr>
          <p:nvPr/>
        </p:nvCxnSpPr>
        <p:spPr bwMode="auto">
          <a:xfrm flipH="1">
            <a:off x="4504850" y="3871478"/>
            <a:ext cx="545577" cy="36646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>
            <a:stCxn id="4" idx="0"/>
          </p:cNvCxnSpPr>
          <p:nvPr/>
        </p:nvCxnSpPr>
        <p:spPr bwMode="auto">
          <a:xfrm flipV="1">
            <a:off x="5465528" y="5625244"/>
            <a:ext cx="582639" cy="445797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>
            <a:stCxn id="8" idx="1"/>
          </p:cNvCxnSpPr>
          <p:nvPr/>
        </p:nvCxnSpPr>
        <p:spPr bwMode="auto">
          <a:xfrm flipH="1" flipV="1">
            <a:off x="3421839" y="5765381"/>
            <a:ext cx="668965" cy="26161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6" idx="2"/>
          </p:cNvCxnSpPr>
          <p:nvPr/>
        </p:nvCxnSpPr>
        <p:spPr bwMode="auto">
          <a:xfrm>
            <a:off x="5050427" y="3871478"/>
            <a:ext cx="668566" cy="7116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Straight Arrow Connector 45"/>
          <p:cNvCxnSpPr>
            <a:stCxn id="9" idx="1"/>
          </p:cNvCxnSpPr>
          <p:nvPr/>
        </p:nvCxnSpPr>
        <p:spPr bwMode="auto">
          <a:xfrm flipH="1" flipV="1">
            <a:off x="3756321" y="5337212"/>
            <a:ext cx="707667" cy="20644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/>
          <p:cNvCxnSpPr>
            <a:stCxn id="10" idx="2"/>
          </p:cNvCxnSpPr>
          <p:nvPr/>
        </p:nvCxnSpPr>
        <p:spPr bwMode="auto">
          <a:xfrm flipH="1">
            <a:off x="8175690" y="3857562"/>
            <a:ext cx="484155" cy="534266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532232" y="5955863"/>
            <a:ext cx="1224136" cy="307777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Spider ASSY</a:t>
            </a:r>
            <a:endParaRPr lang="en-US" sz="1400" b="1" dirty="0"/>
          </a:p>
        </p:txBody>
      </p:sp>
      <p:cxnSp>
        <p:nvCxnSpPr>
          <p:cNvPr id="55" name="Straight Arrow Connector 54"/>
          <p:cNvCxnSpPr>
            <a:stCxn id="54" idx="0"/>
          </p:cNvCxnSpPr>
          <p:nvPr/>
        </p:nvCxnSpPr>
        <p:spPr bwMode="auto">
          <a:xfrm flipV="1">
            <a:off x="1144300" y="5049180"/>
            <a:ext cx="79328" cy="906683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179512" y="3294566"/>
            <a:ext cx="8712968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002B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828641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80618"/>
            <a:ext cx="7706446" cy="668468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Summary of mechanical design requirements</a:t>
            </a:r>
          </a:p>
          <a:p>
            <a:r>
              <a:rPr lang="en-US" dirty="0" smtClean="0"/>
              <a:t>Overview of mechanical design</a:t>
            </a:r>
          </a:p>
          <a:p>
            <a:r>
              <a:rPr lang="en-US" dirty="0" smtClean="0"/>
              <a:t>Detailed description of the </a:t>
            </a:r>
            <a:r>
              <a:rPr lang="en-US" dirty="0" smtClean="0">
                <a:solidFill>
                  <a:srgbClr val="000000"/>
                </a:solidFill>
              </a:rPr>
              <a:t>instrument mechanical </a:t>
            </a:r>
            <a:r>
              <a:rPr lang="en-US" dirty="0" smtClean="0"/>
              <a:t>design</a:t>
            </a:r>
          </a:p>
          <a:p>
            <a:pPr lvl="1"/>
            <a:r>
              <a:rPr lang="en-US" dirty="0" smtClean="0"/>
              <a:t>Wedge Assembly</a:t>
            </a:r>
            <a:endParaRPr lang="en-US" dirty="0" smtClean="0"/>
          </a:p>
          <a:p>
            <a:pPr lvl="1"/>
            <a:r>
              <a:rPr lang="en-US" dirty="0" smtClean="0"/>
              <a:t>MCP </a:t>
            </a:r>
            <a:r>
              <a:rPr lang="en-US" dirty="0" smtClean="0"/>
              <a:t>Assembly</a:t>
            </a:r>
            <a:endParaRPr lang="en-US" dirty="0" smtClean="0"/>
          </a:p>
          <a:p>
            <a:pPr lvl="1"/>
            <a:r>
              <a:rPr lang="en-US" dirty="0" smtClean="0"/>
              <a:t>SSD </a:t>
            </a:r>
            <a:r>
              <a:rPr lang="en-US" dirty="0" smtClean="0"/>
              <a:t>Assembly</a:t>
            </a:r>
            <a:endParaRPr lang="en-US" dirty="0" smtClean="0"/>
          </a:p>
          <a:p>
            <a:r>
              <a:rPr lang="en-US" dirty="0" smtClean="0"/>
              <a:t>Assembly </a:t>
            </a:r>
            <a:r>
              <a:rPr lang="en-US" dirty="0" smtClean="0"/>
              <a:t>process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Mechanical development status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Summary of analyses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Summary of Peer Review results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 Overview - Wedge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0" y="1096347"/>
            <a:ext cx="3888432" cy="546637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</a:pPr>
            <a:r>
              <a:rPr lang="en-US" dirty="0" smtClean="0"/>
              <a:t>EPI-Lo has 8 identical wedges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Top cover: plate elements, Al-6061 properties &amp; collimator mass smear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Wedge Frame Insulator: plate and solid elements, Ultem1000 material properties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Side cover: beam, plate and solid elements, Al-6061 material properties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MCP Cover: plate elements, SS 304 properties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MCP: mass element &amp; RBE3 to MCP cover and baseplate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MCP Baseplate: plate and solid elements, Ultem100 material properties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SSD Assembly: plate elements, Ultem100 material properties 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Wedge </a:t>
            </a:r>
            <a:r>
              <a:rPr lang="en-US" dirty="0"/>
              <a:t>assembly </a:t>
            </a:r>
            <a:r>
              <a:rPr lang="en-US" dirty="0" smtClean="0"/>
              <a:t>connected </a:t>
            </a:r>
            <a:r>
              <a:rPr lang="en-US" dirty="0"/>
              <a:t>using </a:t>
            </a:r>
            <a:r>
              <a:rPr lang="en-US" dirty="0" smtClean="0"/>
              <a:t>RBE2s at </a:t>
            </a:r>
            <a:r>
              <a:rPr lang="en-US" dirty="0"/>
              <a:t>all bolted interfaces</a:t>
            </a:r>
          </a:p>
          <a:p>
            <a:pPr>
              <a:lnSpc>
                <a:spcPct val="115000"/>
              </a:lnSpc>
            </a:pP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73" y="1805373"/>
            <a:ext cx="2229259" cy="105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89141" y="4566317"/>
            <a:ext cx="2277739" cy="94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90966" y="3968248"/>
            <a:ext cx="2232248" cy="209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59957" y="3929961"/>
            <a:ext cx="2326204" cy="217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378" y="1396045"/>
            <a:ext cx="2637540" cy="160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471713" y="2971509"/>
            <a:ext cx="1004378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Front View</a:t>
            </a:r>
            <a:endParaRPr lang="en-US" sz="1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4419942" y="6091294"/>
            <a:ext cx="1174296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Bottom View</a:t>
            </a:r>
            <a:endParaRPr lang="en-US" sz="14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8027395" y="1016732"/>
            <a:ext cx="963854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Top Cover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94441" y="2829923"/>
            <a:ext cx="1046056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MCP Cover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248203" y="6159971"/>
            <a:ext cx="925831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Side View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585686" y="6140226"/>
            <a:ext cx="861198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Top View</a:t>
            </a:r>
            <a:endParaRPr lang="en-US" sz="1400" b="1" dirty="0"/>
          </a:p>
        </p:txBody>
      </p:sp>
      <p:cxnSp>
        <p:nvCxnSpPr>
          <p:cNvPr id="17" name="Straight Arrow Connector 16"/>
          <p:cNvCxnSpPr>
            <a:stCxn id="49" idx="2"/>
          </p:cNvCxnSpPr>
          <p:nvPr/>
        </p:nvCxnSpPr>
        <p:spPr bwMode="auto">
          <a:xfrm flipH="1">
            <a:off x="8244408" y="1324509"/>
            <a:ext cx="264914" cy="48086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>
            <a:stCxn id="14" idx="0"/>
          </p:cNvCxnSpPr>
          <p:nvPr/>
        </p:nvCxnSpPr>
        <p:spPr bwMode="auto">
          <a:xfrm flipV="1">
            <a:off x="6617469" y="2495326"/>
            <a:ext cx="326424" cy="334597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328929" y="3270467"/>
            <a:ext cx="1382686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MCP Baseplate</a:t>
            </a:r>
            <a:endParaRPr lang="en-US" sz="1400" b="1" dirty="0"/>
          </a:p>
        </p:txBody>
      </p:sp>
      <p:cxnSp>
        <p:nvCxnSpPr>
          <p:cNvPr id="24" name="Straight Arrow Connector 23"/>
          <p:cNvCxnSpPr>
            <a:stCxn id="23" idx="0"/>
          </p:cNvCxnSpPr>
          <p:nvPr/>
        </p:nvCxnSpPr>
        <p:spPr bwMode="auto">
          <a:xfrm flipV="1">
            <a:off x="7020272" y="2744924"/>
            <a:ext cx="326424" cy="525543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083195" y="1038491"/>
            <a:ext cx="1405129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Wedge Frame Insulator</a:t>
            </a:r>
            <a:endParaRPr lang="en-US" sz="1400" b="1" dirty="0"/>
          </a:p>
        </p:txBody>
      </p:sp>
      <p:cxnSp>
        <p:nvCxnSpPr>
          <p:cNvPr id="28" name="Straight Arrow Connector 27"/>
          <p:cNvCxnSpPr>
            <a:stCxn id="27" idx="2"/>
          </p:cNvCxnSpPr>
          <p:nvPr/>
        </p:nvCxnSpPr>
        <p:spPr bwMode="auto">
          <a:xfrm>
            <a:off x="6785760" y="1561711"/>
            <a:ext cx="560936" cy="499137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Box 31"/>
          <p:cNvSpPr txBox="1"/>
          <p:nvPr/>
        </p:nvSpPr>
        <p:spPr>
          <a:xfrm rot="565735">
            <a:off x="7201747" y="2266242"/>
            <a:ext cx="1028487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Side Cover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8066622" y="3125397"/>
            <a:ext cx="1003646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SSD</a:t>
            </a:r>
          </a:p>
          <a:p>
            <a:r>
              <a:rPr lang="en-US" sz="1400" b="1" dirty="0" smtClean="0"/>
              <a:t>ASSY</a:t>
            </a:r>
            <a:endParaRPr lang="en-US" sz="1400" b="1" dirty="0"/>
          </a:p>
        </p:txBody>
      </p:sp>
      <p:cxnSp>
        <p:nvCxnSpPr>
          <p:cNvPr id="35" name="Straight Arrow Connector 34"/>
          <p:cNvCxnSpPr>
            <a:stCxn id="34" idx="0"/>
          </p:cNvCxnSpPr>
          <p:nvPr/>
        </p:nvCxnSpPr>
        <p:spPr bwMode="auto">
          <a:xfrm flipV="1">
            <a:off x="8568445" y="2744926"/>
            <a:ext cx="0" cy="38047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4512497" y="3494728"/>
            <a:ext cx="491481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MCP</a:t>
            </a:r>
            <a:endParaRPr lang="en-US" sz="1400" b="1" dirty="0"/>
          </a:p>
        </p:txBody>
      </p:sp>
      <p:cxnSp>
        <p:nvCxnSpPr>
          <p:cNvPr id="42" name="Straight Arrow Connector 41"/>
          <p:cNvCxnSpPr>
            <a:stCxn id="41" idx="2"/>
          </p:cNvCxnSpPr>
          <p:nvPr/>
        </p:nvCxnSpPr>
        <p:spPr bwMode="auto">
          <a:xfrm>
            <a:off x="4758238" y="3802505"/>
            <a:ext cx="257745" cy="94937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533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05" y="3970243"/>
            <a:ext cx="360958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FEM </a:t>
            </a:r>
            <a:r>
              <a:rPr lang="en-US" sz="2800" dirty="0" smtClean="0"/>
              <a:t>Overview - Spider &amp; Anode PWAs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16" y="1089795"/>
            <a:ext cx="8820980" cy="139847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</a:pPr>
            <a:r>
              <a:rPr lang="en-US" dirty="0" smtClean="0"/>
              <a:t>Spider frame modeled in detail using plate and solid elements with Al 6061 material properties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Anode PWAs (4x) modeled using plate elements and PWA material properties with estimated board mass smeared across PWA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PWAs connected to Spider frame at mounting hardware bosses using RBE2 elements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13743"/>
            <a:ext cx="3561227" cy="232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4338052"/>
            <a:ext cx="3543334" cy="230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13743"/>
            <a:ext cx="364899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7504" y="4869160"/>
            <a:ext cx="991292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Anode PWA (4x)</a:t>
            </a:r>
            <a:endParaRPr lang="en-US" sz="1400" b="1" dirty="0"/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 bwMode="auto">
          <a:xfrm>
            <a:off x="1098796" y="5130770"/>
            <a:ext cx="494464" cy="26161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5496" y="2507336"/>
            <a:ext cx="834011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Top Side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154994" y="2600908"/>
            <a:ext cx="948337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Back Side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768501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02110"/>
            <a:ext cx="3176579" cy="208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07" y="3085857"/>
            <a:ext cx="3290037" cy="213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035478"/>
            <a:ext cx="3614981" cy="171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179" y="5062222"/>
            <a:ext cx="3568898" cy="167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FEM </a:t>
            </a:r>
            <a:r>
              <a:rPr lang="en-US" dirty="0" smtClean="0"/>
              <a:t>Overview - Event Slice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16" y="1067493"/>
            <a:ext cx="8789478" cy="203461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</a:pPr>
            <a:r>
              <a:rPr lang="en-US" dirty="0" smtClean="0"/>
              <a:t>Event housing: plate and solid elements, Al 6061 material properties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Event housing thickness .040” at minimum, thicker at bosses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Event PWA: plate elements, PWA material properties and EEE part mass smeared across board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PWA: diameter = 7.0”, thickness = 0.093”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Right-angle MDM connectors modeled with RBE2s from frame to board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PWA connected to housing with RBE2s at mounting bosses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89563" y="4151300"/>
            <a:ext cx="1152128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MDM Connectors</a:t>
            </a:r>
            <a:endParaRPr lang="en-US" sz="1400" b="1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 bwMode="auto">
          <a:xfrm flipH="1">
            <a:off x="6516216" y="4412910"/>
            <a:ext cx="1173347" cy="448597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/>
          <p:cNvCxnSpPr>
            <a:stCxn id="13" idx="1"/>
          </p:cNvCxnSpPr>
          <p:nvPr/>
        </p:nvCxnSpPr>
        <p:spPr bwMode="auto">
          <a:xfrm flipH="1">
            <a:off x="6023325" y="4412910"/>
            <a:ext cx="1666238" cy="52060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284083" y="3359618"/>
            <a:ext cx="1152128" cy="307777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Top Side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602758" y="5194282"/>
            <a:ext cx="1152128" cy="307777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Back Side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948018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709" y="5194282"/>
            <a:ext cx="3240360" cy="15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94281"/>
            <a:ext cx="3229199" cy="154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78" y="3407724"/>
            <a:ext cx="3927562" cy="1787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22" y="3381822"/>
            <a:ext cx="3671900" cy="165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FEM </a:t>
            </a:r>
            <a:r>
              <a:rPr lang="en-US" dirty="0" smtClean="0"/>
              <a:t>Overview - LVPS Slice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16" y="1126269"/>
            <a:ext cx="8789478" cy="237058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</a:pPr>
            <a:r>
              <a:rPr lang="en-US" dirty="0" smtClean="0"/>
              <a:t>LVPS housing: plate and solid elements, Al 6061 material properties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LVPS housing thickness .040” at minimum, thicker at bosses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LVPS PWA: plate elements, PWA material properties and EEE part mass smeared across board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PWA: </a:t>
            </a:r>
            <a:r>
              <a:rPr lang="en-US" dirty="0"/>
              <a:t>diameter = 7.0”, thickness = 0.093</a:t>
            </a:r>
            <a:r>
              <a:rPr lang="en-US" dirty="0" smtClean="0"/>
              <a:t>”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Right-angle MDM connector modeled with RBE2 from frame to board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PWA connected to housing with RBE2s at mounting bosses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CAD PWA model does not capture flight design, FEM representative of flight </a:t>
            </a:r>
            <a:r>
              <a:rPr lang="en-US" dirty="0" err="1" smtClean="0"/>
              <a:t>config</a:t>
            </a:r>
            <a:r>
              <a:rPr lang="en-US" dirty="0" smtClean="0"/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75114" y="4824950"/>
            <a:ext cx="1152128" cy="523220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MDM Connector</a:t>
            </a:r>
            <a:endParaRPr lang="en-US" sz="1400" b="1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 bwMode="auto">
          <a:xfrm flipH="1" flipV="1">
            <a:off x="6948264" y="4824950"/>
            <a:ext cx="1026850" cy="26161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4035572" y="3399007"/>
            <a:ext cx="1152128" cy="307777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Top Side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138647" y="5811339"/>
            <a:ext cx="1152128" cy="307777"/>
          </a:xfrm>
          <a:prstGeom prst="rect">
            <a:avLst/>
          </a:prstGeom>
          <a:noFill/>
        </p:spPr>
        <p:txBody>
          <a:bodyPr wrap="square" lIns="45720" rIns="45720" rtlCol="0" anchor="ctr" anchorCtr="1">
            <a:spAutoFit/>
          </a:bodyPr>
          <a:lstStyle/>
          <a:p>
            <a:r>
              <a:rPr lang="en-US" sz="1400" b="1" dirty="0" smtClean="0"/>
              <a:t>Back Side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311860" y="5037445"/>
            <a:ext cx="2277226" cy="307777"/>
          </a:xfrm>
          <a:prstGeom prst="rect">
            <a:avLst/>
          </a:prstGeom>
          <a:noFill/>
        </p:spPr>
        <p:txBody>
          <a:bodyPr wrap="none" lIns="45720" rIns="45720" rtlCol="0" anchor="ctr" anchorCtr="1">
            <a:spAutoFit/>
          </a:bodyPr>
          <a:lstStyle/>
          <a:p>
            <a:r>
              <a:rPr lang="en-US" sz="1400" b="1" dirty="0" smtClean="0"/>
              <a:t>Hole NOT in flight design.</a:t>
            </a:r>
            <a:endParaRPr lang="en-US" sz="1400" b="1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2555776" y="5191334"/>
            <a:ext cx="756084" cy="54192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1943708" y="5625244"/>
            <a:ext cx="612068" cy="49387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26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Forced Response Analysis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500" y="1193175"/>
            <a:ext cx="4932548" cy="533145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</a:pPr>
            <a:r>
              <a:rPr lang="en-US" dirty="0" smtClean="0"/>
              <a:t>All relevant structural environmental inputs per </a:t>
            </a:r>
            <a:r>
              <a:rPr lang="en-US" dirty="0"/>
              <a:t>7434-9039 SPP EDTRD </a:t>
            </a:r>
            <a:endParaRPr lang="en-US" dirty="0" smtClean="0"/>
          </a:p>
          <a:p>
            <a:pPr>
              <a:lnSpc>
                <a:spcPct val="115000"/>
              </a:lnSpc>
            </a:pPr>
            <a:r>
              <a:rPr lang="en-US" dirty="0" smtClean="0"/>
              <a:t>Assume critical damping = 2.5% across full frequency range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Sine sweep spec per Section 4.4.4 (TBD), not analyzed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Random vibration levels per Section 4.4.3</a:t>
            </a:r>
            <a:endParaRPr lang="en-US" dirty="0"/>
          </a:p>
          <a:p>
            <a:pPr lvl="1">
              <a:lnSpc>
                <a:spcPct val="115000"/>
              </a:lnSpc>
            </a:pPr>
            <a:r>
              <a:rPr lang="en-US" dirty="0" smtClean="0"/>
              <a:t>Table 4-8, Side panel mounted components &amp; subsystems parallel to panel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Table 4-9, </a:t>
            </a:r>
            <a:r>
              <a:rPr lang="en-US" dirty="0"/>
              <a:t>Side panel mounted components &amp; subsystems </a:t>
            </a:r>
            <a:r>
              <a:rPr lang="en-US" dirty="0" smtClean="0"/>
              <a:t>lateral </a:t>
            </a:r>
            <a:r>
              <a:rPr lang="en-US" dirty="0"/>
              <a:t>to panel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Items </a:t>
            </a:r>
            <a:r>
              <a:rPr lang="en-US" dirty="0"/>
              <a:t>of </a:t>
            </a:r>
            <a:r>
              <a:rPr lang="en-US" dirty="0" smtClean="0"/>
              <a:t>interest for random response analysis:</a:t>
            </a:r>
            <a:endParaRPr lang="en-US" dirty="0"/>
          </a:p>
          <a:p>
            <a:pPr lvl="1">
              <a:lnSpc>
                <a:spcPct val="115000"/>
              </a:lnSpc>
            </a:pPr>
            <a:r>
              <a:rPr lang="en-US" dirty="0"/>
              <a:t>Grms acceleration </a:t>
            </a:r>
            <a:r>
              <a:rPr lang="en-US" dirty="0" smtClean="0"/>
              <a:t>response of instrument and PWAs</a:t>
            </a:r>
            <a:endParaRPr lang="en-US" dirty="0"/>
          </a:p>
          <a:p>
            <a:pPr lvl="1">
              <a:lnSpc>
                <a:spcPct val="115000"/>
              </a:lnSpc>
            </a:pPr>
            <a:r>
              <a:rPr lang="en-US" dirty="0" smtClean="0"/>
              <a:t>Peak 3-</a:t>
            </a:r>
            <a:r>
              <a:rPr lang="el-GR" dirty="0"/>
              <a:t>σ</a:t>
            </a:r>
            <a:r>
              <a:rPr lang="en-US" dirty="0"/>
              <a:t> displacement response</a:t>
            </a:r>
          </a:p>
          <a:p>
            <a:pPr lvl="1">
              <a:lnSpc>
                <a:spcPct val="115000"/>
              </a:lnSpc>
            </a:pPr>
            <a:r>
              <a:rPr lang="en-US" dirty="0" smtClean="0"/>
              <a:t>Peak </a:t>
            </a:r>
            <a:r>
              <a:rPr lang="en-US" dirty="0"/>
              <a:t>3-</a:t>
            </a:r>
            <a:r>
              <a:rPr lang="el-GR" dirty="0"/>
              <a:t>σ</a:t>
            </a:r>
            <a:r>
              <a:rPr lang="en-US" dirty="0"/>
              <a:t> </a:t>
            </a:r>
            <a:r>
              <a:rPr lang="en-US" dirty="0" smtClean="0"/>
              <a:t>stress &amp; margins </a:t>
            </a:r>
            <a:r>
              <a:rPr lang="en-US" dirty="0"/>
              <a:t>of safety</a:t>
            </a:r>
          </a:p>
          <a:p>
            <a:pPr>
              <a:lnSpc>
                <a:spcPct val="115000"/>
              </a:lnSpc>
            </a:pPr>
            <a:r>
              <a:rPr lang="en-US" dirty="0"/>
              <a:t>Random </a:t>
            </a:r>
            <a:r>
              <a:rPr lang="en-US" dirty="0" smtClean="0"/>
              <a:t>vibration analysis results envelope </a:t>
            </a:r>
            <a:r>
              <a:rPr lang="en-US" dirty="0"/>
              <a:t>Static 40g load </a:t>
            </a:r>
            <a:r>
              <a:rPr lang="en-US" dirty="0" smtClean="0"/>
              <a:t>(per </a:t>
            </a:r>
            <a:r>
              <a:rPr lang="en-US" dirty="0"/>
              <a:t>Section </a:t>
            </a:r>
            <a:r>
              <a:rPr lang="en-US" dirty="0" smtClean="0"/>
              <a:t>4.4.2.1), </a:t>
            </a:r>
          </a:p>
          <a:p>
            <a:pPr>
              <a:lnSpc>
                <a:spcPct val="115000"/>
              </a:lnSpc>
            </a:pPr>
            <a:r>
              <a:rPr lang="en-US" dirty="0" smtClean="0"/>
              <a:t>40g static load results not presented in this analysis</a:t>
            </a:r>
            <a:endParaRPr lang="en-US" dirty="0"/>
          </a:p>
          <a:p>
            <a:pPr>
              <a:lnSpc>
                <a:spcPct val="115000"/>
              </a:lnSpc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302302"/>
              </p:ext>
            </p:extLst>
          </p:nvPr>
        </p:nvGraphicFramePr>
        <p:xfrm>
          <a:off x="5124450" y="3529706"/>
          <a:ext cx="3895748" cy="2784328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{616DA210-FB5B-4158-B5E0-FEB733F419BA}</a:tableStyleId>
              </a:tblPr>
              <a:tblGrid>
                <a:gridCol w="933450"/>
                <a:gridCol w="1048424"/>
                <a:gridCol w="956937"/>
                <a:gridCol w="956937"/>
              </a:tblGrid>
              <a:tr h="39872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Normal to Panel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Parallel to Panel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98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</a:rPr>
                        <a:t>Freq</a:t>
                      </a:r>
                      <a:r>
                        <a:rPr lang="en-US" sz="1200" u="none" strike="noStrike" dirty="0">
                          <a:effectLst/>
                        </a:rPr>
                        <a:t> (Hz)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ASD Level (g</a:t>
                      </a:r>
                      <a:r>
                        <a:rPr lang="en-US" sz="1200" u="none" strike="noStrike" baseline="30000" dirty="0">
                          <a:effectLst/>
                        </a:rPr>
                        <a:t>2</a:t>
                      </a:r>
                      <a:r>
                        <a:rPr lang="en-US" sz="1200" u="none" strike="noStrike" dirty="0">
                          <a:effectLst/>
                        </a:rPr>
                        <a:t>/Hz)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</a:rPr>
                        <a:t>Freq</a:t>
                      </a:r>
                      <a:r>
                        <a:rPr lang="en-US" sz="1200" u="none" strike="noStrike" dirty="0">
                          <a:effectLst/>
                        </a:rPr>
                        <a:t> (Hz)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ASD Level (g</a:t>
                      </a:r>
                      <a:r>
                        <a:rPr lang="en-US" sz="1200" u="none" strike="noStrike" baseline="30000" dirty="0">
                          <a:effectLst/>
                        </a:rPr>
                        <a:t>2</a:t>
                      </a:r>
                      <a:r>
                        <a:rPr lang="en-US" sz="1200" u="none" strike="noStrike" dirty="0">
                          <a:effectLst/>
                        </a:rPr>
                        <a:t>/Hz)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87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0.01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0.01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87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1.25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0.04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87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1.25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r>
                        <a:rPr lang="en-US" sz="1200" u="none" strike="noStrike" dirty="0" smtClean="0">
                          <a:effectLst/>
                        </a:rPr>
                        <a:t>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0.04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87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350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0.04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0.01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87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500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0.04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87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2000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0.01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8718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Overall Amplitude: </a:t>
                      </a:r>
                      <a:r>
                        <a:rPr lang="en-US" sz="1200" u="none" strike="noStrike" dirty="0" smtClean="0">
                          <a:effectLst/>
                        </a:rPr>
                        <a:t>16.4 </a:t>
                      </a:r>
                      <a:r>
                        <a:rPr lang="en-US" sz="1200" u="none" strike="noStrike" dirty="0">
                          <a:effectLst/>
                        </a:rPr>
                        <a:t>grms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Overall Amplitude: </a:t>
                      </a:r>
                      <a:r>
                        <a:rPr lang="en-US" sz="1200" u="none" strike="noStrike" dirty="0" smtClean="0">
                          <a:effectLst/>
                        </a:rPr>
                        <a:t>6.8 </a:t>
                      </a:r>
                      <a:r>
                        <a:rPr lang="en-US" sz="1200" u="none" strike="noStrike" dirty="0">
                          <a:effectLst/>
                        </a:rPr>
                        <a:t>grms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846383"/>
            <a:ext cx="3960440" cy="269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661345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04" y="950976"/>
            <a:ext cx="2623355" cy="26974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Forced Response Analysis</a:t>
            </a:r>
            <a:br>
              <a:rPr lang="en-US" sz="2400" dirty="0" smtClean="0"/>
            </a:br>
            <a:r>
              <a:rPr lang="en-US" sz="2400" dirty="0" smtClean="0"/>
              <a:t>Random Vibration Grms Results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0" y="1137420"/>
            <a:ext cx="6365309" cy="2543608"/>
          </a:xfrm>
        </p:spPr>
        <p:txBody>
          <a:bodyPr>
            <a:normAutofit/>
          </a:bodyPr>
          <a:lstStyle/>
          <a:p>
            <a:r>
              <a:rPr lang="en-US" sz="1400" dirty="0" smtClean="0"/>
              <a:t>Random vibration inputs simulated at B.C. node </a:t>
            </a:r>
          </a:p>
          <a:p>
            <a:pPr lvl="1"/>
            <a:r>
              <a:rPr lang="en-US" sz="1400" dirty="0" smtClean="0"/>
              <a:t>B.C. node “</a:t>
            </a:r>
            <a:r>
              <a:rPr lang="en-US" sz="1400" dirty="0" err="1" smtClean="0"/>
              <a:t>spidered</a:t>
            </a:r>
            <a:r>
              <a:rPr lang="en-US" sz="1400" dirty="0" smtClean="0"/>
              <a:t>” to nodes at instrument mounting interface to </a:t>
            </a:r>
            <a:r>
              <a:rPr lang="en-US" sz="1400" dirty="0" err="1" smtClean="0"/>
              <a:t>SwRI</a:t>
            </a:r>
            <a:r>
              <a:rPr lang="en-US" sz="1400" dirty="0" smtClean="0"/>
              <a:t> bracket</a:t>
            </a:r>
          </a:p>
          <a:p>
            <a:pPr lvl="1"/>
            <a:r>
              <a:rPr lang="en-US" sz="1400" dirty="0" err="1"/>
              <a:t>SwRI</a:t>
            </a:r>
            <a:r>
              <a:rPr lang="en-US" sz="1400" dirty="0"/>
              <a:t> bracket and G-10 standoffs NOT part of EPI-Lo FEM, assume instrument “hard-mounted”</a:t>
            </a:r>
          </a:p>
          <a:p>
            <a:pPr lvl="1"/>
            <a:r>
              <a:rPr lang="en-US" sz="1400" dirty="0" smtClean="0"/>
              <a:t>Inputs simulated one axis at a time for </a:t>
            </a:r>
            <a:r>
              <a:rPr lang="en-US" sz="1400" dirty="0"/>
              <a:t>all three orthogonal </a:t>
            </a:r>
            <a:r>
              <a:rPr lang="en-US" sz="1400" dirty="0" smtClean="0"/>
              <a:t>axes</a:t>
            </a:r>
            <a:endParaRPr lang="en-US" sz="1400" dirty="0"/>
          </a:p>
          <a:p>
            <a:r>
              <a:rPr lang="en-US" sz="1400" dirty="0" smtClean="0"/>
              <a:t>Acceleration spectral density (ASD) response for various </a:t>
            </a:r>
            <a:r>
              <a:rPr lang="en-US" sz="1400" dirty="0"/>
              <a:t>nodes </a:t>
            </a:r>
            <a:endParaRPr lang="en-US" sz="1400" dirty="0" smtClean="0"/>
          </a:p>
          <a:p>
            <a:pPr lvl="1"/>
            <a:r>
              <a:rPr lang="en-US" sz="1400" dirty="0" smtClean="0"/>
              <a:t>Nodes represent worst case response per subassembly </a:t>
            </a:r>
          </a:p>
          <a:p>
            <a:pPr lvl="1"/>
            <a:r>
              <a:rPr lang="en-US" sz="1400" dirty="0"/>
              <a:t>A</a:t>
            </a:r>
            <a:r>
              <a:rPr lang="en-US" sz="1400" dirty="0" smtClean="0"/>
              <a:t>cross full range (20-2,000 Hz) of interest</a:t>
            </a:r>
          </a:p>
          <a:p>
            <a:r>
              <a:rPr lang="en-US" sz="1400" dirty="0" smtClean="0"/>
              <a:t>Due to EPI-</a:t>
            </a:r>
            <a:r>
              <a:rPr lang="en-US" sz="1400" dirty="0" err="1" smtClean="0"/>
              <a:t>Lo’s</a:t>
            </a:r>
            <a:r>
              <a:rPr lang="en-US" sz="1400" dirty="0" smtClean="0"/>
              <a:t> mounting configuration in relation to the input load, there are significant cross-axes responses</a:t>
            </a:r>
          </a:p>
          <a:p>
            <a:endParaRPr lang="en-US" sz="14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86459"/>
              </p:ext>
            </p:extLst>
          </p:nvPr>
        </p:nvGraphicFramePr>
        <p:xfrm>
          <a:off x="71500" y="3910692"/>
          <a:ext cx="2926080" cy="259080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{616DA210-FB5B-4158-B5E0-FEB733F419BA}</a:tableStyleId>
              </a:tblPr>
              <a:tblGrid>
                <a:gridCol w="975360"/>
                <a:gridCol w="650240"/>
                <a:gridCol w="650240"/>
                <a:gridCol w="650240"/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X-Axis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Y-axis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Z-Axis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Input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0.0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16.4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0.0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C.G.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7.8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67.9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8.1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Event PWA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31.2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193.0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n-lt"/>
                        </a:rPr>
                        <a:t>30.1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LVPS PWA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26.4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158.1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25.1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LVPS Cover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26.9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153.5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26.2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Top Cover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16.0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112.1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17.0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Anode PWA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10.2</a:t>
                      </a: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Anode Cover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Spider Frame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24090"/>
              </p:ext>
            </p:extLst>
          </p:nvPr>
        </p:nvGraphicFramePr>
        <p:xfrm>
          <a:off x="3095836" y="3910692"/>
          <a:ext cx="2926080" cy="259080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{616DA210-FB5B-4158-B5E0-FEB733F419BA}</a:tableStyleId>
              </a:tblPr>
              <a:tblGrid>
                <a:gridCol w="975360"/>
                <a:gridCol w="650240"/>
                <a:gridCol w="650240"/>
                <a:gridCol w="650240"/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X-Axis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Y-axis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Z-Axis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Input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0.0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C.G.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Event PWA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LVPS PWA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48.9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97.9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LVPS Cover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Top Cover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Anode PWA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10.3</a:t>
                      </a: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Anode Cover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161.1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Spider Frame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680148"/>
              </p:ext>
            </p:extLst>
          </p:nvPr>
        </p:nvGraphicFramePr>
        <p:xfrm>
          <a:off x="6156176" y="3910692"/>
          <a:ext cx="2926080" cy="2590800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{616DA210-FB5B-4158-B5E0-FEB733F419BA}</a:tableStyleId>
              </a:tblPr>
              <a:tblGrid>
                <a:gridCol w="975360"/>
                <a:gridCol w="650240"/>
                <a:gridCol w="650240"/>
                <a:gridCol w="650240"/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X-Axis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Y-axis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Z-Axis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+mn-lt"/>
                        </a:rPr>
                        <a:t>Input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C.G.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Event PWA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LVPS PWA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71.9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46.5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LVPS Cover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Top Cover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Anode PWA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33.9</a:t>
                      </a: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Anode Cover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Spider Frame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2133" y="3717032"/>
            <a:ext cx="2364815" cy="203133"/>
          </a:xfrm>
          <a:prstGeom prst="rect">
            <a:avLst/>
          </a:prstGeom>
          <a:noFill/>
        </p:spPr>
        <p:txBody>
          <a:bodyPr wrap="none" lIns="9144" tIns="9144" rIns="9144" bIns="9144" rtlCol="0" anchor="ctr" anchorCtr="1">
            <a:spAutoFit/>
          </a:bodyPr>
          <a:lstStyle/>
          <a:p>
            <a:r>
              <a:rPr lang="en-US" sz="1200" b="1" dirty="0" smtClean="0"/>
              <a:t>Y-axis Input </a:t>
            </a:r>
            <a:r>
              <a:rPr lang="el-GR" sz="1200" b="1" dirty="0" smtClean="0"/>
              <a:t>3-σ </a:t>
            </a:r>
            <a:r>
              <a:rPr lang="en-US" sz="1200" b="1" dirty="0" smtClean="0"/>
              <a:t>grms Response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376469" y="3717032"/>
            <a:ext cx="2364815" cy="203133"/>
          </a:xfrm>
          <a:prstGeom prst="rect">
            <a:avLst/>
          </a:prstGeom>
          <a:noFill/>
        </p:spPr>
        <p:txBody>
          <a:bodyPr wrap="none" lIns="9144" tIns="9144" rIns="9144" bIns="9144" rtlCol="0" anchor="ctr" anchorCtr="1">
            <a:spAutoFit/>
          </a:bodyPr>
          <a:lstStyle/>
          <a:p>
            <a:r>
              <a:rPr lang="en-US" sz="1200" b="1" dirty="0" smtClean="0"/>
              <a:t>X-axis Input </a:t>
            </a:r>
            <a:r>
              <a:rPr lang="el-GR" sz="1200" b="1" dirty="0" smtClean="0"/>
              <a:t>3-σ </a:t>
            </a:r>
            <a:r>
              <a:rPr lang="en-US" sz="1200" b="1" dirty="0" smtClean="0"/>
              <a:t>grms Response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436809" y="3717032"/>
            <a:ext cx="2364815" cy="203133"/>
          </a:xfrm>
          <a:prstGeom prst="rect">
            <a:avLst/>
          </a:prstGeom>
          <a:noFill/>
        </p:spPr>
        <p:txBody>
          <a:bodyPr wrap="none" lIns="9144" tIns="9144" rIns="9144" bIns="9144" rtlCol="0" anchor="ctr" anchorCtr="1">
            <a:spAutoFit/>
          </a:bodyPr>
          <a:lstStyle/>
          <a:p>
            <a:r>
              <a:rPr lang="en-US" sz="1200" b="1" dirty="0" smtClean="0"/>
              <a:t>Z-axis Input </a:t>
            </a:r>
            <a:r>
              <a:rPr lang="el-GR" sz="1200" b="1" dirty="0" smtClean="0"/>
              <a:t>3-σ </a:t>
            </a:r>
            <a:r>
              <a:rPr lang="en-US" sz="1200" b="1" dirty="0" smtClean="0"/>
              <a:t>grms Response</a:t>
            </a:r>
            <a:endParaRPr lang="en-US" sz="1200" b="1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71500" y="3681028"/>
            <a:ext cx="8964996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02B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477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Forced Response </a:t>
            </a:r>
            <a:r>
              <a:rPr lang="en-US" sz="2400" dirty="0" smtClean="0"/>
              <a:t>Analysis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Random Vibration Results: Displacement</a:t>
            </a:r>
            <a:endParaRPr lang="en-US" sz="24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28600" y="3942603"/>
            <a:ext cx="4414900" cy="254740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5000"/>
              </a:lnSpc>
            </a:pPr>
            <a:r>
              <a:rPr lang="en-US" dirty="0" smtClean="0"/>
              <a:t>Spider frame and Anode cover total displacement results for the 3 individual loading conditions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Max displacement ~ 2 mil for all 3 loading conditions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Spider frame rigid out-of-plane due to hexagonal rib design</a:t>
            </a:r>
          </a:p>
          <a:p>
            <a:pPr>
              <a:lnSpc>
                <a:spcPct val="105000"/>
              </a:lnSpc>
            </a:pPr>
            <a:r>
              <a:rPr lang="en-US" dirty="0" smtClean="0"/>
              <a:t>Anode covers stiff due to 9 mounting holes, all corners and mid-span</a:t>
            </a: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49745" y="980183"/>
            <a:ext cx="4711258" cy="2926080"/>
            <a:chOff x="122859" y="1035792"/>
            <a:chExt cx="4604308" cy="2859655"/>
          </a:xfrm>
        </p:grpSpPr>
        <p:sp>
          <p:nvSpPr>
            <p:cNvPr id="5" name="Rectangle 4"/>
            <p:cNvSpPr/>
            <p:nvPr/>
          </p:nvSpPr>
          <p:spPr bwMode="auto">
            <a:xfrm>
              <a:off x="122859" y="1055872"/>
              <a:ext cx="4604308" cy="2839575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69" y="1212633"/>
              <a:ext cx="3847983" cy="2638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138" y="1235627"/>
              <a:ext cx="588227" cy="2624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790598" y="1113662"/>
              <a:ext cx="1198354" cy="2474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9144" tIns="18288" rIns="9144" bIns="18288" rtlCol="0" anchor="ctr" anchorCtr="1">
              <a:spAutoFit/>
            </a:bodyPr>
            <a:lstStyle/>
            <a:p>
              <a:r>
                <a:rPr lang="en-US" sz="1400" dirty="0" smtClean="0"/>
                <a:t>Y-axis Loading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72431" y="1035792"/>
              <a:ext cx="382506" cy="2474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7432" tIns="18288" rIns="27432" bIns="18288" rtlCol="0" anchor="ctr" anchorCtr="1">
              <a:spAutoFit/>
            </a:bodyPr>
            <a:lstStyle/>
            <a:p>
              <a:r>
                <a:rPr lang="en-US" sz="1400" dirty="0" smtClean="0"/>
                <a:t>inch</a:t>
              </a:r>
              <a:endParaRPr lang="en-US" sz="1400" dirty="0"/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865134" y="948222"/>
            <a:ext cx="4140460" cy="2938626"/>
            <a:chOff x="4865134" y="948222"/>
            <a:chExt cx="4140460" cy="2938626"/>
          </a:xfrm>
        </p:grpSpPr>
        <p:sp>
          <p:nvSpPr>
            <p:cNvPr id="22" name="Rectangle 21"/>
            <p:cNvSpPr/>
            <p:nvPr/>
          </p:nvSpPr>
          <p:spPr bwMode="auto">
            <a:xfrm>
              <a:off x="4865134" y="1002486"/>
              <a:ext cx="4140460" cy="2884362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138" y="1271926"/>
              <a:ext cx="3532299" cy="2471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8585574" y="948222"/>
              <a:ext cx="384016" cy="2523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7432" tIns="18288" rIns="27432" bIns="18288" rtlCol="0" anchor="ctr" anchorCtr="1">
              <a:spAutoFit/>
            </a:bodyPr>
            <a:lstStyle/>
            <a:p>
              <a:r>
                <a:rPr lang="en-US" sz="1400" dirty="0" smtClean="0"/>
                <a:t>inch</a:t>
              </a:r>
              <a:endParaRPr lang="en-US" sz="1400" dirty="0"/>
            </a:p>
          </p:txBody>
        </p:sp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1442" y="1150544"/>
              <a:ext cx="590550" cy="267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098678" y="1101133"/>
              <a:ext cx="1203086" cy="252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9144" tIns="18288" rIns="9144" bIns="18288" rtlCol="0" anchor="ctr" anchorCtr="1">
              <a:spAutoFit/>
            </a:bodyPr>
            <a:lstStyle/>
            <a:p>
              <a:r>
                <a:rPr lang="en-US" sz="1400" dirty="0" smtClean="0"/>
                <a:t>X-axis Loading</a:t>
              </a:r>
              <a:endParaRPr lang="en-US" sz="1400" dirty="0"/>
            </a:p>
          </p:txBody>
        </p:sp>
      </p:grp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4865134" y="3870624"/>
            <a:ext cx="4140460" cy="2712615"/>
            <a:chOff x="4865134" y="3870624"/>
            <a:chExt cx="4140460" cy="2712615"/>
          </a:xfrm>
        </p:grpSpPr>
        <p:sp>
          <p:nvSpPr>
            <p:cNvPr id="24" name="Rectangle 23"/>
            <p:cNvSpPr/>
            <p:nvPr/>
          </p:nvSpPr>
          <p:spPr bwMode="auto">
            <a:xfrm>
              <a:off x="4865134" y="3870624"/>
              <a:ext cx="4140460" cy="271261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2508" y="4106467"/>
              <a:ext cx="3508934" cy="2476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7" name="Picture 7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4913" y="4089147"/>
              <a:ext cx="538068" cy="2464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261219" y="3947954"/>
              <a:ext cx="1141392" cy="241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9144" tIns="18288" rIns="9144" bIns="18288" rtlCol="0" anchor="ctr" anchorCtr="1">
              <a:spAutoFit/>
            </a:bodyPr>
            <a:lstStyle/>
            <a:p>
              <a:r>
                <a:rPr lang="en-US" sz="1400" dirty="0" smtClean="0"/>
                <a:t>Z-axis Loading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07113" y="3870624"/>
              <a:ext cx="364324" cy="2411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27432" tIns="18288" rIns="27432" bIns="18288" rtlCol="0" anchor="ctr" anchorCtr="1">
              <a:spAutoFit/>
            </a:bodyPr>
            <a:lstStyle/>
            <a:p>
              <a:r>
                <a:rPr lang="en-US" sz="1400" dirty="0" smtClean="0"/>
                <a:t>inch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3086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2400" dirty="0"/>
              <a:t>Forced Response Analysis</a:t>
            </a:r>
            <a:br>
              <a:rPr lang="en-US" sz="2400" dirty="0"/>
            </a:br>
            <a:r>
              <a:rPr lang="en-US" sz="2400" dirty="0"/>
              <a:t>Random Vibration Results: </a:t>
            </a:r>
            <a:r>
              <a:rPr lang="en-US" sz="2400" dirty="0" smtClean="0"/>
              <a:t>von Mises Stress</a:t>
            </a:r>
            <a:endParaRPr lang="en-US" sz="2400" dirty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Model analyzed for </a:t>
            </a:r>
            <a:r>
              <a:rPr lang="en-US" sz="1800" dirty="0" smtClean="0"/>
              <a:t>von Mises stress under </a:t>
            </a:r>
            <a:r>
              <a:rPr lang="en-US" sz="1800" dirty="0"/>
              <a:t>random vibration loading </a:t>
            </a:r>
            <a:r>
              <a:rPr lang="en-US" sz="1800" dirty="0" smtClean="0"/>
              <a:t>using MAYA </a:t>
            </a:r>
            <a:r>
              <a:rPr lang="en-US" sz="1800" dirty="0"/>
              <a:t>structural analysis </a:t>
            </a:r>
            <a:r>
              <a:rPr lang="en-US" sz="1800" dirty="0" smtClean="0"/>
              <a:t>toolkit</a:t>
            </a:r>
            <a:endParaRPr lang="en-US" sz="1800" dirty="0"/>
          </a:p>
          <a:p>
            <a:r>
              <a:rPr lang="en-US" sz="1800" dirty="0"/>
              <a:t>3-</a:t>
            </a:r>
            <a:r>
              <a:rPr lang="el-GR" sz="1800" dirty="0"/>
              <a:t>σ</a:t>
            </a:r>
            <a:r>
              <a:rPr lang="en-US" sz="1800" dirty="0"/>
              <a:t> </a:t>
            </a:r>
            <a:r>
              <a:rPr lang="en-US" sz="1800" dirty="0" smtClean="0"/>
              <a:t>stress </a:t>
            </a:r>
            <a:r>
              <a:rPr lang="en-US" sz="1800" dirty="0"/>
              <a:t>results output for complete </a:t>
            </a:r>
            <a:r>
              <a:rPr lang="en-US" sz="1800" dirty="0" smtClean="0"/>
              <a:t>model</a:t>
            </a:r>
          </a:p>
          <a:p>
            <a:r>
              <a:rPr lang="en-US" sz="1800" dirty="0" smtClean="0"/>
              <a:t>Interested mainly in PWA and Frame stress</a:t>
            </a:r>
          </a:p>
          <a:p>
            <a:r>
              <a:rPr lang="en-US" sz="1800" dirty="0" smtClean="0"/>
              <a:t>Fastener analysis not done at this time</a:t>
            </a:r>
          </a:p>
          <a:p>
            <a:r>
              <a:rPr lang="en-US" sz="1800" dirty="0" smtClean="0"/>
              <a:t>Factors of safety (</a:t>
            </a:r>
            <a:r>
              <a:rPr lang="en-US" sz="1800" dirty="0" err="1" smtClean="0"/>
              <a:t>FoS</a:t>
            </a:r>
            <a:r>
              <a:rPr lang="en-US" sz="1800" dirty="0" smtClean="0"/>
              <a:t>) taken from 7434-9039 SPP EDTRD rev e, table 4-5. </a:t>
            </a:r>
          </a:p>
          <a:p>
            <a:pPr lvl="1"/>
            <a:r>
              <a:rPr lang="en-US" sz="1800" dirty="0" smtClean="0"/>
              <a:t>Additional 1.28 factor for random analysis per Section 4.4.2.2</a:t>
            </a:r>
          </a:p>
          <a:p>
            <a:pPr lvl="1"/>
            <a:r>
              <a:rPr lang="en-US" sz="1800" dirty="0" smtClean="0"/>
              <a:t>Metallic structures: </a:t>
            </a:r>
            <a:r>
              <a:rPr lang="en-US" sz="1800" dirty="0" err="1" smtClean="0"/>
              <a:t>FoSu</a:t>
            </a:r>
            <a:r>
              <a:rPr lang="en-US" sz="1800" dirty="0" smtClean="0"/>
              <a:t> = 2.68, </a:t>
            </a:r>
            <a:r>
              <a:rPr lang="en-US" sz="1800" dirty="0" err="1" smtClean="0"/>
              <a:t>FoSy</a:t>
            </a:r>
            <a:r>
              <a:rPr lang="en-US" sz="1800" dirty="0" smtClean="0"/>
              <a:t> = 2.53</a:t>
            </a:r>
          </a:p>
          <a:p>
            <a:pPr lvl="1"/>
            <a:r>
              <a:rPr lang="en-US" sz="1800" dirty="0" smtClean="0"/>
              <a:t>Composite (PWA + Ultem1000): </a:t>
            </a:r>
            <a:r>
              <a:rPr lang="en-US" sz="1800" dirty="0" err="1" smtClean="0"/>
              <a:t>FoSu</a:t>
            </a:r>
            <a:r>
              <a:rPr lang="en-US" sz="1800" dirty="0" smtClean="0"/>
              <a:t> = 2.78, </a:t>
            </a:r>
            <a:r>
              <a:rPr lang="en-US" sz="1800" dirty="0" err="1" smtClean="0"/>
              <a:t>FoSy</a:t>
            </a:r>
            <a:r>
              <a:rPr lang="en-US" sz="1800" dirty="0" smtClean="0"/>
              <a:t> = N/A</a:t>
            </a:r>
          </a:p>
          <a:p>
            <a:r>
              <a:rPr lang="en-US" sz="1800" dirty="0" smtClean="0"/>
              <a:t>Margins of safety (</a:t>
            </a:r>
            <a:r>
              <a:rPr lang="en-US" sz="1800" dirty="0" err="1" smtClean="0"/>
              <a:t>MoS</a:t>
            </a:r>
            <a:r>
              <a:rPr lang="en-US" sz="1800" dirty="0" smtClean="0"/>
              <a:t>) calculations performed, </a:t>
            </a:r>
          </a:p>
          <a:p>
            <a:pPr lvl="1">
              <a:spcBef>
                <a:spcPts val="1200"/>
              </a:spcBef>
            </a:pPr>
            <a:r>
              <a:rPr lang="en-US" sz="1800" dirty="0" err="1" smtClean="0"/>
              <a:t>MoS</a:t>
            </a:r>
            <a:r>
              <a:rPr lang="en-US" sz="1800" dirty="0" smtClean="0"/>
              <a:t> formula -&gt; </a:t>
            </a:r>
            <a:endParaRPr lang="en-US" sz="1800" dirty="0"/>
          </a:p>
          <a:p>
            <a:pPr lvl="1"/>
            <a:endParaRPr lang="en-US" sz="1800" dirty="0" smtClean="0"/>
          </a:p>
          <a:p>
            <a:pPr lvl="1"/>
            <a:r>
              <a:rPr lang="en-US" sz="1800" dirty="0" err="1" smtClean="0"/>
              <a:t>MoS</a:t>
            </a:r>
            <a:r>
              <a:rPr lang="en-US" sz="1800" dirty="0" smtClean="0"/>
              <a:t> table on the following slide</a:t>
            </a:r>
          </a:p>
          <a:p>
            <a:r>
              <a:rPr lang="en-US" sz="1800" dirty="0" smtClean="0"/>
              <a:t>All margin of safety results are positive for the current design iteration</a:t>
            </a:r>
            <a:endParaRPr lang="en-US" dirty="0" smtClean="0"/>
          </a:p>
        </p:txBody>
      </p:sp>
      <p:sp>
        <p:nvSpPr>
          <p:cNvPr id="22675" name="Table 9"/>
          <p:cNvSpPr>
            <a:spLocks noGrp="1"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996607"/>
              </p:ext>
            </p:extLst>
          </p:nvPr>
        </p:nvGraphicFramePr>
        <p:xfrm>
          <a:off x="2591780" y="4149080"/>
          <a:ext cx="1704872" cy="5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4" imgW="1218960" imgH="393480" progId="Equation.3">
                  <p:embed/>
                </p:oleObj>
              </mc:Choice>
              <mc:Fallback>
                <p:oleObj name="Equation" r:id="rId4" imgW="1218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1780" y="4149080"/>
                        <a:ext cx="1704872" cy="590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598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3140"/>
            <a:ext cx="8763000" cy="546816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Preliminary structural analysis of the baseline SPP EPI-Lo Instrument performed</a:t>
            </a:r>
          </a:p>
          <a:p>
            <a:r>
              <a:rPr lang="en-US" sz="1600" dirty="0" smtClean="0"/>
              <a:t>MSC.Nastran, MAYA SATK, and Femap used for analysis</a:t>
            </a:r>
          </a:p>
          <a:p>
            <a:pPr lvl="1"/>
            <a:r>
              <a:rPr lang="en-US" sz="1600" dirty="0" smtClean="0"/>
              <a:t>Model simplified wherever possible to aid solution time</a:t>
            </a:r>
          </a:p>
          <a:p>
            <a:pPr lvl="1"/>
            <a:r>
              <a:rPr lang="en-US" sz="1600" dirty="0" smtClean="0"/>
              <a:t>PWAs modeled as plate elements with uniform stiffness, thickness and density</a:t>
            </a:r>
          </a:p>
          <a:p>
            <a:pPr lvl="1"/>
            <a:r>
              <a:rPr lang="en-US" sz="1600" dirty="0" smtClean="0"/>
              <a:t>Instrument model oriented to SwRI bracket configuration in relation to S/C panel</a:t>
            </a:r>
          </a:p>
          <a:p>
            <a:r>
              <a:rPr lang="en-US" sz="1600" dirty="0" smtClean="0"/>
              <a:t>Modal analysis performed, 1st mode = 304 Hz (Event PWA), Instrument mode #1 = 553 Hz</a:t>
            </a:r>
          </a:p>
          <a:p>
            <a:r>
              <a:rPr lang="en-US" sz="1600" dirty="0" smtClean="0"/>
              <a:t>Analysis environmental input levels per 7434-9039 SPP EDTRD Rev -</a:t>
            </a:r>
          </a:p>
          <a:p>
            <a:pPr lvl="1"/>
            <a:r>
              <a:rPr lang="en-US" sz="1600" dirty="0"/>
              <a:t>Analysis performed for all three orthogonal </a:t>
            </a:r>
            <a:r>
              <a:rPr lang="en-US" sz="1600" dirty="0" smtClean="0"/>
              <a:t>axes relative to S/C panel</a:t>
            </a:r>
            <a:endParaRPr lang="en-US" sz="1600" dirty="0"/>
          </a:p>
          <a:p>
            <a:pPr lvl="1"/>
            <a:r>
              <a:rPr lang="en-US" sz="1600" dirty="0"/>
              <a:t>Sine vibration analysis not performed (TBD in EDTRD) </a:t>
            </a:r>
          </a:p>
          <a:p>
            <a:pPr lvl="1"/>
            <a:r>
              <a:rPr lang="en-US" sz="1600" dirty="0" smtClean="0"/>
              <a:t>EPI-Lo </a:t>
            </a:r>
            <a:r>
              <a:rPr lang="en-US" sz="1600" dirty="0"/>
              <a:t>3-</a:t>
            </a:r>
            <a:r>
              <a:rPr lang="el-GR" sz="1600" dirty="0"/>
              <a:t>σ </a:t>
            </a:r>
            <a:r>
              <a:rPr lang="en-US" sz="1600" dirty="0" smtClean="0"/>
              <a:t>acceleration random response enveloped static load requirement</a:t>
            </a:r>
          </a:p>
          <a:p>
            <a:pPr lvl="1"/>
            <a:r>
              <a:rPr lang="en-US" sz="1600" dirty="0" smtClean="0"/>
              <a:t>Random vibration analysis </a:t>
            </a:r>
            <a:r>
              <a:rPr lang="en-US" sz="1600" dirty="0"/>
              <a:t>3-σ </a:t>
            </a:r>
            <a:r>
              <a:rPr lang="en-US" sz="1600" dirty="0" smtClean="0"/>
              <a:t>response desired</a:t>
            </a:r>
            <a:r>
              <a:rPr lang="en-US" sz="1600" dirty="0"/>
              <a:t> </a:t>
            </a:r>
            <a:r>
              <a:rPr lang="en-US" sz="1600" dirty="0" smtClean="0"/>
              <a:t>for </a:t>
            </a:r>
            <a:r>
              <a:rPr lang="en-US" sz="1600" dirty="0"/>
              <a:t>EPI-Lo instrument </a:t>
            </a:r>
            <a:r>
              <a:rPr lang="en-US" sz="1600" dirty="0" smtClean="0"/>
              <a:t>displacements, stresses and forces</a:t>
            </a:r>
          </a:p>
          <a:p>
            <a:r>
              <a:rPr lang="en-US" sz="1600" dirty="0" smtClean="0"/>
              <a:t>Random vibration PWA displacement response may be relatively high for EEE part solder/lead wire fatigue resistance, further analysis needed after EEE parts placement finalized</a:t>
            </a:r>
          </a:p>
          <a:p>
            <a:r>
              <a:rPr lang="en-US" sz="1600" dirty="0" smtClean="0"/>
              <a:t>All margin of safety positive for model configuration as of 6/19/13 under EDTRD Rev - inputs </a:t>
            </a:r>
          </a:p>
          <a:p>
            <a:r>
              <a:rPr lang="en-US" sz="1600" dirty="0" smtClean="0"/>
              <a:t>Detailed analysis needed for the flight configuration to confirm flight design will have positive margins and meet minimum frequency requirement</a:t>
            </a:r>
          </a:p>
        </p:txBody>
      </p:sp>
    </p:spTree>
    <p:extLst>
      <p:ext uri="{BB962C8B-B14F-4D97-AF65-F5344CB8AC3E}">
        <p14:creationId xmlns:p14="http://schemas.microsoft.com/office/powerpoint/2010/main" val="101000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EPILo</a:t>
            </a:r>
            <a:r>
              <a:rPr lang="en-US" dirty="0" smtClean="0"/>
              <a:t> Sensor Peer Review</a:t>
            </a:r>
          </a:p>
          <a:p>
            <a:pPr lvl="1"/>
            <a:r>
              <a:rPr lang="en-US" dirty="0" smtClean="0"/>
              <a:t>Held May 22, 2013 at APL</a:t>
            </a:r>
          </a:p>
          <a:p>
            <a:pPr lvl="1"/>
            <a:r>
              <a:rPr lang="en-US" dirty="0" smtClean="0"/>
              <a:t>Review yielded 12 action items, all are now closed</a:t>
            </a:r>
          </a:p>
          <a:p>
            <a:endParaRPr lang="en-US" dirty="0" smtClean="0"/>
          </a:p>
          <a:p>
            <a:r>
              <a:rPr lang="en-US" dirty="0" smtClean="0"/>
              <a:t>EPI-Lo Instrument Peer Review</a:t>
            </a:r>
          </a:p>
          <a:p>
            <a:pPr lvl="1"/>
            <a:r>
              <a:rPr lang="en-US" dirty="0" smtClean="0"/>
              <a:t>Held August 19, 2013 at APL</a:t>
            </a:r>
          </a:p>
          <a:p>
            <a:pPr lvl="1"/>
            <a:r>
              <a:rPr lang="en-US" dirty="0" smtClean="0"/>
              <a:t>Review yielded 8 mechanical action items, all are now closed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Peer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943315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7434-9039, </a:t>
            </a:r>
            <a:r>
              <a:rPr lang="en-US" dirty="0"/>
              <a:t>SPP Environmental Design and Test Requirements Document</a:t>
            </a:r>
          </a:p>
          <a:p>
            <a:pPr lvl="1"/>
            <a:r>
              <a:rPr lang="en-US" dirty="0"/>
              <a:t>Subsystem to have min frequency &gt; 80 </a:t>
            </a:r>
            <a:r>
              <a:rPr lang="en-US" dirty="0" smtClean="0"/>
              <a:t>Hz</a:t>
            </a:r>
          </a:p>
          <a:p>
            <a:pPr lvl="1"/>
            <a:r>
              <a:rPr lang="en-US" dirty="0" smtClean="0"/>
              <a:t>PWAs to have min frequency &gt; 150 Hz</a:t>
            </a:r>
            <a:endParaRPr lang="en-US" dirty="0"/>
          </a:p>
          <a:p>
            <a:pPr lvl="1"/>
            <a:r>
              <a:rPr lang="en-US" dirty="0"/>
              <a:t>Quasi-static load factor: 40g (Figure </a:t>
            </a:r>
            <a:r>
              <a:rPr lang="en-US" dirty="0" smtClean="0"/>
              <a:t>4-11 &amp; Table </a:t>
            </a:r>
            <a:r>
              <a:rPr lang="en-US" dirty="0"/>
              <a:t>4-19)</a:t>
            </a:r>
          </a:p>
          <a:p>
            <a:pPr lvl="1"/>
            <a:r>
              <a:rPr lang="en-US" dirty="0"/>
              <a:t>Factors of safety: Table </a:t>
            </a:r>
            <a:r>
              <a:rPr lang="en-US" dirty="0" smtClean="0"/>
              <a:t>4-5, </a:t>
            </a:r>
            <a:r>
              <a:rPr lang="en-US" dirty="0"/>
              <a:t>Unpressurized Factors of Safety </a:t>
            </a:r>
          </a:p>
          <a:p>
            <a:pPr lvl="1"/>
            <a:r>
              <a:rPr lang="en-US" dirty="0"/>
              <a:t>Random vibration levels: Table 4-8 and Table 4-9</a:t>
            </a:r>
          </a:p>
          <a:p>
            <a:endParaRPr lang="en-US" dirty="0" smtClean="0"/>
          </a:p>
          <a:p>
            <a:r>
              <a:rPr lang="en-US" dirty="0" smtClean="0"/>
              <a:t>7464-0008 EPI-Lo-S/C Mechanical ICD</a:t>
            </a:r>
          </a:p>
          <a:p>
            <a:pPr lvl="1"/>
            <a:r>
              <a:rPr lang="en-US" dirty="0" smtClean="0"/>
              <a:t>Generated by EPI-Lo to document placement and orientation of instrument on spacecraft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Design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312476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723951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Instrument Overview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676526" y="6233699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EPI-Lo  Instrument Isometric View</a:t>
            </a:r>
            <a:endParaRPr lang="en-US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t="21009" r="18349" b="21908"/>
          <a:stretch/>
        </p:blipFill>
        <p:spPr>
          <a:xfrm>
            <a:off x="1572630" y="1466849"/>
            <a:ext cx="5961155" cy="4309649"/>
          </a:xfrm>
          <a:prstGeom prst="rect">
            <a:avLst/>
          </a:prstGeom>
        </p:spPr>
      </p:pic>
      <p:cxnSp>
        <p:nvCxnSpPr>
          <p:cNvPr id="11" name="Straight Connector 10"/>
          <p:cNvCxnSpPr>
            <a:endCxn id="12" idx="0"/>
          </p:cNvCxnSpPr>
          <p:nvPr/>
        </p:nvCxnSpPr>
        <p:spPr bwMode="auto">
          <a:xfrm flipH="1">
            <a:off x="1141746" y="3820886"/>
            <a:ext cx="1814209" cy="896662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3605" y="4717548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ASSEMBLY</a:t>
            </a:r>
          </a:p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8 places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6353170" y="4746742"/>
            <a:ext cx="1180616" cy="1029756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38926" y="5757980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SPIDER FRAME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7332884" y="3537857"/>
            <a:ext cx="787859" cy="41154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77067" y="3374297"/>
            <a:ext cx="1658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EDGE CLOSEOUTS,</a:t>
            </a:r>
          </a:p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8 PLACES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6853823" y="2556121"/>
            <a:ext cx="994777" cy="84813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 bwMode="auto">
          <a:xfrm flipV="1">
            <a:off x="4649801" y="1345997"/>
            <a:ext cx="994777" cy="137125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15029" y="1094281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TOP CLOSEOUT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23436" y="2194035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CLOSEOUT,</a:t>
            </a:r>
          </a:p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8 PLACES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186067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Instrument Overview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257425" y="6228523"/>
            <a:ext cx="461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EPI-Lo  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Instrument 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Side Isometric </a:t>
            </a: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View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8" t="32043" r="18709" b="22613"/>
          <a:stretch/>
        </p:blipFill>
        <p:spPr>
          <a:xfrm>
            <a:off x="1586844" y="1962151"/>
            <a:ext cx="5965991" cy="34762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79461" y="5550195"/>
            <a:ext cx="209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INSTRUMENT CONNECTOR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PANEL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751528" y="4318330"/>
            <a:ext cx="1255867" cy="123186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 flipH="1">
            <a:off x="835219" y="3965944"/>
            <a:ext cx="1690560" cy="1127051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 flipV="1">
            <a:off x="7026898" y="3115340"/>
            <a:ext cx="1128274" cy="72116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6169205" y="3988906"/>
            <a:ext cx="1304312" cy="73195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6169205" y="4528545"/>
            <a:ext cx="1304312" cy="73195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67525" y="5224261"/>
            <a:ext cx="209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POWER BOARD SLICE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26898" y="4720856"/>
            <a:ext cx="209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EVENT BOARD SLICE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2967" y="5028633"/>
            <a:ext cx="1264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MOUNTING INTERFACE ISOLATERS, 4 PLACES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97077" y="2376676"/>
            <a:ext cx="1264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SPIDER</a:t>
            </a:r>
          </a:p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CLOSEOUTS,</a:t>
            </a:r>
          </a:p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8 PLACES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150468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t="16047" r="17268" b="16224"/>
          <a:stretch/>
        </p:blipFill>
        <p:spPr>
          <a:xfrm>
            <a:off x="1917813" y="1561762"/>
            <a:ext cx="5235547" cy="46448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Wedge Design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651742" y="6233699"/>
            <a:ext cx="3851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EPI-Lo Sensor Wedge Assembly</a:t>
            </a:r>
            <a:endParaRPr lang="en-US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5285" y="5537907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SIDE WALLS AT 1kV ALUMINUM 6061-T651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3" name="Straight Connector 42"/>
          <p:cNvCxnSpPr>
            <a:endCxn id="8" idx="0"/>
          </p:cNvCxnSpPr>
          <p:nvPr/>
        </p:nvCxnSpPr>
        <p:spPr bwMode="auto">
          <a:xfrm flipH="1">
            <a:off x="2323426" y="3781516"/>
            <a:ext cx="1038142" cy="1756391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62235" y="2522946"/>
            <a:ext cx="1632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SCREWS</a:t>
            </a:r>
          </a:p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TORLO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61491" y="1802069"/>
            <a:ext cx="2469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SENSOR COVER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AT GROUND 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ALUMINUM 6061-T651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76206" y="3524945"/>
            <a:ext cx="1668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SSD INSULATOR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ULTEM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2300 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88854" y="5377214"/>
            <a:ext cx="2746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COMPRESSION PLATE  AT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1kV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STAINLESS 303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7673" y="4573590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MCP ASSEMBLY IN A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ULTEM 2300 HOUSING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7215" y="2032901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INSULATOR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ULTEM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2300 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6661935" y="2784556"/>
            <a:ext cx="491425" cy="294253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3" idx="1"/>
          </p:cNvCxnSpPr>
          <p:nvPr/>
        </p:nvCxnSpPr>
        <p:spPr bwMode="auto">
          <a:xfrm flipV="1">
            <a:off x="5832673" y="2063679"/>
            <a:ext cx="628818" cy="169723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27" idx="2"/>
          </p:cNvCxnSpPr>
          <p:nvPr/>
        </p:nvCxnSpPr>
        <p:spPr bwMode="auto">
          <a:xfrm flipH="1" flipV="1">
            <a:off x="1665356" y="2556121"/>
            <a:ext cx="1290599" cy="80207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 bwMode="auto">
          <a:xfrm>
            <a:off x="4856910" y="4450619"/>
            <a:ext cx="205416" cy="92659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26" idx="0"/>
          </p:cNvCxnSpPr>
          <p:nvPr/>
        </p:nvCxnSpPr>
        <p:spPr bwMode="auto">
          <a:xfrm flipH="1">
            <a:off x="1375814" y="4267372"/>
            <a:ext cx="924179" cy="30621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>
            <a:off x="6704843" y="3542285"/>
            <a:ext cx="448517" cy="12484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23548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7" t="16676" r="24754" b="14298"/>
          <a:stretch/>
        </p:blipFill>
        <p:spPr>
          <a:xfrm>
            <a:off x="2279255" y="2145795"/>
            <a:ext cx="4545027" cy="3978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Wedge Design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234738" y="6249444"/>
            <a:ext cx="6737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EPI-Lo Sensor Wedge Assembly Cross-Section View</a:t>
            </a:r>
            <a:endParaRPr lang="en-US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5333" y="3907838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MCP COMPRESSION PLATE,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1kV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flipH="1" flipV="1">
            <a:off x="2481615" y="2750536"/>
            <a:ext cx="556764" cy="116396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11317" y="5094893"/>
            <a:ext cx="1456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TOP MCP, 900V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1245" y="4808317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BOTTOM MCP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2.9kV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29555" y="1064099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SENSOR WEDGE COVER, GROUND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42645" y="2381204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INSULATER ULTEM 2300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11402" y="3976055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SCREWS, TORLON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665519" y="1325709"/>
            <a:ext cx="1632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COLLIMATORS, AT GROUND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99431" y="1758593"/>
            <a:ext cx="197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APERTURE START FOIL GRID, GROUND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76224" y="4625936"/>
            <a:ext cx="1690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MCP GRID,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1kV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53813" y="5596534"/>
            <a:ext cx="3790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ahoma" pitchFamily="34" charset="0"/>
                <a:ea typeface="Tahoma" pitchFamily="34" charset="0"/>
                <a:cs typeface="Tahoma" pitchFamily="34" charset="0"/>
              </a:rPr>
              <a:t>(TOP OF ANODE PWB NOT SHOWN, </a:t>
            </a:r>
            <a:r>
              <a:rPr lang="en-US" sz="1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3kV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cxnSp>
        <p:nvCxnSpPr>
          <p:cNvPr id="45" name="Straight Connector 44"/>
          <p:cNvCxnSpPr/>
          <p:nvPr/>
        </p:nvCxnSpPr>
        <p:spPr bwMode="auto">
          <a:xfrm flipH="1">
            <a:off x="2019300" y="4086058"/>
            <a:ext cx="1019079" cy="19386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34" idx="0"/>
          </p:cNvCxnSpPr>
          <p:nvPr/>
        </p:nvCxnSpPr>
        <p:spPr bwMode="auto">
          <a:xfrm flipH="1">
            <a:off x="1599386" y="4279922"/>
            <a:ext cx="1822196" cy="52839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42" idx="0"/>
          </p:cNvCxnSpPr>
          <p:nvPr/>
        </p:nvCxnSpPr>
        <p:spPr bwMode="auto">
          <a:xfrm flipH="1">
            <a:off x="3421582" y="4169448"/>
            <a:ext cx="964737" cy="45648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32" idx="0"/>
          </p:cNvCxnSpPr>
          <p:nvPr/>
        </p:nvCxnSpPr>
        <p:spPr bwMode="auto">
          <a:xfrm flipH="1">
            <a:off x="4639431" y="4560615"/>
            <a:ext cx="556764" cy="53427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 flipV="1">
            <a:off x="4423754" y="1628235"/>
            <a:ext cx="194100" cy="1307156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40" idx="2"/>
          </p:cNvCxnSpPr>
          <p:nvPr/>
        </p:nvCxnSpPr>
        <p:spPr bwMode="auto">
          <a:xfrm flipH="1" flipV="1">
            <a:off x="2481615" y="1848929"/>
            <a:ext cx="939968" cy="532276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flipV="1">
            <a:off x="6312897" y="4129943"/>
            <a:ext cx="830853" cy="26473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 bwMode="auto">
          <a:xfrm flipV="1">
            <a:off x="5270495" y="2020203"/>
            <a:ext cx="635342" cy="1120551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 bwMode="auto">
          <a:xfrm flipV="1">
            <a:off x="5693108" y="2020203"/>
            <a:ext cx="194100" cy="1307156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flipV="1">
            <a:off x="5819367" y="3140754"/>
            <a:ext cx="1092035" cy="413152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636573" y="2879999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GRID, 1kV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86142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7" t="23599" r="11067" b="19410"/>
          <a:stretch/>
        </p:blipFill>
        <p:spPr>
          <a:xfrm>
            <a:off x="4379349" y="2777759"/>
            <a:ext cx="4644886" cy="320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7" t="16755" r="12253" b="19645"/>
          <a:stretch/>
        </p:blipFill>
        <p:spPr>
          <a:xfrm>
            <a:off x="0" y="1070341"/>
            <a:ext cx="4360622" cy="3291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MCP Assembly Design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248025" y="6236396"/>
            <a:ext cx="2680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MCP Assembly</a:t>
            </a:r>
            <a:endParaRPr lang="en-US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5355" y="4378494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TOP VIEW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9331" y="2399014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BOTTOM VIEW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52569" y="1782299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COMPRESSION PLATE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41208" y="4588471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900V LUG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86755" y="2814474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1KV 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LUG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01792" y="5637413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2.9KV </a:t>
            </a:r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LUG</a:t>
            </a:r>
          </a:p>
        </p:txBody>
      </p:sp>
      <p:cxnSp>
        <p:nvCxnSpPr>
          <p:cNvPr id="30" name="Straight Connector 29"/>
          <p:cNvCxnSpPr>
            <a:endCxn id="24" idx="1"/>
          </p:cNvCxnSpPr>
          <p:nvPr/>
        </p:nvCxnSpPr>
        <p:spPr bwMode="auto">
          <a:xfrm flipV="1">
            <a:off x="3423040" y="1936188"/>
            <a:ext cx="429529" cy="499689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26" idx="2"/>
          </p:cNvCxnSpPr>
          <p:nvPr/>
        </p:nvCxnSpPr>
        <p:spPr bwMode="auto">
          <a:xfrm flipV="1">
            <a:off x="5144396" y="3122251"/>
            <a:ext cx="180500" cy="39051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25" idx="0"/>
          </p:cNvCxnSpPr>
          <p:nvPr/>
        </p:nvCxnSpPr>
        <p:spPr bwMode="auto">
          <a:xfrm flipH="1">
            <a:off x="4379349" y="3841210"/>
            <a:ext cx="556955" cy="747261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 bwMode="auto">
          <a:xfrm>
            <a:off x="6651653" y="5185960"/>
            <a:ext cx="625447" cy="52904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06838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3" t="16283" r="20549" b="19528"/>
          <a:stretch/>
        </p:blipFill>
        <p:spPr>
          <a:xfrm>
            <a:off x="2492347" y="1472751"/>
            <a:ext cx="4248318" cy="4402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SSD Assembly </a:t>
            </a:r>
            <a:r>
              <a:rPr lang="en-US" dirty="0">
                <a:solidFill>
                  <a:srgbClr val="FFFFFF"/>
                </a:solidFill>
              </a:rPr>
              <a:t>Design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080073" y="6229046"/>
            <a:ext cx="5017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SSD Assembly Exploded Cross-Section View</a:t>
            </a:r>
            <a:endParaRPr lang="en-US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 flipV="1">
            <a:off x="5227455" y="4758117"/>
            <a:ext cx="137563" cy="35604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907883" y="4658784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SSD ASSY</a:t>
            </a:r>
          </a:p>
        </p:txBody>
      </p:sp>
      <p:cxnSp>
        <p:nvCxnSpPr>
          <p:cNvPr id="27" name="Straight Connector 26"/>
          <p:cNvCxnSpPr/>
          <p:nvPr/>
        </p:nvCxnSpPr>
        <p:spPr bwMode="auto">
          <a:xfrm flipH="1">
            <a:off x="2080073" y="2378051"/>
            <a:ext cx="558073" cy="136687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400898" y="1295331"/>
            <a:ext cx="1818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SSD WEDGE GRID,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1kV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63868" y="2128205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SSD STOP GRID-FOIL, GROUND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10060" y="2763015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GROUNDING SCREW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76418" y="3298567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SSD ASSY HOUSING, ULTEM 1000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72056" y="3996012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ENERGY PWB ASSY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882371" y="4739665"/>
            <a:ext cx="207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SCREWS, TORLON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225267" y="4206197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SSD INSULATOR, ULTEM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2300 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81588" y="2195704"/>
            <a:ext cx="2076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SENSOR WEDGE </a:t>
            </a:r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</a:p>
          <a:p>
            <a:r>
              <a:rPr lang="en-US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1kV</a:t>
            </a:r>
            <a:endParaRPr lang="en-US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 flipV="1">
            <a:off x="4062687" y="1472751"/>
            <a:ext cx="429529" cy="595647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 flipH="1">
            <a:off x="2751292" y="3771603"/>
            <a:ext cx="632767" cy="43459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25" idx="0"/>
          </p:cNvCxnSpPr>
          <p:nvPr/>
        </p:nvCxnSpPr>
        <p:spPr bwMode="auto">
          <a:xfrm flipH="1">
            <a:off x="3946024" y="4399746"/>
            <a:ext cx="213051" cy="25903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 bwMode="auto">
          <a:xfrm flipV="1">
            <a:off x="4844383" y="2389816"/>
            <a:ext cx="214765" cy="249844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 bwMode="auto">
          <a:xfrm flipV="1">
            <a:off x="4492216" y="2916903"/>
            <a:ext cx="956084" cy="366745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 bwMode="auto">
          <a:xfrm>
            <a:off x="5762625" y="3546976"/>
            <a:ext cx="396184" cy="0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 bwMode="auto">
          <a:xfrm>
            <a:off x="6210310" y="3996012"/>
            <a:ext cx="530355" cy="153888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 bwMode="auto">
          <a:xfrm flipV="1">
            <a:off x="6578823" y="4893554"/>
            <a:ext cx="535736" cy="42587"/>
          </a:xfrm>
          <a:prstGeom prst="line">
            <a:avLst/>
          </a:prstGeom>
          <a:ln w="158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097866"/>
      </p:ext>
    </p:extLst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id Phase B Status - ISIS - DRAFT 1">
  <a:themeElements>
    <a:clrScheme name="Heritage Bl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eritage 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eritage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3">
        <a:dk1>
          <a:srgbClr val="333300"/>
        </a:dk1>
        <a:lt1>
          <a:srgbClr val="FFFFFF"/>
        </a:lt1>
        <a:dk2>
          <a:srgbClr val="990000"/>
        </a:dk2>
        <a:lt2>
          <a:srgbClr val="996633"/>
        </a:lt2>
        <a:accent1>
          <a:srgbClr val="C8BBAC"/>
        </a:accent1>
        <a:accent2>
          <a:srgbClr val="336699"/>
        </a:accent2>
        <a:accent3>
          <a:srgbClr val="FFFFFF"/>
        </a:accent3>
        <a:accent4>
          <a:srgbClr val="2A2A00"/>
        </a:accent4>
        <a:accent5>
          <a:srgbClr val="E0DAD2"/>
        </a:accent5>
        <a:accent6>
          <a:srgbClr val="2D5C8A"/>
        </a:accent6>
        <a:hlink>
          <a:srgbClr val="66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4">
        <a:dk1>
          <a:srgbClr val="333300"/>
        </a:dk1>
        <a:lt1>
          <a:srgbClr val="FFFFFF"/>
        </a:lt1>
        <a:dk2>
          <a:srgbClr val="990000"/>
        </a:dk2>
        <a:lt2>
          <a:srgbClr val="846F58"/>
        </a:lt2>
        <a:accent1>
          <a:srgbClr val="C8BBAC"/>
        </a:accent1>
        <a:accent2>
          <a:srgbClr val="336699"/>
        </a:accent2>
        <a:accent3>
          <a:srgbClr val="FFFFFF"/>
        </a:accent3>
        <a:accent4>
          <a:srgbClr val="2A2A00"/>
        </a:accent4>
        <a:accent5>
          <a:srgbClr val="E0DAD2"/>
        </a:accent5>
        <a:accent6>
          <a:srgbClr val="2D5C8A"/>
        </a:accent6>
        <a:hlink>
          <a:srgbClr val="66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5">
        <a:dk1>
          <a:srgbClr val="000000"/>
        </a:dk1>
        <a:lt1>
          <a:srgbClr val="FFFFFF"/>
        </a:lt1>
        <a:dk2>
          <a:srgbClr val="002850"/>
        </a:dk2>
        <a:lt2>
          <a:srgbClr val="846F58"/>
        </a:lt2>
        <a:accent1>
          <a:srgbClr val="C8BBA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E0DAD2"/>
        </a:accent5>
        <a:accent6>
          <a:srgbClr val="B9B9E7"/>
        </a:accent6>
        <a:hlink>
          <a:srgbClr val="006699"/>
        </a:hlink>
        <a:folHlink>
          <a:srgbClr val="00285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6">
        <a:dk1>
          <a:srgbClr val="000000"/>
        </a:dk1>
        <a:lt1>
          <a:srgbClr val="FFFFFF"/>
        </a:lt1>
        <a:dk2>
          <a:srgbClr val="01255B"/>
        </a:dk2>
        <a:lt2>
          <a:srgbClr val="846F58"/>
        </a:lt2>
        <a:accent1>
          <a:srgbClr val="C8BBA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E0DAD2"/>
        </a:accent5>
        <a:accent6>
          <a:srgbClr val="B9B9E7"/>
        </a:accent6>
        <a:hlink>
          <a:srgbClr val="006699"/>
        </a:hlink>
        <a:folHlink>
          <a:srgbClr val="0125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Mid Phase B Status - ISIS - DRAFT 1</Template>
  <TotalTime>1811</TotalTime>
  <Words>2099</Words>
  <Application>Microsoft Office PowerPoint</Application>
  <PresentationFormat>On-screen Show (4:3)</PresentationFormat>
  <Paragraphs>509</Paragraphs>
  <Slides>30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Mid Phase B Status - ISIS - DRAFT 1</vt:lpstr>
      <vt:lpstr>Equation</vt:lpstr>
      <vt:lpstr>EPI-Lo Mechanical</vt:lpstr>
      <vt:lpstr>Outline</vt:lpstr>
      <vt:lpstr>Mechanical Design Requirements</vt:lpstr>
      <vt:lpstr>Instrument Overview</vt:lpstr>
      <vt:lpstr>Instrument Overview</vt:lpstr>
      <vt:lpstr>Wedge Design</vt:lpstr>
      <vt:lpstr>Wedge Design</vt:lpstr>
      <vt:lpstr>MCP Assembly Design</vt:lpstr>
      <vt:lpstr>SSD Assembly Design</vt:lpstr>
      <vt:lpstr>MCP Assembly Process</vt:lpstr>
      <vt:lpstr>Wedge Assembly Process</vt:lpstr>
      <vt:lpstr>Spider and Electronics Integration</vt:lpstr>
      <vt:lpstr>Wedge Integration and Cable Routing</vt:lpstr>
      <vt:lpstr>Cable Connections</vt:lpstr>
      <vt:lpstr>Instrument Closeout Installation</vt:lpstr>
      <vt:lpstr>Development Status</vt:lpstr>
      <vt:lpstr>Mechanical – path forward </vt:lpstr>
      <vt:lpstr>Preliminary Analysis Results</vt:lpstr>
      <vt:lpstr>FEM Overview - Instrument Level </vt:lpstr>
      <vt:lpstr>FEM Overview - Wedge Assembly</vt:lpstr>
      <vt:lpstr>FEM Overview - Spider &amp; Anode PWAs</vt:lpstr>
      <vt:lpstr>FEM Overview - Event Slice Assembly</vt:lpstr>
      <vt:lpstr>FEM Overview - LVPS Slice Assembly</vt:lpstr>
      <vt:lpstr>Forced Response Analysis</vt:lpstr>
      <vt:lpstr>Forced Response Analysis Random Vibration Grms Results</vt:lpstr>
      <vt:lpstr>Forced Response Analysis Random Vibration Results: Displacement</vt:lpstr>
      <vt:lpstr>Forced Response Analysis Random Vibration Results: von Mises Stress</vt:lpstr>
      <vt:lpstr>Analysis Summary</vt:lpstr>
      <vt:lpstr>Instrument Peer Review</vt:lpstr>
      <vt:lpstr>Backup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Science Investigation of the Sun (ISIS) – Energetic Particles</dc:title>
  <dc:creator>sweidner</dc:creator>
  <cp:lastModifiedBy>Dupont, Alexandra R.</cp:lastModifiedBy>
  <cp:revision>105</cp:revision>
  <cp:lastPrinted>2013-10-25T19:31:00Z</cp:lastPrinted>
  <dcterms:created xsi:type="dcterms:W3CDTF">2013-01-28T12:52:32Z</dcterms:created>
  <dcterms:modified xsi:type="dcterms:W3CDTF">2013-10-25T19:56:09Z</dcterms:modified>
</cp:coreProperties>
</file>