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13" r:id="rId2"/>
    <p:sldId id="415" r:id="rId3"/>
    <p:sldId id="441" r:id="rId4"/>
    <p:sldId id="416" r:id="rId5"/>
    <p:sldId id="419" r:id="rId6"/>
    <p:sldId id="420" r:id="rId7"/>
    <p:sldId id="439" r:id="rId8"/>
    <p:sldId id="426" r:id="rId9"/>
    <p:sldId id="432" r:id="rId10"/>
    <p:sldId id="440" r:id="rId11"/>
    <p:sldId id="433" r:id="rId12"/>
    <p:sldId id="428" r:id="rId13"/>
    <p:sldId id="429" r:id="rId14"/>
    <p:sldId id="427" r:id="rId15"/>
    <p:sldId id="443" r:id="rId16"/>
    <p:sldId id="434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41"/>
            <p14:sldId id="416"/>
            <p14:sldId id="419"/>
            <p14:sldId id="420"/>
            <p14:sldId id="439"/>
            <p14:sldId id="426"/>
            <p14:sldId id="432"/>
            <p14:sldId id="440"/>
            <p14:sldId id="433"/>
            <p14:sldId id="428"/>
            <p14:sldId id="429"/>
            <p14:sldId id="427"/>
            <p14:sldId id="443"/>
            <p14:sldId id="4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>
        <p:scale>
          <a:sx n="100" d="100"/>
          <a:sy n="100" d="100"/>
        </p:scale>
        <p:origin x="-133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07 – </a:t>
            </a:r>
            <a:r>
              <a:rPr lang="en-US" sz="1000" baseline="0" dirty="0" smtClean="0"/>
              <a:t> EPI-Lo Technology Development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Technology Development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250 </a:t>
            </a:r>
            <a:r>
              <a:rPr lang="en-US" dirty="0" err="1"/>
              <a:t>ps</a:t>
            </a:r>
            <a:r>
              <a:rPr lang="en-US" dirty="0"/>
              <a:t> Time Markers</a:t>
            </a:r>
            <a:endParaRPr lang="en-US" dirty="0" smtClean="0"/>
          </a:p>
          <a:p>
            <a:r>
              <a:rPr lang="en-US" dirty="0" smtClean="0"/>
              <a:t>Electron dispersion (start and stop combined) for worse case elevation 1 is 150pS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Timing budget – secondary electron dispersion simulations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24965" y="2278588"/>
            <a:ext cx="4594540" cy="202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" y="4376422"/>
            <a:ext cx="4594541" cy="220155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52046"/>
              </p:ext>
            </p:extLst>
          </p:nvPr>
        </p:nvGraphicFramePr>
        <p:xfrm>
          <a:off x="4765505" y="4563535"/>
          <a:ext cx="3895895" cy="1903846"/>
        </p:xfrm>
        <a:graphic>
          <a:graphicData uri="http://schemas.openxmlformats.org/drawingml/2006/table">
            <a:tbl>
              <a:tblPr/>
              <a:tblGrid>
                <a:gridCol w="996981"/>
                <a:gridCol w="1441788"/>
                <a:gridCol w="1457126"/>
              </a:tblGrid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TOF (ns)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FWHM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Elevation 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Stops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762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9" y="3725129"/>
            <a:ext cx="3757162" cy="27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4794250" cy="5238524"/>
          </a:xfrm>
        </p:spPr>
        <p:txBody>
          <a:bodyPr/>
          <a:lstStyle/>
          <a:p>
            <a:r>
              <a:rPr lang="en-US" sz="2000" dirty="0" smtClean="0"/>
              <a:t>TOF-D performance meets requirement</a:t>
            </a:r>
          </a:p>
          <a:p>
            <a:r>
              <a:rPr lang="en-US" sz="2000" dirty="0" smtClean="0"/>
              <a:t>INL variations compensated for with look-up-tables</a:t>
            </a:r>
          </a:p>
          <a:p>
            <a:pPr lvl="1"/>
            <a:r>
              <a:rPr lang="en-US" sz="2000" dirty="0" smtClean="0"/>
              <a:t>Same LUTs used to normalize path length for different </a:t>
            </a:r>
            <a:r>
              <a:rPr lang="en-US" sz="2000" dirty="0" smtClean="0"/>
              <a:t>apertures</a:t>
            </a:r>
          </a:p>
          <a:p>
            <a:r>
              <a:rPr lang="en-US" sz="2000" dirty="0" smtClean="0"/>
              <a:t>Jitter is less than 1 LSB FWHM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TOF-D Test Results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5175" y="3565927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66825" y="3556179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06600" y="3128917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 range for He3/He4 separation requirement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378208" y="3565927"/>
            <a:ext cx="857250" cy="713973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4" y="1020807"/>
            <a:ext cx="39338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79262"/>
            <a:ext cx="4197349" cy="27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14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Quadrant Sensor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66" y="1254305"/>
            <a:ext cx="4665133" cy="4678363"/>
          </a:xfrm>
        </p:spPr>
        <p:txBody>
          <a:bodyPr/>
          <a:lstStyle/>
          <a:p>
            <a:r>
              <a:rPr lang="en-US" sz="2000" dirty="0" smtClean="0"/>
              <a:t>Timing performance testing completed on prototype sensor </a:t>
            </a:r>
          </a:p>
          <a:p>
            <a:r>
              <a:rPr lang="en-US" sz="2000" dirty="0" smtClean="0"/>
              <a:t>End-to-end test includes variations due to electron dispersion, anode board performance, and CFD-D V0 performance</a:t>
            </a:r>
          </a:p>
          <a:p>
            <a:pPr lvl="1"/>
            <a:r>
              <a:rPr lang="en-US" sz="1800" dirty="0" smtClean="0"/>
              <a:t>Does not include TOF-D ASIC</a:t>
            </a:r>
          </a:p>
          <a:p>
            <a:r>
              <a:rPr lang="en-US" sz="2000" dirty="0" smtClean="0"/>
              <a:t>Prototype anode board is close to flight configuration</a:t>
            </a:r>
          </a:p>
          <a:p>
            <a:pPr lvl="1"/>
            <a:r>
              <a:rPr lang="en-US" sz="2000" dirty="0" smtClean="0"/>
              <a:t>HV isolation in imbedded capacitance</a:t>
            </a:r>
          </a:p>
          <a:p>
            <a:pPr lvl="1"/>
            <a:r>
              <a:rPr lang="en-US" sz="2000" dirty="0" smtClean="0"/>
              <a:t>Start delay line covers two sensors</a:t>
            </a:r>
          </a:p>
          <a:p>
            <a:pPr lvl="1"/>
            <a:r>
              <a:rPr lang="en-US" sz="2000" dirty="0" smtClean="0"/>
              <a:t>Does not mechanically fit flight design</a:t>
            </a:r>
          </a:p>
          <a:p>
            <a:r>
              <a:rPr lang="en-US" sz="2000" dirty="0" smtClean="0"/>
              <a:t>Prototype sensor is similar to flight sensor – key sensor geometries are the same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22377" t="16035" r="24712" b="14842"/>
          <a:stretch/>
        </p:blipFill>
        <p:spPr bwMode="auto">
          <a:xfrm>
            <a:off x="5024176" y="4149968"/>
            <a:ext cx="3466325" cy="226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/>
          <a:srcRect l="12336" t="3341" r="19303" b="5727"/>
          <a:stretch/>
        </p:blipFill>
        <p:spPr bwMode="auto">
          <a:xfrm>
            <a:off x="5024176" y="1254305"/>
            <a:ext cx="3466325" cy="271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483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Quadrant Sensor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92" y="1348049"/>
            <a:ext cx="8380985" cy="4678363"/>
          </a:xfrm>
        </p:spPr>
        <p:txBody>
          <a:bodyPr/>
          <a:lstStyle/>
          <a:p>
            <a:pPr lvl="0"/>
            <a:r>
              <a:rPr lang="en-US" sz="2000" dirty="0" smtClean="0"/>
              <a:t>Initial </a:t>
            </a:r>
            <a:r>
              <a:rPr lang="en-US" sz="2000" dirty="0"/>
              <a:t>results show about </a:t>
            </a:r>
            <a:r>
              <a:rPr lang="en-US" sz="2000" dirty="0" smtClean="0"/>
              <a:t>300pS </a:t>
            </a:r>
            <a:r>
              <a:rPr lang="en-US" sz="2000" dirty="0"/>
              <a:t>FWHM timing </a:t>
            </a:r>
            <a:r>
              <a:rPr lang="en-US" sz="2000" dirty="0" smtClean="0"/>
              <a:t>performance (CFD-D and </a:t>
            </a:r>
            <a:r>
              <a:rPr lang="en-US" sz="2000" dirty="0" smtClean="0"/>
              <a:t>electron </a:t>
            </a:r>
            <a:r>
              <a:rPr lang="en-US" sz="2000" dirty="0" smtClean="0"/>
              <a:t>optics contributions), </a:t>
            </a:r>
            <a:r>
              <a:rPr lang="en-US" sz="2000" dirty="0"/>
              <a:t>which meets our requirements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The final </a:t>
            </a:r>
            <a:r>
              <a:rPr lang="en-US" sz="2000" dirty="0"/>
              <a:t>version of the </a:t>
            </a:r>
            <a:r>
              <a:rPr lang="en-US" sz="2000" dirty="0" smtClean="0"/>
              <a:t>CFD-D has lower </a:t>
            </a:r>
            <a:r>
              <a:rPr lang="en-US" sz="2000" dirty="0"/>
              <a:t>jitter at low </a:t>
            </a:r>
            <a:r>
              <a:rPr lang="en-US" sz="2000" dirty="0" smtClean="0"/>
              <a:t>thresholds and reduced walk, </a:t>
            </a:r>
            <a:r>
              <a:rPr lang="en-US" sz="2000" dirty="0"/>
              <a:t>which we expect will improve </a:t>
            </a:r>
            <a:r>
              <a:rPr lang="en-US" sz="2000" dirty="0" smtClean="0"/>
              <a:t>performance.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494488"/>
            <a:ext cx="3687762" cy="288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603" y="2734099"/>
            <a:ext cx="2936005" cy="382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89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CFD-D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00175"/>
            <a:ext cx="4752975" cy="4678363"/>
          </a:xfrm>
        </p:spPr>
        <p:txBody>
          <a:bodyPr/>
          <a:lstStyle/>
          <a:p>
            <a:r>
              <a:rPr lang="en-US" dirty="0" smtClean="0"/>
              <a:t>CFD-D extensively tested using the CFD-D test board</a:t>
            </a:r>
          </a:p>
          <a:p>
            <a:r>
              <a:rPr lang="en-US" dirty="0" smtClean="0"/>
              <a:t>CFD-D V3 has improved performance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7325" t="29446" r="26163" b="30600"/>
          <a:stretch/>
        </p:blipFill>
        <p:spPr bwMode="auto">
          <a:xfrm>
            <a:off x="4981575" y="1594948"/>
            <a:ext cx="4076700" cy="1762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C:\MyStuff\Solar Probe\Engineering\system engineering\Meetings\PDR\TA008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1" y="3420235"/>
            <a:ext cx="3782560" cy="30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MyStuff\Solar Probe\Engineering\system engineering\Meetings\PDR\TA008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431021"/>
            <a:ext cx="3637874" cy="30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70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6127749" cy="5238524"/>
          </a:xfrm>
        </p:spPr>
        <p:txBody>
          <a:bodyPr/>
          <a:lstStyle/>
          <a:p>
            <a:r>
              <a:rPr lang="en-US" sz="2000" dirty="0" smtClean="0"/>
              <a:t>First version of TOF-D chip fabricated and tested</a:t>
            </a:r>
          </a:p>
          <a:p>
            <a:pPr lvl="1"/>
            <a:r>
              <a:rPr lang="en-US" sz="2000" dirty="0" smtClean="0"/>
              <a:t>Temperature testing from -40°C TO 70°C</a:t>
            </a:r>
          </a:p>
          <a:p>
            <a:pPr lvl="1"/>
            <a:r>
              <a:rPr lang="en-US" sz="2000" dirty="0" smtClean="0"/>
              <a:t>Supply tested from 3.0V to 3.6V</a:t>
            </a:r>
          </a:p>
          <a:p>
            <a:pPr lvl="1"/>
            <a:r>
              <a:rPr lang="en-US" sz="2000" dirty="0" smtClean="0"/>
              <a:t>Functionality verified over 10ps to 2ns LSB</a:t>
            </a:r>
          </a:p>
          <a:p>
            <a:pPr lvl="1"/>
            <a:r>
              <a:rPr lang="en-US" sz="2000" dirty="0" smtClean="0"/>
              <a:t>Successfully completed SEE testing at Texas A&amp;M</a:t>
            </a:r>
          </a:p>
          <a:p>
            <a:pPr lvl="1"/>
            <a:r>
              <a:rPr lang="en-US" sz="2000" dirty="0" smtClean="0"/>
              <a:t>Completed total dose testing</a:t>
            </a:r>
          </a:p>
          <a:p>
            <a:r>
              <a:rPr lang="en-US" sz="2000" dirty="0" smtClean="0"/>
              <a:t>Second version of TOF-D chip and first version of CFD-D chip fabricated and tested</a:t>
            </a:r>
          </a:p>
          <a:p>
            <a:r>
              <a:rPr lang="en-US" sz="2000" dirty="0" smtClean="0"/>
              <a:t>Flight Fabrication - Third version of TOF-D chip and second version of CFD-D chip fabricated and tested</a:t>
            </a:r>
          </a:p>
          <a:p>
            <a:pPr lvl="1"/>
            <a:r>
              <a:rPr lang="en-US" sz="2000" dirty="0" smtClean="0"/>
              <a:t>Temperature testing from -40°C TO 70°C</a:t>
            </a:r>
          </a:p>
          <a:p>
            <a:pPr lvl="1"/>
            <a:r>
              <a:rPr lang="en-US" sz="2000" dirty="0" smtClean="0"/>
              <a:t>Supply tested from 3.0V to 3.6V</a:t>
            </a:r>
          </a:p>
          <a:p>
            <a:pPr lvl="1"/>
            <a:r>
              <a:rPr lang="en-US" sz="2000" dirty="0" smtClean="0"/>
              <a:t>TOF-D functionality verified over 10ps to 2ns LSB</a:t>
            </a:r>
          </a:p>
          <a:p>
            <a:pPr lvl="1"/>
            <a:r>
              <a:rPr lang="en-US" sz="2000" dirty="0" smtClean="0"/>
              <a:t>Working with vendor for final qualification of both ASICs</a:t>
            </a:r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Technical Development: ASIC Progress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A7546B53-3151-4608-8E50-88868010D33D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1911" t="10930" r="8832" b="19928"/>
          <a:stretch>
            <a:fillRect/>
          </a:stretch>
        </p:blipFill>
        <p:spPr bwMode="auto">
          <a:xfrm rot="5400000">
            <a:off x="5875506" y="2292191"/>
            <a:ext cx="3535383" cy="23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37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TOF-D, CFD-D ASICs</a:t>
            </a:r>
          </a:p>
          <a:p>
            <a:pPr lvl="1"/>
            <a:r>
              <a:rPr lang="en-US" sz="2000" dirty="0" smtClean="0"/>
              <a:t>Complete qualification with external test house</a:t>
            </a:r>
          </a:p>
          <a:p>
            <a:pPr lvl="1"/>
            <a:r>
              <a:rPr lang="en-US" sz="2000" dirty="0" smtClean="0"/>
              <a:t>Parts are needed in early 2014 for SIS instrument – EPI-Lo not the driver</a:t>
            </a:r>
          </a:p>
          <a:p>
            <a:pPr lvl="1"/>
            <a:r>
              <a:rPr lang="en-US" sz="2000" dirty="0" smtClean="0"/>
              <a:t>Complete radiation testing on flight parts (prototype parts passed all radiation testing)</a:t>
            </a:r>
          </a:p>
          <a:p>
            <a:r>
              <a:rPr lang="en-US" sz="2000" dirty="0" smtClean="0"/>
              <a:t>Sensor Development</a:t>
            </a:r>
          </a:p>
          <a:p>
            <a:pPr lvl="1"/>
            <a:r>
              <a:rPr lang="en-US" sz="2000" dirty="0" smtClean="0"/>
              <a:t>Build and test EM sensor</a:t>
            </a:r>
          </a:p>
          <a:p>
            <a:pPr lvl="1"/>
            <a:r>
              <a:rPr lang="en-US" sz="2000" dirty="0" smtClean="0"/>
              <a:t>Integrate sensor with SSD</a:t>
            </a:r>
          </a:p>
          <a:p>
            <a:r>
              <a:rPr lang="en-US" sz="2000" dirty="0" smtClean="0"/>
              <a:t>SSD</a:t>
            </a:r>
          </a:p>
          <a:p>
            <a:pPr lvl="1"/>
            <a:r>
              <a:rPr lang="en-US" sz="2000" dirty="0" smtClean="0"/>
              <a:t>EM design complete</a:t>
            </a:r>
          </a:p>
          <a:p>
            <a:pPr lvl="1"/>
            <a:r>
              <a:rPr lang="en-US" sz="2000" dirty="0" smtClean="0"/>
              <a:t>Finish testing EM SSD</a:t>
            </a:r>
          </a:p>
          <a:p>
            <a:pPr lvl="1"/>
            <a:r>
              <a:rPr lang="en-US" sz="2000" dirty="0" smtClean="0"/>
              <a:t>Flight design will be identical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All critical performance metrics </a:t>
            </a:r>
            <a:r>
              <a:rPr lang="en-US" sz="2000" b="1" dirty="0" smtClean="0"/>
              <a:t>for quadrant anode design have </a:t>
            </a:r>
            <a:r>
              <a:rPr lang="en-US" sz="2000" b="1" dirty="0" smtClean="0"/>
              <a:t>been verified with prototype testing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8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EPI-Lo Technology Developments to TRL6</a:t>
            </a:r>
          </a:p>
          <a:p>
            <a:r>
              <a:rPr lang="en-US" dirty="0" smtClean="0"/>
              <a:t>Performance Requirements and Derivation</a:t>
            </a:r>
          </a:p>
          <a:p>
            <a:r>
              <a:rPr lang="en-US" dirty="0" smtClean="0"/>
              <a:t>Energy System Development</a:t>
            </a:r>
          </a:p>
          <a:p>
            <a:pPr lvl="1"/>
            <a:r>
              <a:rPr lang="en-US" dirty="0"/>
              <a:t>Fidelity of Test Article</a:t>
            </a:r>
          </a:p>
          <a:p>
            <a:pPr lvl="1"/>
            <a:r>
              <a:rPr lang="en-US" dirty="0"/>
              <a:t>Test and Analysis Results</a:t>
            </a:r>
          </a:p>
          <a:p>
            <a:r>
              <a:rPr lang="en-US" dirty="0" smtClean="0"/>
              <a:t>Sensor / Timing System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r>
              <a:rPr lang="en-US" dirty="0" smtClean="0"/>
              <a:t>TOF-D/CFD-D ASIC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r>
              <a:rPr lang="en-US" dirty="0" smtClean="0"/>
              <a:t>Transition to Flight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Species composition driven by two systems, energy system and timing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Energy and TOF performance to meet 3He / 4He separation</a:t>
            </a:r>
            <a:endParaRPr lang="en-US" dirty="0"/>
          </a:p>
          <a:p>
            <a:pPr lvl="1"/>
            <a:r>
              <a:rPr lang="en-US" dirty="0"/>
              <a:t>3He, 4He: 0.5 FWHM AMU</a:t>
            </a:r>
            <a:br>
              <a:rPr lang="en-US" dirty="0"/>
            </a:br>
            <a:r>
              <a:rPr lang="en-US" dirty="0"/>
              <a:t>for incoming energies between ≤0.2 MeV and ≥2.0MeV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smtClean="0"/>
              <a:t>one anode covering </a:t>
            </a:r>
            <a:r>
              <a:rPr lang="en-US" dirty="0" smtClean="0"/>
              <a:t>two </a:t>
            </a:r>
            <a:r>
              <a:rPr lang="en-US" dirty="0" smtClean="0"/>
              <a:t>sensors has adequate timing </a:t>
            </a:r>
            <a:r>
              <a:rPr lang="en-US" dirty="0" smtClean="0"/>
              <a:t>performance – quadrant anode design uses significantly less readout electronics than an octant design</a:t>
            </a:r>
            <a:endParaRPr lang="en-US" dirty="0" smtClean="0"/>
          </a:p>
          <a:p>
            <a:pPr lvl="1"/>
            <a:r>
              <a:rPr lang="en-US" dirty="0" smtClean="0"/>
              <a:t>Validate SSD has adequate energy performance</a:t>
            </a:r>
          </a:p>
          <a:p>
            <a:r>
              <a:rPr lang="en-US" dirty="0" smtClean="0"/>
              <a:t>TOF-D </a:t>
            </a:r>
            <a:r>
              <a:rPr lang="en-US" dirty="0" smtClean="0"/>
              <a:t>and CFD-D ASIC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EPI-Lo Technology Developments to </a:t>
            </a:r>
            <a:r>
              <a:rPr lang="en-US" sz="2800" dirty="0" smtClean="0"/>
              <a:t>TRL6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independent models used</a:t>
            </a:r>
          </a:p>
          <a:p>
            <a:pPr lvl="1"/>
            <a:r>
              <a:rPr lang="en-US" dirty="0"/>
              <a:t>Monte-Carlo</a:t>
            </a:r>
          </a:p>
          <a:p>
            <a:pPr lvl="2"/>
            <a:r>
              <a:rPr lang="en-US" dirty="0"/>
              <a:t>Inputs are timing noise, SSD noise, and path length variation</a:t>
            </a:r>
          </a:p>
          <a:p>
            <a:pPr lvl="2"/>
            <a:r>
              <a:rPr lang="en-US" dirty="0" smtClean="0"/>
              <a:t>Inputs </a:t>
            </a:r>
            <a:r>
              <a:rPr lang="en-US" dirty="0"/>
              <a:t>can by any distribution (not limited to Gaussian)</a:t>
            </a:r>
          </a:p>
          <a:p>
            <a:pPr lvl="1"/>
            <a:r>
              <a:rPr lang="en-US" dirty="0"/>
              <a:t>Analytical</a:t>
            </a:r>
          </a:p>
          <a:p>
            <a:pPr lvl="2"/>
            <a:r>
              <a:rPr lang="en-US" dirty="0" smtClean="0"/>
              <a:t>Inputs </a:t>
            </a:r>
            <a:r>
              <a:rPr lang="en-US" dirty="0"/>
              <a:t>are timing noise, SSD noise, and path length variation</a:t>
            </a:r>
          </a:p>
          <a:p>
            <a:pPr lvl="2"/>
            <a:r>
              <a:rPr lang="en-US" dirty="0"/>
              <a:t>All inputs are Gaussian</a:t>
            </a:r>
          </a:p>
          <a:p>
            <a:pPr lvl="1"/>
            <a:r>
              <a:rPr lang="en-US" dirty="0"/>
              <a:t>The two models have been compared and shown to give </a:t>
            </a:r>
            <a:r>
              <a:rPr lang="en-US" dirty="0" smtClean="0"/>
              <a:t>identical </a:t>
            </a:r>
            <a:r>
              <a:rPr lang="en-US" dirty="0"/>
              <a:t>results</a:t>
            </a:r>
          </a:p>
          <a:p>
            <a:pPr lvl="1"/>
            <a:r>
              <a:rPr lang="en-US" dirty="0"/>
              <a:t>Does not include foil </a:t>
            </a:r>
            <a:r>
              <a:rPr lang="en-US" dirty="0" smtClean="0"/>
              <a:t>losses (not significant for &gt;200keV He)</a:t>
            </a:r>
          </a:p>
          <a:p>
            <a:r>
              <a:rPr lang="en-US" b="1" dirty="0" smtClean="0"/>
              <a:t>Modeling shows 400pS FWHM, 15keV FWHM performance comfortably meets requirements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0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2" y="2142068"/>
            <a:ext cx="7113373" cy="429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separation requirements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4691" y="2725255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separation requirement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724525" y="3186920"/>
            <a:ext cx="1333500" cy="34368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sz="2000" dirty="0" smtClean="0"/>
              <a:t>At low energies the energy resolution dominates performance</a:t>
            </a:r>
          </a:p>
          <a:p>
            <a:r>
              <a:rPr lang="en-US" sz="2000" dirty="0" smtClean="0"/>
              <a:t>At high energies the timing resolution dominates performance</a:t>
            </a:r>
          </a:p>
          <a:p>
            <a:r>
              <a:rPr lang="en-US" sz="2000" dirty="0" smtClean="0"/>
              <a:t>Predicted performance has ample margin from requirement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829175" y="4164682"/>
            <a:ext cx="2581275" cy="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410450" y="3841516"/>
            <a:ext cx="152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50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314652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Simulations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295413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for all species </a:t>
            </a:r>
            <a:r>
              <a:rPr lang="en-US" dirty="0"/>
              <a:t>with </a:t>
            </a:r>
            <a:r>
              <a:rPr lang="en-US" dirty="0" smtClean="0"/>
              <a:t>400pS </a:t>
            </a:r>
            <a:r>
              <a:rPr lang="en-US" dirty="0"/>
              <a:t>FWHM timing and 15keV FWHM energy resolutions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6136" y="52210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keV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6136" y="355225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MeV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52822" y="619144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22479" y="61914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335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0007" y="1027785"/>
            <a:ext cx="8426450" cy="4989513"/>
          </a:xfrm>
        </p:spPr>
        <p:txBody>
          <a:bodyPr/>
          <a:lstStyle/>
          <a:p>
            <a:r>
              <a:rPr lang="en-US" dirty="0" smtClean="0"/>
              <a:t>Solid State Detector is fabricated and mounted to carrier board</a:t>
            </a:r>
          </a:p>
          <a:p>
            <a:r>
              <a:rPr lang="en-US" dirty="0" smtClean="0"/>
              <a:t>Energy board is fabricated and populated</a:t>
            </a:r>
          </a:p>
          <a:p>
            <a:r>
              <a:rPr lang="en-US" dirty="0" smtClean="0"/>
              <a:t>All components nearly identical to flight – no design changes expected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System Development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21433" r="39505" b="19875"/>
          <a:stretch/>
        </p:blipFill>
        <p:spPr>
          <a:xfrm>
            <a:off x="4850799" y="2649262"/>
            <a:ext cx="1663792" cy="18928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4619053"/>
            <a:ext cx="43148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7" y="3432082"/>
            <a:ext cx="2703144" cy="287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29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RBSPICE DATA with </a:t>
            </a:r>
            <a:r>
              <a:rPr lang="en-US" sz="2400" dirty="0" smtClean="0"/>
              <a:t>60keV </a:t>
            </a:r>
            <a:r>
              <a:rPr lang="en-US" sz="2400" dirty="0"/>
              <a:t>X-ray </a:t>
            </a:r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sz="2000" dirty="0" smtClean="0"/>
              <a:t>SSD performance base-lined on RBSPICE instrument tested with 60keV </a:t>
            </a:r>
            <a:r>
              <a:rPr lang="en-US" sz="2000" dirty="0" err="1" smtClean="0"/>
              <a:t>Xray</a:t>
            </a:r>
            <a:endParaRPr lang="en-US" sz="2000" dirty="0" smtClean="0"/>
          </a:p>
          <a:p>
            <a:r>
              <a:rPr lang="en-US" sz="2000" dirty="0" smtClean="0"/>
              <a:t>Performance is ~11keV FWHM over a wide temperature range</a:t>
            </a:r>
          </a:p>
          <a:p>
            <a:r>
              <a:rPr lang="en-US" sz="2000" dirty="0" smtClean="0"/>
              <a:t>EPI-Lo SSD in testing now – preliminary results show &lt;15keV FWHM at 60keV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"/>
          <a:stretch/>
        </p:blipFill>
        <p:spPr bwMode="auto">
          <a:xfrm>
            <a:off x="1744620" y="2677298"/>
            <a:ext cx="5933796" cy="382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936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 Dispersion:  </a:t>
            </a:r>
            <a:r>
              <a:rPr lang="en-US" dirty="0" smtClean="0"/>
              <a:t>200pS</a:t>
            </a:r>
          </a:p>
          <a:p>
            <a:r>
              <a:rPr lang="en-US" dirty="0"/>
              <a:t>TOF-D ASIC:  </a:t>
            </a:r>
            <a:r>
              <a:rPr lang="en-US" dirty="0" smtClean="0"/>
              <a:t>200pS</a:t>
            </a:r>
          </a:p>
          <a:p>
            <a:r>
              <a:rPr lang="en-US" dirty="0" smtClean="0"/>
              <a:t>CFD-D ASIC:  200pS</a:t>
            </a:r>
          </a:p>
          <a:p>
            <a:r>
              <a:rPr lang="en-US" dirty="0" smtClean="0"/>
              <a:t>Total:  350pS  (requirement is 400pS)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performance: Timing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97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2701</TotalTime>
  <Words>725</Words>
  <Application>Microsoft Office PowerPoint</Application>
  <PresentationFormat>On-screen Show (4:3)</PresentationFormat>
  <Paragraphs>133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Mid Phase B Status - ISIS - DRAFT 1</vt:lpstr>
      <vt:lpstr>EPI-Lo Technology Development</vt:lpstr>
      <vt:lpstr>Outline</vt:lpstr>
      <vt:lpstr>EPI-Lo Technology Developments to TRL6</vt:lpstr>
      <vt:lpstr>EPI-Lo Performance Modeling</vt:lpstr>
      <vt:lpstr>He separation requirements</vt:lpstr>
      <vt:lpstr>Track Simulations </vt:lpstr>
      <vt:lpstr>Energy System Development</vt:lpstr>
      <vt:lpstr>RBSPICE DATA with 60keV X-ray source</vt:lpstr>
      <vt:lpstr>Timing performance: Timing Budget</vt:lpstr>
      <vt:lpstr>Timing budget – secondary electron dispersion simulations</vt:lpstr>
      <vt:lpstr>TOF-D Test Results</vt:lpstr>
      <vt:lpstr>Prototype Quadrant Sensor Testing</vt:lpstr>
      <vt:lpstr>Prototype Quadrant Sensor Testing</vt:lpstr>
      <vt:lpstr>CFD-D test results</vt:lpstr>
      <vt:lpstr>Technical Development: ASIC Progress</vt:lpstr>
      <vt:lpstr>Transition to Flight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121</cp:revision>
  <cp:lastPrinted>2012-05-09T16:55:26Z</cp:lastPrinted>
  <dcterms:created xsi:type="dcterms:W3CDTF">2013-01-28T12:52:32Z</dcterms:created>
  <dcterms:modified xsi:type="dcterms:W3CDTF">2013-10-25T14:33:23Z</dcterms:modified>
</cp:coreProperties>
</file>