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37"/>
  </p:notesMasterIdLst>
  <p:handoutMasterIdLst>
    <p:handoutMasterId r:id="rId38"/>
  </p:handoutMasterIdLst>
  <p:sldIdLst>
    <p:sldId id="413" r:id="rId2"/>
    <p:sldId id="415" r:id="rId3"/>
    <p:sldId id="458" r:id="rId4"/>
    <p:sldId id="418" r:id="rId5"/>
    <p:sldId id="417" r:id="rId6"/>
    <p:sldId id="419" r:id="rId7"/>
    <p:sldId id="471" r:id="rId8"/>
    <p:sldId id="472" r:id="rId9"/>
    <p:sldId id="421" r:id="rId10"/>
    <p:sldId id="460" r:id="rId11"/>
    <p:sldId id="422" r:id="rId12"/>
    <p:sldId id="427" r:id="rId13"/>
    <p:sldId id="459" r:id="rId14"/>
    <p:sldId id="461" r:id="rId15"/>
    <p:sldId id="489" r:id="rId16"/>
    <p:sldId id="487" r:id="rId17"/>
    <p:sldId id="488" r:id="rId18"/>
    <p:sldId id="490" r:id="rId19"/>
    <p:sldId id="491" r:id="rId20"/>
    <p:sldId id="492" r:id="rId21"/>
    <p:sldId id="493" r:id="rId22"/>
    <p:sldId id="494" r:id="rId23"/>
    <p:sldId id="440" r:id="rId24"/>
    <p:sldId id="465" r:id="rId25"/>
    <p:sldId id="466" r:id="rId26"/>
    <p:sldId id="468" r:id="rId27"/>
    <p:sldId id="429" r:id="rId28"/>
    <p:sldId id="470" r:id="rId29"/>
    <p:sldId id="463" r:id="rId30"/>
    <p:sldId id="423" r:id="rId31"/>
    <p:sldId id="425" r:id="rId32"/>
    <p:sldId id="452" r:id="rId33"/>
    <p:sldId id="457" r:id="rId34"/>
    <p:sldId id="485" r:id="rId35"/>
    <p:sldId id="486" r:id="rId36"/>
  </p:sldIdLst>
  <p:sldSz cx="9144000" cy="6858000" type="screen4x3"/>
  <p:notesSz cx="7010400" cy="9296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A8F754F-D314-A544-B58E-3A9AFD86BEAA}">
          <p14:sldIdLst>
            <p14:sldId id="413"/>
            <p14:sldId id="415"/>
            <p14:sldId id="458"/>
            <p14:sldId id="418"/>
            <p14:sldId id="417"/>
            <p14:sldId id="419"/>
            <p14:sldId id="471"/>
            <p14:sldId id="472"/>
            <p14:sldId id="421"/>
            <p14:sldId id="460"/>
            <p14:sldId id="422"/>
            <p14:sldId id="427"/>
            <p14:sldId id="459"/>
            <p14:sldId id="461"/>
            <p14:sldId id="489"/>
            <p14:sldId id="487"/>
            <p14:sldId id="488"/>
            <p14:sldId id="490"/>
            <p14:sldId id="491"/>
            <p14:sldId id="492"/>
            <p14:sldId id="493"/>
            <p14:sldId id="494"/>
            <p14:sldId id="440"/>
            <p14:sldId id="465"/>
            <p14:sldId id="466"/>
            <p14:sldId id="468"/>
            <p14:sldId id="429"/>
            <p14:sldId id="470"/>
            <p14:sldId id="463"/>
            <p14:sldId id="423"/>
            <p14:sldId id="425"/>
            <p14:sldId id="452"/>
            <p14:sldId id="457"/>
            <p14:sldId id="485"/>
            <p14:sldId id="48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0000FF"/>
    <a:srgbClr val="1C1050"/>
    <a:srgbClr val="FFDC6D"/>
    <a:srgbClr val="181E48"/>
    <a:srgbClr val="1F2C6F"/>
    <a:srgbClr val="26216D"/>
    <a:srgbClr val="151A79"/>
    <a:srgbClr val="1D1D71"/>
    <a:srgbClr val="FFFF66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5" autoAdjust="0"/>
    <p:restoredTop sz="89078" autoAdjust="0"/>
  </p:normalViewPr>
  <p:slideViewPr>
    <p:cSldViewPr snapToGrid="0">
      <p:cViewPr varScale="1">
        <p:scale>
          <a:sx n="66" d="100"/>
          <a:sy n="66" d="100"/>
        </p:scale>
        <p:origin x="-8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82" d="100"/>
          <a:sy n="82" d="100"/>
        </p:scale>
        <p:origin x="-1890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82D2B-4194-414A-8944-2697E22A9174}" type="datetimeFigureOut">
              <a:rPr lang="en-US" smtClean="0"/>
              <a:pPr/>
              <a:t>10/28/13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6C6E07-2FDD-4DBB-81B8-2EF575FB9D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303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1" tIns="46586" rIns="93171" bIns="46586" numCol="1" anchor="t" anchorCtr="0" compatLnSpc="1">
            <a:prstTxWarp prst="textNoShape">
              <a:avLst/>
            </a:prstTxWarp>
          </a:bodyPr>
          <a:lstStyle>
            <a:lvl1pPr algn="l" defTabSz="931670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183" y="0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1" tIns="46586" rIns="93171" bIns="46586" numCol="1" anchor="t" anchorCtr="0" compatLnSpc="1">
            <a:prstTxWarp prst="textNoShape">
              <a:avLst/>
            </a:prstTxWarp>
          </a:bodyPr>
          <a:lstStyle>
            <a:lvl1pPr algn="r" defTabSz="931670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59" y="4416108"/>
            <a:ext cx="5607684" cy="4182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1" tIns="46586" rIns="93171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0627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1" tIns="46586" rIns="93171" bIns="46586" numCol="1" anchor="b" anchorCtr="0" compatLnSpc="1">
            <a:prstTxWarp prst="textNoShape">
              <a:avLst/>
            </a:prstTxWarp>
          </a:bodyPr>
          <a:lstStyle>
            <a:lvl1pPr algn="l" defTabSz="931670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183" y="8830627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1" tIns="46586" rIns="93171" bIns="46586" numCol="1" anchor="b" anchorCtr="0" compatLnSpc="1">
            <a:prstTxWarp prst="textNoShape">
              <a:avLst/>
            </a:prstTxWarp>
          </a:bodyPr>
          <a:lstStyle>
            <a:lvl1pPr algn="r" defTabSz="931670">
              <a:defRPr sz="1200" smtClean="0"/>
            </a:lvl1pPr>
          </a:lstStyle>
          <a:p>
            <a:pPr>
              <a:defRPr/>
            </a:pPr>
            <a:fld id="{F847D127-D51C-4188-9A50-71C8B1289D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65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smtClean="0"/>
              <a:t>introduction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536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Individual Instrument Block Diagrams</a:t>
            </a:r>
          </a:p>
          <a:p>
            <a:r>
              <a:rPr lang="en-US" dirty="0" smtClean="0"/>
              <a:t>Both instruments</a:t>
            </a:r>
            <a:r>
              <a:rPr lang="en-US" baseline="0" dirty="0" smtClean="0"/>
              <a:t> are entirely separate</a:t>
            </a:r>
          </a:p>
          <a:p>
            <a:r>
              <a:rPr lang="en-US" baseline="0" dirty="0" smtClean="0"/>
              <a:t>Each instrument has it’s own individual connections to the S/C, including: power, command and telemetry, heaters, temperature sense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Each instrument has it’s own individual connections to the S/C, including: power, command and telemetry, heaters, temperature sense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Spacecraft</a:t>
            </a:r>
            <a:r>
              <a:rPr lang="en-US" baseline="0" dirty="0" smtClean="0"/>
              <a:t> interfaces to the instrument</a:t>
            </a:r>
          </a:p>
          <a:p>
            <a:r>
              <a:rPr lang="en-US" baseline="0" dirty="0" smtClean="0"/>
              <a:t>They are captured in the ICDs</a:t>
            </a:r>
          </a:p>
          <a:p>
            <a:r>
              <a:rPr lang="en-US" baseline="0" dirty="0" smtClean="0"/>
              <a:t>Specifically, main power has a S/C fuse, high side FET, and low side current monitor</a:t>
            </a:r>
          </a:p>
          <a:p>
            <a:r>
              <a:rPr lang="en-US" baseline="0" dirty="0" smtClean="0"/>
              <a:t>Instrument interface has filtering and primary isolation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ISIS is</a:t>
            </a:r>
            <a:r>
              <a:rPr lang="en-US" baseline="0" dirty="0" smtClean="0"/>
              <a:t> mounted on S/C in RAM direction to maximize science return</a:t>
            </a:r>
          </a:p>
          <a:p>
            <a:r>
              <a:rPr lang="en-US" baseline="0" dirty="0" smtClean="0"/>
              <a:t>The major impacts on our fields-of-view are the TPS, WISPR, Limb Sensors, and </a:t>
            </a:r>
            <a:r>
              <a:rPr lang="en-US" baseline="0" dirty="0" err="1" smtClean="0"/>
              <a:t>Mag</a:t>
            </a:r>
            <a:r>
              <a:rPr lang="en-US" baseline="0" dirty="0" smtClean="0"/>
              <a:t> Booms</a:t>
            </a:r>
          </a:p>
          <a:p>
            <a:r>
              <a:rPr lang="en-US" baseline="0" dirty="0" smtClean="0"/>
              <a:t>We are most sensitive to FOV in the +Z (sunward direction)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Other KOZ’s that will likely be clarified later: purge/harness routing</a:t>
            </a:r>
          </a:p>
          <a:p>
            <a:r>
              <a:rPr lang="en-US" baseline="0" dirty="0" smtClean="0"/>
              <a:t>Not shown: </a:t>
            </a:r>
            <a:r>
              <a:rPr lang="en-US" baseline="0" dirty="0" smtClean="0">
                <a:solidFill>
                  <a:srgbClr val="FF0000"/>
                </a:solidFill>
              </a:rPr>
              <a:t>minimize shadowing of the louvers, will work with S/C when developing harness/purge/MLI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A87374-CD5E-4005-BFF9-2CB4027AB752}" type="slidenum">
              <a:rPr lang="en-US"/>
              <a:pPr/>
              <a:t>4</a:t>
            </a:fld>
            <a:endParaRPr lang="en-US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</p:spPr>
        <p:txBody>
          <a:bodyPr lIns="91430" tIns="45715" rIns="91430" bIns="45715"/>
          <a:lstStyle/>
          <a:p>
            <a:r>
              <a:rPr lang="en-US" dirty="0" smtClean="0"/>
              <a:t>Instrument Requirements are derived directly from Project L1-&gt;L2-&gt;L3 Requirements and environmental, materials,</a:t>
            </a:r>
            <a:r>
              <a:rPr lang="en-US" baseline="0" dirty="0" smtClean="0"/>
              <a:t> and parts</a:t>
            </a:r>
            <a:r>
              <a:rPr lang="en-US" dirty="0" smtClean="0"/>
              <a:t> plans </a:t>
            </a:r>
          </a:p>
          <a:p>
            <a:r>
              <a:rPr lang="en-US" dirty="0" smtClean="0"/>
              <a:t>Dual instrument ICDs guide spacecraft interfaces (electrical, command</a:t>
            </a:r>
            <a:r>
              <a:rPr lang="en-US" baseline="0" dirty="0" smtClean="0"/>
              <a:t> and data, </a:t>
            </a:r>
            <a:r>
              <a:rPr lang="en-US" dirty="0" smtClean="0"/>
              <a:t>mechanical, thermal, and ground)</a:t>
            </a:r>
          </a:p>
          <a:p>
            <a:r>
              <a:rPr lang="en-US" dirty="0" smtClean="0"/>
              <a:t>All documents have been reviewed and signed off by SPP</a:t>
            </a:r>
          </a:p>
          <a:p>
            <a:endParaRPr lang="en-US" dirty="0" smtClean="0"/>
          </a:p>
          <a:p>
            <a:r>
              <a:rPr lang="en-US" dirty="0" smtClean="0"/>
              <a:t>Environmental Design</a:t>
            </a:r>
            <a:r>
              <a:rPr lang="en-US" baseline="0" dirty="0" smtClean="0"/>
              <a:t> and Test Requirements Document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Electromagnetic Environment Control Plan</a:t>
            </a:r>
          </a:p>
          <a:p>
            <a:r>
              <a:rPr lang="en-US" dirty="0" smtClean="0"/>
              <a:t>Contamination Control Plan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Materials and Processes Control Plan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EPI-Hi has both survival and operational heater services</a:t>
            </a:r>
            <a:r>
              <a:rPr lang="en-US" baseline="0" dirty="0" smtClean="0"/>
              <a:t> from the S/C</a:t>
            </a:r>
          </a:p>
          <a:p>
            <a:r>
              <a:rPr lang="en-US" baseline="0" dirty="0" smtClean="0"/>
              <a:t>EPI-Hi controls operational heater, S/C controls survival heater</a:t>
            </a:r>
          </a:p>
          <a:p>
            <a:r>
              <a:rPr lang="en-US" baseline="0" dirty="0" smtClean="0"/>
              <a:t>EPI-Lo has a dual use survival/operational heater, used during survival conditions, instrument pre-on warm-up, and in low power modes</a:t>
            </a:r>
          </a:p>
          <a:p>
            <a:r>
              <a:rPr lang="en-US" baseline="0" dirty="0" smtClean="0"/>
              <a:t>EPI-Lo has 2 temp sensors</a:t>
            </a:r>
          </a:p>
          <a:p>
            <a:r>
              <a:rPr lang="en-US" baseline="0" dirty="0" smtClean="0"/>
              <a:t>EPI-Hi has 5 temp sensors monitored by S/C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ISIS maintains individual Current Best Estimate values on each instrument</a:t>
            </a:r>
          </a:p>
          <a:p>
            <a:r>
              <a:rPr lang="en-US" dirty="0" smtClean="0"/>
              <a:t>An Uncertainty on these estimates is suggested by the cognizant engineer and carried at the ISIS project level</a:t>
            </a:r>
          </a:p>
          <a:p>
            <a:r>
              <a:rPr lang="en-US" dirty="0" smtClean="0"/>
              <a:t>The total CBE + Uncertainty remains within the S/C allocation for the instruments</a:t>
            </a:r>
          </a:p>
          <a:p>
            <a:r>
              <a:rPr lang="en-US" dirty="0" smtClean="0"/>
              <a:t>For power, individual modes and power services are broken</a:t>
            </a:r>
            <a:r>
              <a:rPr lang="en-US" baseline="0" dirty="0" smtClean="0"/>
              <a:t> out for different phases in the mission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SW COMMENTS: Break this up into 2 slides (maybe)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ISIS Mass estimates have also been very stable.</a:t>
            </a:r>
          </a:p>
          <a:p>
            <a:r>
              <a:rPr lang="en-US" dirty="0" smtClean="0"/>
              <a:t>With the S/C orbit change, the Instruments were asked to choose key areas to increase mass to reduce risk (in June, 2013)</a:t>
            </a:r>
          </a:p>
          <a:p>
            <a:r>
              <a:rPr lang="en-US" dirty="0" smtClean="0"/>
              <a:t>This enabled ISIS to reduce the following risks: ISIS bracket change to follow late TPS shift, size increase of the four EPI-Hi boards to alleviate layout anxiety, and MCP mass that was heavier than expected.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ISIS telemetry is unchanged since Phase</a:t>
            </a:r>
            <a:r>
              <a:rPr lang="en-US" baseline="0" dirty="0" smtClean="0"/>
              <a:t> A</a:t>
            </a:r>
          </a:p>
          <a:p>
            <a:r>
              <a:rPr lang="en-US" baseline="0" dirty="0" smtClean="0"/>
              <a:t>S/C can accommodate our needs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ISIS is prepared for all Environmental testing levied by EDTRD</a:t>
            </a:r>
          </a:p>
          <a:p>
            <a:r>
              <a:rPr lang="en-US" dirty="0" smtClean="0"/>
              <a:t>As will be shown in</a:t>
            </a:r>
            <a:r>
              <a:rPr lang="en-US" baseline="0" dirty="0" smtClean="0"/>
              <a:t> the AI&amp;T presentation, ISIS undergoes all prescribed environmental testing.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F76C35-DEFE-4796-80D6-27860F73263A}" type="slidenum">
              <a:rPr lang="en-US"/>
              <a:pPr/>
              <a:t>30</a:t>
            </a:fld>
            <a:endParaRPr lang="en-US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ISIS requirements are within S/C capabilities</a:t>
            </a:r>
          </a:p>
          <a:p>
            <a:r>
              <a:rPr lang="en-US" baseline="0" dirty="0" err="1" smtClean="0"/>
              <a:t>Flowdown</a:t>
            </a:r>
            <a:r>
              <a:rPr lang="en-US" baseline="0" dirty="0" smtClean="0"/>
              <a:t> and tolerances are well understood</a:t>
            </a:r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Contamination requirements are based on heritage missions, documented in EPI-Lo and EPI-Hi</a:t>
            </a:r>
            <a:r>
              <a:rPr lang="en-US" baseline="0" dirty="0" smtClean="0"/>
              <a:t> individual CCPs</a:t>
            </a:r>
            <a:endParaRPr lang="en-US" dirty="0" smtClean="0"/>
          </a:p>
          <a:p>
            <a:r>
              <a:rPr lang="en-US" dirty="0" smtClean="0"/>
              <a:t>Concerns include EPI-Hi detectors and EPI-Lo</a:t>
            </a:r>
            <a:r>
              <a:rPr lang="en-US" baseline="0" dirty="0" smtClean="0"/>
              <a:t> MCPs</a:t>
            </a:r>
          </a:p>
          <a:p>
            <a:r>
              <a:rPr lang="en-US" baseline="0" dirty="0" smtClean="0"/>
              <a:t>Ground purge requirements are established w/S/C in SPP-ISIS ICD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ISIS maintains individual Current Best Estimate values on each instrument</a:t>
            </a:r>
          </a:p>
          <a:p>
            <a:r>
              <a:rPr lang="en-US" dirty="0" smtClean="0"/>
              <a:t>An Uncertainty on these estimates is suggested by the cognizant engineer and carried at the ISIS project level</a:t>
            </a:r>
          </a:p>
          <a:p>
            <a:r>
              <a:rPr lang="en-US" dirty="0" smtClean="0"/>
              <a:t>The total CBE + Uncertainty remains within the S/C allocation for the instruments</a:t>
            </a:r>
          </a:p>
          <a:p>
            <a:r>
              <a:rPr lang="en-US" dirty="0" smtClean="0"/>
              <a:t>For power, individual modes and power services are broken</a:t>
            </a:r>
            <a:r>
              <a:rPr lang="en-US" baseline="0" dirty="0" smtClean="0"/>
              <a:t> out for different phases in the mission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SW COMMENTS: Break this up into 2 slides (maybe)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Different levels of requirements apply to different levels of implementation.</a:t>
            </a:r>
          </a:p>
          <a:p>
            <a:r>
              <a:rPr lang="en-US" dirty="0" smtClean="0"/>
              <a:t>Documents</a:t>
            </a:r>
            <a:r>
              <a:rPr lang="en-US" baseline="0" dirty="0" smtClean="0"/>
              <a:t> are owned by different institutions.</a:t>
            </a:r>
          </a:p>
          <a:p>
            <a:r>
              <a:rPr lang="en-US" baseline="0" dirty="0" smtClean="0"/>
              <a:t>ISIS team is involved and performs reviews at all levels – direct signature on L2-L4 (Does Dave sign L1s?).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Specific Requirements</a:t>
            </a:r>
            <a:r>
              <a:rPr lang="en-US" baseline="0" dirty="0" smtClean="0"/>
              <a:t> Document Names and Numbers</a:t>
            </a:r>
          </a:p>
          <a:p>
            <a:r>
              <a:rPr lang="en-US" baseline="0" dirty="0" smtClean="0"/>
              <a:t>Also shows current revision level for APL documents</a:t>
            </a:r>
          </a:p>
          <a:p>
            <a:r>
              <a:rPr lang="en-US" baseline="0" dirty="0" smtClean="0"/>
              <a:t>ISIS reviews and signs off on all documents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ISIS has provided all deliverable documents required</a:t>
            </a:r>
            <a:r>
              <a:rPr lang="en-US" baseline="0" dirty="0" smtClean="0"/>
              <a:t> for PDR </a:t>
            </a:r>
            <a:r>
              <a:rPr lang="en-US" dirty="0" smtClean="0"/>
              <a:t>to the Project</a:t>
            </a:r>
          </a:p>
          <a:p>
            <a:r>
              <a:rPr lang="en-US" dirty="0" smtClean="0"/>
              <a:t>Instrument designs are well under way in the form of board schematics</a:t>
            </a:r>
          </a:p>
          <a:p>
            <a:endParaRPr lang="en-US" dirty="0" smtClean="0"/>
          </a:p>
          <a:p>
            <a:r>
              <a:rPr lang="en-US" dirty="0" smtClean="0"/>
              <a:t>SW NOTES: Delete documents, expand</a:t>
            </a:r>
            <a:r>
              <a:rPr lang="en-US" baseline="0" dirty="0" smtClean="0"/>
              <a:t> out Documents (EPI-Hi /Lo get their own line)</a:t>
            </a:r>
          </a:p>
          <a:p>
            <a:r>
              <a:rPr lang="en-US" baseline="0" dirty="0" smtClean="0"/>
              <a:t>Hi CCP will be “final release”</a:t>
            </a:r>
          </a:p>
          <a:p>
            <a:r>
              <a:rPr lang="en-US" baseline="0" dirty="0" smtClean="0"/>
              <a:t>Add list of planned reviews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ISIS has been responsive</a:t>
            </a:r>
            <a:r>
              <a:rPr lang="en-US" baseline="0" dirty="0" smtClean="0"/>
              <a:t> to inputs required by Project</a:t>
            </a:r>
          </a:p>
          <a:p>
            <a:r>
              <a:rPr lang="en-US" baseline="0" dirty="0" smtClean="0"/>
              <a:t>ISIS has been involved with requirements documents at all levels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3EFEF4-8BBA-40F0-AD39-2D35B432C5D6}" type="slidenum">
              <a:rPr lang="en-US"/>
              <a:pPr/>
              <a:t>9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Each driving requirement flows</a:t>
            </a:r>
            <a:r>
              <a:rPr lang="en-US" baseline="0" dirty="0" smtClean="0"/>
              <a:t> to at least 1 L3 requirement</a:t>
            </a:r>
          </a:p>
          <a:p>
            <a:r>
              <a:rPr lang="en-US" baseline="0" dirty="0" smtClean="0"/>
              <a:t>A description/clarification is captured at the S/C level</a:t>
            </a:r>
          </a:p>
          <a:p>
            <a:r>
              <a:rPr lang="en-US" baseline="0" dirty="0" smtClean="0"/>
              <a:t>Further, S/C rationale is captured at L3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Illustration of science requirements </a:t>
            </a:r>
            <a:r>
              <a:rPr lang="en-US" dirty="0" err="1" smtClean="0"/>
              <a:t>flowdown</a:t>
            </a:r>
            <a:endParaRPr lang="en-US" dirty="0" smtClean="0"/>
          </a:p>
          <a:p>
            <a:r>
              <a:rPr lang="en-US" dirty="0" smtClean="0"/>
              <a:t>L3 requirements flow down to at least 1 L4</a:t>
            </a:r>
            <a:r>
              <a:rPr lang="en-US" baseline="0" dirty="0" smtClean="0"/>
              <a:t> requirement</a:t>
            </a:r>
          </a:p>
          <a:p>
            <a:r>
              <a:rPr lang="en-US" baseline="0" dirty="0" smtClean="0"/>
              <a:t>Flow down is captured in the requirements document itself (show a picture)</a:t>
            </a:r>
          </a:p>
          <a:p>
            <a:r>
              <a:rPr lang="en-US" baseline="0" dirty="0" smtClean="0"/>
              <a:t>Every L4 requirement is verifiable either directly or via several activities</a:t>
            </a:r>
          </a:p>
          <a:p>
            <a:r>
              <a:rPr lang="en-US" baseline="0" dirty="0" smtClean="0"/>
              <a:t>L3 requirements are verified directly by roll-up of L4 requirement verification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lueSolarProbePlusBannerTemplat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2850776" y="5401876"/>
            <a:ext cx="5832182" cy="1083784"/>
          </a:xfrm>
        </p:spPr>
        <p:txBody>
          <a:bodyPr/>
          <a:lstStyle>
            <a:lvl1pPr marL="0" indent="0" algn="ctr">
              <a:spcAft>
                <a:spcPct val="0"/>
              </a:spcAft>
              <a:buFont typeface="Wingdings" pitchFamily="2" charset="2"/>
              <a:buNone/>
              <a:defRPr sz="2800" i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ctrTitle"/>
          </p:nvPr>
        </p:nvSpPr>
        <p:spPr bwMode="black">
          <a:xfrm>
            <a:off x="2853095" y="3795913"/>
            <a:ext cx="5862638" cy="1248280"/>
          </a:xfrm>
        </p:spPr>
        <p:txBody>
          <a:bodyPr/>
          <a:lstStyle>
            <a:lvl1pPr algn="ctr">
              <a:lnSpc>
                <a:spcPts val="4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ISISlogo-002-C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>
          <a:xfrm>
            <a:off x="407255" y="2566467"/>
            <a:ext cx="2317032" cy="427268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1336765"/>
            <a:ext cx="9144000" cy="41658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ts val="2400"/>
              </a:lnSpc>
            </a:pPr>
            <a:r>
              <a:rPr lang="en-US" sz="3200" b="1" i="0" cap="none" spc="0" baseline="0" dirty="0" smtClean="0">
                <a:ln w="11430"/>
                <a:solidFill>
                  <a:srgbClr val="FFDC6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Integrated Science Investigation of the Sun</a:t>
            </a:r>
            <a:endParaRPr lang="en-US" sz="3200" b="1" i="0" cap="none" spc="0" dirty="0">
              <a:ln w="11430"/>
              <a:solidFill>
                <a:srgbClr val="FFDC6D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223149"/>
            <a:ext cx="568036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/>
                <a:cs typeface="Arial"/>
              </a:rPr>
              <a:t>Solar Probe Plus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951568" y="862284"/>
            <a:ext cx="3660105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en-US" i="1" dirty="0" smtClean="0">
                <a:solidFill>
                  <a:schemeClr val="bg1"/>
                </a:solidFill>
                <a:effectLst>
                  <a:outerShdw blurRad="1270000" dist="38100" dir="21540000" sx="200000" sy="200000" algn="tl" rotWithShape="0">
                    <a:srgbClr val="000000">
                      <a:alpha val="0"/>
                    </a:srgbClr>
                  </a:outerShdw>
                </a:effectLst>
                <a:latin typeface="Arial"/>
                <a:cs typeface="Arial"/>
              </a:rPr>
              <a:t>A NASA Mission</a:t>
            </a:r>
            <a:r>
              <a:rPr lang="en-US" i="1" baseline="0" dirty="0" smtClean="0">
                <a:solidFill>
                  <a:schemeClr val="bg1"/>
                </a:solidFill>
                <a:effectLst>
                  <a:outerShdw blurRad="1270000" dist="38100" dir="21540000" sx="200000" sy="200000" algn="tl" rotWithShape="0">
                    <a:srgbClr val="000000">
                      <a:alpha val="0"/>
                    </a:srgbClr>
                  </a:outerShdw>
                </a:effectLst>
                <a:latin typeface="Arial"/>
                <a:cs typeface="Arial"/>
              </a:rPr>
              <a:t> to Touch the Sun</a:t>
            </a:r>
            <a:endParaRPr lang="en-US" i="1" dirty="0">
              <a:solidFill>
                <a:schemeClr val="bg1"/>
              </a:solidFill>
              <a:effectLst>
                <a:outerShdw blurRad="1270000" dist="38100" dir="21540000" sx="200000" sy="200000" algn="tl" rotWithShape="0">
                  <a:srgbClr val="000000">
                    <a:alpha val="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242457" y="2630904"/>
            <a:ext cx="6901542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ts val="2400"/>
              </a:lnSpc>
            </a:pPr>
            <a:r>
              <a:rPr lang="en-US" sz="4000" b="1" i="0" cap="none" spc="0" baseline="0" dirty="0" smtClean="0">
                <a:ln w="11430"/>
                <a:solidFill>
                  <a:srgbClr val="FFDC6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Preliminary Design Review</a:t>
            </a:r>
          </a:p>
          <a:p>
            <a:pPr>
              <a:lnSpc>
                <a:spcPts val="2400"/>
              </a:lnSpc>
            </a:pPr>
            <a:endParaRPr lang="en-US" sz="3200" b="1" i="0" cap="none" spc="0" baseline="0" dirty="0" smtClean="0">
              <a:ln w="11430"/>
              <a:solidFill>
                <a:srgbClr val="FFDC6D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/>
              <a:cs typeface="Arial"/>
            </a:endParaRPr>
          </a:p>
          <a:p>
            <a:pPr>
              <a:lnSpc>
                <a:spcPts val="2400"/>
              </a:lnSpc>
            </a:pPr>
            <a:r>
              <a:rPr lang="en-US" sz="3200" b="1" i="0" cap="none" spc="0" baseline="0" dirty="0" smtClean="0">
                <a:ln w="11430"/>
                <a:solidFill>
                  <a:srgbClr val="FFDC6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05 – 06 NOV 2013</a:t>
            </a:r>
            <a:endParaRPr lang="en-US" sz="3200" b="1" i="0" cap="none" spc="0" dirty="0">
              <a:ln w="11430"/>
              <a:solidFill>
                <a:srgbClr val="FFDC6D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" y="1738248"/>
            <a:ext cx="9144000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ts val="2400"/>
              </a:lnSpc>
            </a:pPr>
            <a:r>
              <a:rPr lang="en-US" sz="3200" b="1" i="0" cap="none" spc="0" baseline="0" dirty="0" smtClean="0">
                <a:ln w="11430"/>
                <a:solidFill>
                  <a:srgbClr val="FFDC6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Energetic Particles</a:t>
            </a:r>
            <a:endParaRPr lang="en-US" sz="3200" b="1" i="0" cap="none" spc="0" dirty="0">
              <a:ln w="11430"/>
              <a:solidFill>
                <a:srgbClr val="FFDC6D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5" y="1132114"/>
            <a:ext cx="8426450" cy="5238524"/>
          </a:xfrm>
        </p:spPr>
        <p:txBody>
          <a:bodyPr/>
          <a:lstStyle>
            <a:lvl1pPr>
              <a:lnSpc>
                <a:spcPct val="95000"/>
              </a:lnSpc>
              <a:spcAft>
                <a:spcPts val="300"/>
              </a:spcAft>
              <a:defRPr sz="2400"/>
            </a:lvl1pPr>
            <a:lvl2pPr marL="463550" indent="-234950">
              <a:lnSpc>
                <a:spcPct val="95000"/>
              </a:lnSpc>
              <a:spcAft>
                <a:spcPts val="300"/>
              </a:spcAft>
              <a:buClrTx/>
              <a:buSzPct val="115000"/>
              <a:buFont typeface="Wingdings" charset="2"/>
              <a:buChar char="§"/>
              <a:defRPr sz="2200"/>
            </a:lvl2pPr>
            <a:lvl3pPr>
              <a:lnSpc>
                <a:spcPct val="95000"/>
              </a:lnSpc>
              <a:spcAft>
                <a:spcPts val="300"/>
              </a:spcAft>
              <a:defRPr sz="1800"/>
            </a:lvl3pPr>
            <a:lvl4pPr>
              <a:lnSpc>
                <a:spcPct val="95000"/>
              </a:lnSpc>
              <a:spcAft>
                <a:spcPts val="300"/>
              </a:spcAft>
              <a:defRPr sz="1600"/>
            </a:lvl4pPr>
            <a:lvl5pPr>
              <a:lnSpc>
                <a:spcPct val="95000"/>
              </a:lnSpc>
              <a:spcAft>
                <a:spcPts val="300"/>
              </a:spcAft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83879" y="185100"/>
            <a:ext cx="7199939" cy="675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98709"/>
            <a:ext cx="4137025" cy="5286615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  <a:lvl2pPr marL="463550" indent="-234950">
              <a:spcAft>
                <a:spcPts val="0"/>
              </a:spcAft>
              <a:buClrTx/>
              <a:buFont typeface="Wingdings" charset="2"/>
              <a:buChar char="§"/>
              <a:defRPr sz="2200"/>
            </a:lvl2pPr>
            <a:lvl3pPr>
              <a:spcAft>
                <a:spcPts val="0"/>
              </a:spcAft>
              <a:defRPr sz="2000"/>
            </a:lvl3pPr>
            <a:lvl4pPr>
              <a:spcAft>
                <a:spcPts val="0"/>
              </a:spcAft>
              <a:defRPr sz="1800"/>
            </a:lvl4pPr>
            <a:lvl5pPr>
              <a:spcAft>
                <a:spcPts val="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2"/>
          </p:nvPr>
        </p:nvSpPr>
        <p:spPr>
          <a:xfrm>
            <a:off x="4582584" y="1206393"/>
            <a:ext cx="4137025" cy="5286615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  <a:lvl2pPr marL="463550" indent="-234950">
              <a:spcAft>
                <a:spcPts val="0"/>
              </a:spcAft>
              <a:buClrTx/>
              <a:buFont typeface="Wingdings" charset="2"/>
              <a:buChar char="§"/>
              <a:defRPr sz="2000"/>
            </a:lvl2pPr>
            <a:lvl3pPr>
              <a:spcAft>
                <a:spcPts val="0"/>
              </a:spcAft>
              <a:defRPr sz="1800"/>
            </a:lvl3pPr>
            <a:lvl4pPr>
              <a:spcAft>
                <a:spcPts val="0"/>
              </a:spcAft>
              <a:defRPr sz="1600"/>
            </a:lvl4pPr>
            <a:lvl5pPr>
              <a:spcAft>
                <a:spcPts val="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2.jpeg"/><Relationship Id="rId7" Type="http://schemas.openxmlformats.org/officeDocument/2006/relationships/image" Target="../media/image1.png"/><Relationship Id="rId8" Type="http://schemas.openxmlformats.org/officeDocument/2006/relationships/image" Target="../media/image3.png"/><Relationship Id="rId9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lueSolarProbePlusBannerTemplate.jpg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>
          <a:xfrm>
            <a:off x="0" y="130628"/>
            <a:ext cx="9144000" cy="791456"/>
          </a:xfrm>
          <a:prstGeom prst="rect">
            <a:avLst/>
          </a:prstGeom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1167973"/>
            <a:ext cx="8426450" cy="5202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gray">
          <a:xfrm flipV="1">
            <a:off x="304800" y="6593649"/>
            <a:ext cx="8501104" cy="0"/>
          </a:xfrm>
          <a:prstGeom prst="line">
            <a:avLst/>
          </a:prstGeom>
          <a:noFill/>
          <a:ln w="38100">
            <a:solidFill>
              <a:srgbClr val="01255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9607138" y="843148"/>
            <a:ext cx="914400" cy="914400"/>
          </a:xfrm>
          <a:prstGeom prst="line">
            <a:avLst/>
          </a:prstGeom>
          <a:blipFill dpi="0" rotWithShape="0">
            <a:blip r:embed="rId7" cstate="print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83879" y="185100"/>
            <a:ext cx="7199939" cy="675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22" name="Picture 21" descr="ISISlogo-002-C.png"/>
          <p:cNvPicPr>
            <a:picLocks noChangeAspect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>
          <a:xfrm>
            <a:off x="30736" y="15368"/>
            <a:ext cx="545566" cy="1083832"/>
          </a:xfrm>
          <a:prstGeom prst="rect">
            <a:avLst/>
          </a:prstGeom>
        </p:spPr>
      </p:pic>
      <p:pic>
        <p:nvPicPr>
          <p:cNvPr id="24" name="Picture 23" descr="BlueSolarProbePlusBannerTemplate.jpg"/>
          <p:cNvPicPr>
            <a:picLocks noChangeAspect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>
          <a:xfrm>
            <a:off x="7942550" y="202410"/>
            <a:ext cx="1183808" cy="65344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945291" y="628630"/>
            <a:ext cx="1213820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ts val="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00" b="1" dirty="0" smtClean="0">
                <a:solidFill>
                  <a:schemeClr val="bg1"/>
                </a:solidFill>
                <a:latin typeface="Arial"/>
                <a:cs typeface="Arial"/>
              </a:rPr>
              <a:t>Solar Probe Plus</a:t>
            </a:r>
          </a:p>
          <a:p>
            <a:pPr algn="r">
              <a:lnSpc>
                <a:spcPts val="700"/>
              </a:lnSpc>
            </a:pPr>
            <a:r>
              <a:rPr lang="en-US" sz="500" b="1" i="1" dirty="0" smtClean="0">
                <a:solidFill>
                  <a:schemeClr val="bg1"/>
                </a:solidFill>
                <a:latin typeface="Arial"/>
                <a:cs typeface="Arial"/>
              </a:rPr>
              <a:t>A NASA Mission</a:t>
            </a:r>
            <a:r>
              <a:rPr lang="en-US" sz="500" b="1" i="1" baseline="0" dirty="0" smtClean="0">
                <a:solidFill>
                  <a:schemeClr val="bg1"/>
                </a:solidFill>
                <a:latin typeface="Arial"/>
                <a:cs typeface="Arial"/>
              </a:rPr>
              <a:t> to Touch the Sun</a:t>
            </a:r>
            <a:endParaRPr lang="en-US" sz="500" b="1" i="1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315045" y="6608269"/>
            <a:ext cx="998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2D0F559F-C369-4EF5-8FAC-43A9680FDB1E}" type="slidenum">
              <a:rPr lang="en-US" sz="1000" smtClean="0"/>
              <a:pPr algn="l"/>
              <a:t>‹#›</a:t>
            </a:fld>
            <a:endParaRPr lang="en-US" sz="1000" dirty="0"/>
          </a:p>
        </p:txBody>
      </p:sp>
      <p:sp>
        <p:nvSpPr>
          <p:cNvPr id="30" name="TextBox 29"/>
          <p:cNvSpPr txBox="1"/>
          <p:nvPr userDrawn="1"/>
        </p:nvSpPr>
        <p:spPr>
          <a:xfrm>
            <a:off x="7271657" y="6606989"/>
            <a:ext cx="15342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05 - 06 NOV 2013</a:t>
            </a:r>
            <a:endParaRPr lang="en-US" sz="1000" dirty="0"/>
          </a:p>
        </p:txBody>
      </p:sp>
      <p:sp>
        <p:nvSpPr>
          <p:cNvPr id="32" name="TextBox 31"/>
          <p:cNvSpPr txBox="1"/>
          <p:nvPr userDrawn="1"/>
        </p:nvSpPr>
        <p:spPr>
          <a:xfrm>
            <a:off x="2297527" y="6605709"/>
            <a:ext cx="45796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ISIS PDR – 06 – </a:t>
            </a:r>
            <a:r>
              <a:rPr lang="en-US" sz="1000" baseline="0" dirty="0" smtClean="0"/>
              <a:t> Systems Engineering</a:t>
            </a:r>
            <a:endParaRPr lang="en-US" sz="10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4" r:id="rId3"/>
    <p:sldLayoutId id="2147483666" r:id="rId4"/>
  </p:sldLayoutIdLst>
  <p:transition xmlns:p14="http://schemas.microsoft.com/office/powerpoint/2010/main" spd="med">
    <p:fade/>
  </p:transition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227013" indent="-227013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2400" b="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4950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2200" b="0">
          <a:solidFill>
            <a:schemeClr val="tx1"/>
          </a:solidFill>
          <a:latin typeface="+mn-lt"/>
        </a:defRPr>
      </a:lvl2pPr>
      <a:lvl3pPr marL="798513" indent="-230188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1800" b="0">
          <a:solidFill>
            <a:schemeClr val="tx1"/>
          </a:solidFill>
          <a:latin typeface="+mn-lt"/>
        </a:defRPr>
      </a:lvl3pPr>
      <a:lvl4pPr marL="1144588" indent="-230188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1600" b="0">
          <a:solidFill>
            <a:schemeClr val="tx1"/>
          </a:solidFill>
          <a:latin typeface="+mn-lt"/>
        </a:defRPr>
      </a:lvl4pPr>
      <a:lvl5pPr marL="1482725" indent="-222250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14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1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John Dickinson</a:t>
            </a:r>
          </a:p>
          <a:p>
            <a:r>
              <a:rPr lang="en-US" dirty="0" smtClean="0"/>
              <a:t>ISIS SE (</a:t>
            </a:r>
            <a:r>
              <a:rPr lang="en-US" dirty="0" err="1" smtClean="0"/>
              <a:t>SwRI</a:t>
            </a:r>
            <a:r>
              <a:rPr lang="en-US" dirty="0" smtClean="0"/>
              <a:t>)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Systems Engineering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</a:t>
            </a:r>
            <a:r>
              <a:rPr lang="en-US" dirty="0" err="1" smtClean="0"/>
              <a:t>Flowdown</a:t>
            </a:r>
            <a:r>
              <a:rPr lang="en-US" dirty="0" smtClean="0"/>
              <a:t> to L3</a:t>
            </a:r>
            <a:endParaRPr lang="en-US" dirty="0"/>
          </a:p>
        </p:txBody>
      </p:sp>
      <p:sp>
        <p:nvSpPr>
          <p:cNvPr id="10" name="Content Placeholder 5"/>
          <p:cNvSpPr txBox="1">
            <a:spLocks/>
          </p:cNvSpPr>
          <p:nvPr/>
        </p:nvSpPr>
        <p:spPr bwMode="auto">
          <a:xfrm>
            <a:off x="358775" y="1132114"/>
            <a:ext cx="8426450" cy="5461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227013" marR="0" lvl="0" indent="-227013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L2: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Mission shall measure energetic electrons, as follows: </a:t>
            </a:r>
          </a:p>
          <a:p>
            <a:pPr marL="463550" marR="0" lvl="1" indent="-23495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</a:rPr>
              <a:t>Energy range: ≤ 0.05 to ≥ 3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</a:rPr>
              <a:t>MeV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</a:rPr>
              <a:t> </a:t>
            </a:r>
          </a:p>
          <a:p>
            <a:pPr marL="6350" indent="-234950" algn="l">
              <a:lnSpc>
                <a:spcPct val="85000"/>
              </a:lnSpc>
              <a:spcAft>
                <a:spcPts val="0"/>
              </a:spcAft>
              <a:buFont typeface="Wingdings" charset="2"/>
              <a:buChar char="§"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1C1050"/>
                </a:solidFill>
                <a:effectLst/>
                <a:uLnTx/>
                <a:uFillTx/>
                <a:latin typeface="+mn-lt"/>
              </a:rPr>
              <a:t>L3:</a:t>
            </a:r>
          </a:p>
          <a:p>
            <a:pPr marL="6350" indent="-234950" algn="l">
              <a:lnSpc>
                <a:spcPct val="85000"/>
              </a:lnSpc>
              <a:spcAft>
                <a:spcPts val="0"/>
              </a:spcAft>
              <a:buFont typeface="Wingdings" charset="2"/>
              <a:buChar char="§"/>
            </a:pPr>
            <a:endParaRPr lang="en-US" sz="2200" kern="0" dirty="0" smtClean="0">
              <a:solidFill>
                <a:srgbClr val="1C1050"/>
              </a:solidFill>
              <a:latin typeface="+mn-lt"/>
            </a:endParaRPr>
          </a:p>
          <a:p>
            <a:pPr marL="6350" indent="-234950" algn="l">
              <a:lnSpc>
                <a:spcPct val="85000"/>
              </a:lnSpc>
              <a:spcAft>
                <a:spcPts val="0"/>
              </a:spcAft>
              <a:buFont typeface="Wingdings" charset="2"/>
              <a:buChar char="§"/>
            </a:pP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1C1050"/>
              </a:solidFill>
              <a:effectLst/>
              <a:uLnTx/>
              <a:uFillTx/>
              <a:latin typeface="+mn-lt"/>
            </a:endParaRPr>
          </a:p>
          <a:p>
            <a:pPr marL="6350" indent="-234950" algn="l">
              <a:lnSpc>
                <a:spcPct val="85000"/>
              </a:lnSpc>
              <a:spcAft>
                <a:spcPts val="0"/>
              </a:spcAft>
              <a:buFont typeface="Wingdings" charset="2"/>
              <a:buChar char="§"/>
            </a:pPr>
            <a:endParaRPr lang="en-US" sz="2200" kern="0" dirty="0" smtClean="0">
              <a:solidFill>
                <a:srgbClr val="1C1050"/>
              </a:solidFill>
              <a:latin typeface="+mn-lt"/>
            </a:endParaRPr>
          </a:p>
          <a:p>
            <a:pPr marL="6350" indent="-234950" algn="l">
              <a:lnSpc>
                <a:spcPct val="85000"/>
              </a:lnSpc>
              <a:spcAft>
                <a:spcPts val="0"/>
              </a:spcAft>
              <a:buFont typeface="Wingdings" charset="2"/>
              <a:buChar char="§"/>
            </a:pP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1C1050"/>
              </a:solidFill>
              <a:effectLst/>
              <a:uLnTx/>
              <a:uFillTx/>
              <a:latin typeface="+mn-lt"/>
            </a:endParaRPr>
          </a:p>
          <a:p>
            <a:pPr marL="6350" indent="-234950" algn="l">
              <a:lnSpc>
                <a:spcPct val="85000"/>
              </a:lnSpc>
              <a:spcAft>
                <a:spcPts val="0"/>
              </a:spcAft>
              <a:buFont typeface="Wingdings" charset="2"/>
              <a:buChar char="§"/>
            </a:pPr>
            <a:endParaRPr lang="en-US" sz="2200" kern="0" dirty="0" smtClean="0">
              <a:solidFill>
                <a:srgbClr val="1C1050"/>
              </a:solidFill>
              <a:latin typeface="+mn-lt"/>
            </a:endParaRPr>
          </a:p>
          <a:p>
            <a:pPr marL="6350" indent="-234950" algn="l">
              <a:lnSpc>
                <a:spcPct val="85000"/>
              </a:lnSpc>
              <a:spcAft>
                <a:spcPts val="0"/>
              </a:spcAft>
              <a:buFont typeface="Wingdings" charset="2"/>
              <a:buChar char="§"/>
            </a:pP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1C1050"/>
              </a:solidFill>
              <a:effectLst/>
              <a:uLnTx/>
              <a:uFillTx/>
              <a:latin typeface="+mn-lt"/>
            </a:endParaRPr>
          </a:p>
          <a:p>
            <a:pPr marL="6350" indent="-234950" algn="l">
              <a:lnSpc>
                <a:spcPct val="85000"/>
              </a:lnSpc>
              <a:spcAft>
                <a:spcPts val="0"/>
              </a:spcAft>
              <a:buFont typeface="Wingdings" charset="2"/>
              <a:buChar char="§"/>
            </a:pPr>
            <a:endParaRPr lang="en-US" sz="2200" kern="0" dirty="0" smtClean="0">
              <a:solidFill>
                <a:srgbClr val="1C1050"/>
              </a:solidFill>
              <a:latin typeface="+mn-lt"/>
            </a:endParaRPr>
          </a:p>
          <a:p>
            <a:pPr marL="6350" indent="-234950" algn="l">
              <a:lnSpc>
                <a:spcPct val="85000"/>
              </a:lnSpc>
              <a:spcAft>
                <a:spcPts val="0"/>
              </a:spcAft>
              <a:buFont typeface="Wingdings" charset="2"/>
              <a:buChar char="§"/>
            </a:pP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1C1050"/>
              </a:solidFill>
              <a:effectLst/>
              <a:uLnTx/>
              <a:uFillTx/>
              <a:latin typeface="+mn-lt"/>
            </a:endParaRPr>
          </a:p>
          <a:p>
            <a:pPr marL="6350" indent="-234950" algn="l">
              <a:lnSpc>
                <a:spcPct val="85000"/>
              </a:lnSpc>
              <a:spcAft>
                <a:spcPts val="0"/>
              </a:spcAft>
              <a:buFont typeface="Wingdings" charset="2"/>
              <a:buChar char="§"/>
            </a:pPr>
            <a:endParaRPr lang="en-US" sz="2200" kern="0" dirty="0" smtClean="0">
              <a:solidFill>
                <a:srgbClr val="1C1050"/>
              </a:solidFill>
              <a:latin typeface="+mn-lt"/>
            </a:endParaRPr>
          </a:p>
          <a:p>
            <a:pPr marL="6350" indent="-234950" algn="l">
              <a:lnSpc>
                <a:spcPct val="85000"/>
              </a:lnSpc>
              <a:spcAft>
                <a:spcPts val="0"/>
              </a:spcAft>
              <a:buFont typeface="Wingdings" charset="2"/>
              <a:buChar char="§"/>
            </a:pP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1C1050"/>
              </a:solidFill>
              <a:effectLst/>
              <a:uLnTx/>
              <a:uFillTx/>
              <a:latin typeface="+mn-lt"/>
            </a:endParaRPr>
          </a:p>
          <a:p>
            <a:pPr marL="6350" indent="-234950" algn="l">
              <a:lnSpc>
                <a:spcPct val="85000"/>
              </a:lnSpc>
              <a:spcAft>
                <a:spcPts val="0"/>
              </a:spcAft>
              <a:buFont typeface="Wingdings" charset="2"/>
              <a:buChar char="§"/>
            </a:pPr>
            <a:endParaRPr lang="en-US" sz="2200" kern="0" dirty="0" smtClean="0">
              <a:solidFill>
                <a:srgbClr val="1C1050"/>
              </a:solidFill>
              <a:latin typeface="+mn-lt"/>
            </a:endParaRPr>
          </a:p>
          <a:p>
            <a:pPr marL="6350" indent="-234950" algn="l">
              <a:lnSpc>
                <a:spcPct val="85000"/>
              </a:lnSpc>
              <a:spcAft>
                <a:spcPts val="0"/>
              </a:spcAft>
              <a:buFont typeface="Wingdings" charset="2"/>
              <a:buChar char="§"/>
            </a:pPr>
            <a:endParaRPr lang="en-US" sz="2200" kern="0" dirty="0" smtClean="0">
              <a:solidFill>
                <a:srgbClr val="1C1050"/>
              </a:solidFill>
              <a:latin typeface="+mn-lt"/>
            </a:endParaRPr>
          </a:p>
          <a:p>
            <a:pPr marL="6350" indent="-234950" algn="l">
              <a:lnSpc>
                <a:spcPct val="85000"/>
              </a:lnSpc>
              <a:spcAft>
                <a:spcPts val="0"/>
              </a:spcAft>
              <a:buFont typeface="Wingdings" charset="2"/>
              <a:buChar char="§"/>
            </a:pPr>
            <a:endParaRPr lang="en-US" sz="2200" kern="0" dirty="0" smtClean="0">
              <a:solidFill>
                <a:srgbClr val="1C1050"/>
              </a:solidFill>
              <a:latin typeface="+mn-lt"/>
            </a:endParaRPr>
          </a:p>
          <a:p>
            <a:pPr marL="6350" indent="-234950" algn="l">
              <a:lnSpc>
                <a:spcPct val="85000"/>
              </a:lnSpc>
              <a:spcAft>
                <a:spcPts val="0"/>
              </a:spcAft>
              <a:buFont typeface="Wingdings" charset="2"/>
              <a:buChar char="§"/>
            </a:pP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1C1050"/>
              </a:solidFill>
              <a:effectLst/>
              <a:uLnTx/>
              <a:uFillTx/>
              <a:latin typeface="+mn-lt"/>
            </a:endParaRPr>
          </a:p>
          <a:p>
            <a:pPr marL="6350" indent="-234950" algn="l">
              <a:lnSpc>
                <a:spcPct val="85000"/>
              </a:lnSpc>
              <a:spcAft>
                <a:spcPts val="0"/>
              </a:spcAft>
              <a:buFont typeface="Wingdings" charset="2"/>
              <a:buChar char="§"/>
            </a:pPr>
            <a:r>
              <a:rPr lang="en-US" sz="2200" kern="0" dirty="0" smtClean="0">
                <a:latin typeface="+mn-lt"/>
              </a:rPr>
              <a:t>Traceability to L2 as well as more detail captured at L3</a:t>
            </a:r>
          </a:p>
          <a:p>
            <a:pPr marL="463550" lvl="1" indent="-234950" algn="l">
              <a:lnSpc>
                <a:spcPct val="85000"/>
              </a:lnSpc>
              <a:spcAft>
                <a:spcPts val="0"/>
              </a:spcAft>
              <a:buFont typeface="Wingdings" charset="2"/>
              <a:buChar char="§"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Description/Clarification, S/C Rationale, Parent Traceability, Requirement Allocation</a:t>
            </a:r>
          </a:p>
          <a:p>
            <a:pPr marL="227013" marR="0" lvl="0" indent="-227013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7013" marR="0" lvl="0" indent="-227013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kern="0" dirty="0" smtClean="0">
              <a:latin typeface="+mn-lt"/>
            </a:endParaRPr>
          </a:p>
          <a:p>
            <a:pPr marL="227013" marR="0" lvl="0" indent="-227013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7013" marR="0" lvl="0" indent="-227013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kern="0" dirty="0" smtClean="0">
              <a:latin typeface="+mn-lt"/>
            </a:endParaRPr>
          </a:p>
          <a:p>
            <a:pPr marL="227013" marR="0" lvl="0" indent="-227013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7013" marR="0" lvl="0" indent="-227013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kern="0" dirty="0" smtClean="0">
              <a:latin typeface="+mn-lt"/>
            </a:endParaRPr>
          </a:p>
          <a:p>
            <a:pPr marL="227013" marR="0" lvl="0" indent="-227013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7013" marR="0" lvl="0" indent="-227013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kern="0" dirty="0" smtClean="0">
              <a:latin typeface="+mn-lt"/>
            </a:endParaRPr>
          </a:p>
          <a:p>
            <a:pPr marL="227013" marR="0" lvl="0" indent="-227013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7013" marR="0" lvl="0" indent="-227013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sz="half" idx="1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5813" y="2334961"/>
            <a:ext cx="4111625" cy="325170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3077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797" y="2309813"/>
            <a:ext cx="4100630" cy="328771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</a:t>
            </a:r>
            <a:r>
              <a:rPr lang="en-US" dirty="0" err="1" smtClean="0"/>
              <a:t>Flowdown</a:t>
            </a:r>
            <a:r>
              <a:rPr lang="en-US" dirty="0" smtClean="0"/>
              <a:t> to L4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00" y="955674"/>
            <a:ext cx="8389576" cy="5584826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EPI-Lo Spacecraft Interfaces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6" y="1121534"/>
            <a:ext cx="6949976" cy="4710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6934" y="6156960"/>
            <a:ext cx="4288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EPI-Lo mounted to shared ISIS Bracket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63669" y="4511040"/>
            <a:ext cx="2454518" cy="175432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Unique EPI-Lo to S/C </a:t>
            </a:r>
          </a:p>
          <a:p>
            <a:pPr algn="l"/>
            <a:r>
              <a:rPr lang="en-US" dirty="0" smtClean="0"/>
              <a:t>Interfaces include:</a:t>
            </a:r>
          </a:p>
          <a:p>
            <a:pPr algn="l">
              <a:buFontTx/>
              <a:buChar char="-"/>
            </a:pPr>
            <a:r>
              <a:rPr lang="en-US" dirty="0" smtClean="0"/>
              <a:t>S/C power</a:t>
            </a:r>
          </a:p>
          <a:p>
            <a:pPr algn="l">
              <a:buFontTx/>
              <a:buChar char="-"/>
            </a:pPr>
            <a:r>
              <a:rPr lang="en-US" dirty="0" err="1" smtClean="0"/>
              <a:t>Cmd</a:t>
            </a:r>
            <a:r>
              <a:rPr lang="en-US" dirty="0" smtClean="0"/>
              <a:t>/</a:t>
            </a:r>
            <a:r>
              <a:rPr lang="en-US" dirty="0" err="1" smtClean="0"/>
              <a:t>Tlm</a:t>
            </a:r>
            <a:endParaRPr lang="en-US" dirty="0" smtClean="0"/>
          </a:p>
          <a:p>
            <a:pPr algn="l">
              <a:buFontTx/>
              <a:buChar char="-"/>
            </a:pPr>
            <a:r>
              <a:rPr lang="en-US" dirty="0" smtClean="0"/>
              <a:t>Survival Heaters</a:t>
            </a:r>
          </a:p>
          <a:p>
            <a:pPr algn="l">
              <a:buFontTx/>
              <a:buChar char="-"/>
            </a:pPr>
            <a:r>
              <a:rPr lang="en-US" dirty="0" smtClean="0"/>
              <a:t>S/C Temp Sensors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EPI-Hi Spacecraft Interfaces</a:t>
            </a:r>
            <a:endParaRPr lang="en-US" dirty="0"/>
          </a:p>
        </p:txBody>
      </p:sp>
      <p:pic>
        <p:nvPicPr>
          <p:cNvPr id="4" name="Content Placeholder 3" descr="epi-hi_block_diagram_5-5-13_n.pd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-1603" r="-2666"/>
          <a:stretch>
            <a:fillRect/>
          </a:stretch>
        </p:blipFill>
        <p:spPr>
          <a:xfrm>
            <a:off x="0" y="1121954"/>
            <a:ext cx="6613986" cy="4963886"/>
          </a:xfrm>
        </p:spPr>
      </p:pic>
      <p:sp>
        <p:nvSpPr>
          <p:cNvPr id="5" name="TextBox 4"/>
          <p:cNvSpPr txBox="1"/>
          <p:nvPr/>
        </p:nvSpPr>
        <p:spPr>
          <a:xfrm>
            <a:off x="916934" y="6156960"/>
            <a:ext cx="424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EPI-Hi mounted to shared ISIS Bracket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63669" y="4368800"/>
            <a:ext cx="2416046" cy="203132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Unique EPI-Hi to S/C </a:t>
            </a:r>
          </a:p>
          <a:p>
            <a:pPr algn="l"/>
            <a:r>
              <a:rPr lang="en-US" dirty="0" smtClean="0"/>
              <a:t>Interfaces include:</a:t>
            </a:r>
          </a:p>
          <a:p>
            <a:pPr algn="l">
              <a:buFontTx/>
              <a:buChar char="-"/>
            </a:pPr>
            <a:r>
              <a:rPr lang="en-US" dirty="0" smtClean="0"/>
              <a:t>S/C power</a:t>
            </a:r>
          </a:p>
          <a:p>
            <a:pPr algn="l">
              <a:buFontTx/>
              <a:buChar char="-"/>
            </a:pPr>
            <a:r>
              <a:rPr lang="en-US" dirty="0" err="1" smtClean="0"/>
              <a:t>Cmd</a:t>
            </a:r>
            <a:r>
              <a:rPr lang="en-US" dirty="0" smtClean="0"/>
              <a:t>/</a:t>
            </a:r>
            <a:r>
              <a:rPr lang="en-US" dirty="0" err="1" smtClean="0"/>
              <a:t>Tlm</a:t>
            </a:r>
            <a:endParaRPr lang="en-US" dirty="0" smtClean="0"/>
          </a:p>
          <a:p>
            <a:pPr algn="l">
              <a:buFontTx/>
              <a:buChar char="-"/>
            </a:pPr>
            <a:r>
              <a:rPr lang="en-US" dirty="0" smtClean="0"/>
              <a:t>Survival Heaters</a:t>
            </a:r>
          </a:p>
          <a:p>
            <a:pPr algn="l">
              <a:buFontTx/>
              <a:buChar char="-"/>
            </a:pPr>
            <a:r>
              <a:rPr lang="en-US" dirty="0" smtClean="0"/>
              <a:t>Operational Heaters</a:t>
            </a:r>
          </a:p>
          <a:p>
            <a:pPr algn="l">
              <a:buFontTx/>
              <a:buChar char="-"/>
            </a:pPr>
            <a:r>
              <a:rPr lang="en-US" dirty="0" smtClean="0"/>
              <a:t>S/C Temp Sensors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Spacecraft Electrical Interfaces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35055" y="3058328"/>
            <a:ext cx="5947718" cy="323747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8775" y="1132114"/>
            <a:ext cx="2906939" cy="523852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Power</a:t>
            </a:r>
          </a:p>
          <a:p>
            <a:pPr lvl="1"/>
            <a:r>
              <a:rPr lang="en-US" dirty="0" smtClean="0"/>
              <a:t>Main Instrument Power</a:t>
            </a:r>
          </a:p>
          <a:p>
            <a:pPr lvl="1"/>
            <a:r>
              <a:rPr lang="en-US" dirty="0" smtClean="0"/>
              <a:t>Survival Heaters</a:t>
            </a:r>
          </a:p>
          <a:p>
            <a:pPr lvl="1"/>
            <a:r>
              <a:rPr lang="en-US" dirty="0" smtClean="0"/>
              <a:t>Operational Heaters (EPI-Hi)</a:t>
            </a:r>
          </a:p>
          <a:p>
            <a:r>
              <a:rPr lang="en-US" dirty="0" smtClean="0"/>
              <a:t>Command &amp; Telemetry</a:t>
            </a:r>
          </a:p>
          <a:p>
            <a:pPr lvl="1"/>
            <a:r>
              <a:rPr lang="en-US" dirty="0" smtClean="0"/>
              <a:t>Side A/B LVDS UART</a:t>
            </a:r>
          </a:p>
          <a:p>
            <a:r>
              <a:rPr lang="en-US" dirty="0" smtClean="0"/>
              <a:t>Grounding</a:t>
            </a:r>
          </a:p>
          <a:p>
            <a:pPr lvl="1"/>
            <a:r>
              <a:rPr lang="en-US" dirty="0" smtClean="0"/>
              <a:t>Chassis Ground to Bracket, thermally isolated</a:t>
            </a:r>
          </a:p>
          <a:p>
            <a:r>
              <a:rPr lang="en-US" dirty="0" smtClean="0"/>
              <a:t>Thermal</a:t>
            </a:r>
          </a:p>
          <a:p>
            <a:pPr lvl="1"/>
            <a:r>
              <a:rPr lang="en-US" dirty="0" smtClean="0"/>
              <a:t>Heaters</a:t>
            </a:r>
          </a:p>
          <a:p>
            <a:pPr lvl="1"/>
            <a:r>
              <a:rPr lang="en-US" dirty="0" smtClean="0"/>
              <a:t>Temperature Sensors</a:t>
            </a:r>
          </a:p>
          <a:p>
            <a:r>
              <a:rPr lang="en-US" dirty="0" smtClean="0"/>
              <a:t>Captured in GI and SPP-ISIS ICDs</a:t>
            </a:r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6638305" y="5344227"/>
            <a:ext cx="2505695" cy="9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227013" marR="0" lvl="0" indent="-227013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Instrument Interface Circuit from ICD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835" y="1069373"/>
            <a:ext cx="5915660" cy="2011680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 l="35420" t="20618" r="21083" b="20763"/>
          <a:stretch>
            <a:fillRect/>
          </a:stretch>
        </p:blipFill>
        <p:spPr bwMode="auto">
          <a:xfrm>
            <a:off x="1717963" y="1126837"/>
            <a:ext cx="6119091" cy="515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ISIS </a:t>
            </a:r>
            <a:r>
              <a:rPr lang="en-US" dirty="0"/>
              <a:t>Spacecraft Accommodations</a:t>
            </a:r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 flipV="1">
            <a:off x="1764144" y="5865091"/>
            <a:ext cx="812801" cy="21243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2380112" y="5551054"/>
            <a:ext cx="4411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 smtClean="0">
                <a:ea typeface="ＭＳ Ｐゴシック" pitchFamily="8" charset="-128"/>
              </a:rPr>
              <a:t>+Y</a:t>
            </a:r>
            <a:endParaRPr lang="en-US" sz="1600" dirty="0">
              <a:ea typeface="ＭＳ Ｐゴシック" pitchFamily="8" charset="-128"/>
            </a:endParaRPr>
          </a:p>
        </p:txBody>
      </p:sp>
      <p:sp>
        <p:nvSpPr>
          <p:cNvPr id="21521" name="Text Box 17"/>
          <p:cNvSpPr txBox="1">
            <a:spLocks noChangeArrowheads="1"/>
          </p:cNvSpPr>
          <p:nvPr/>
        </p:nvSpPr>
        <p:spPr bwMode="auto">
          <a:xfrm>
            <a:off x="1266078" y="4815321"/>
            <a:ext cx="10919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 smtClean="0">
                <a:ea typeface="ＭＳ Ｐゴシック" pitchFamily="8" charset="-128"/>
              </a:rPr>
              <a:t>+X (RAM)</a:t>
            </a:r>
            <a:endParaRPr lang="en-US" sz="1600" dirty="0">
              <a:ea typeface="ＭＳ Ｐゴシック" pitchFamily="8" charset="-128"/>
            </a:endParaRPr>
          </a:p>
        </p:txBody>
      </p:sp>
      <p:sp>
        <p:nvSpPr>
          <p:cNvPr id="21526" name="Line 22"/>
          <p:cNvSpPr>
            <a:spLocks noChangeShapeType="1"/>
          </p:cNvSpPr>
          <p:nvPr/>
        </p:nvSpPr>
        <p:spPr bwMode="auto">
          <a:xfrm flipV="1">
            <a:off x="1757218" y="5190836"/>
            <a:ext cx="0" cy="898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" name="Line 5"/>
          <p:cNvSpPr>
            <a:spLocks noChangeShapeType="1"/>
          </p:cNvSpPr>
          <p:nvPr/>
        </p:nvSpPr>
        <p:spPr bwMode="auto">
          <a:xfrm flipH="1" flipV="1">
            <a:off x="1062180" y="5587999"/>
            <a:ext cx="683490" cy="498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294336" y="5260109"/>
            <a:ext cx="1056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 smtClean="0">
                <a:ea typeface="ＭＳ Ｐゴシック" pitchFamily="8" charset="-128"/>
              </a:rPr>
              <a:t>+Z (SUN)</a:t>
            </a:r>
            <a:endParaRPr lang="en-US" sz="1600" dirty="0">
              <a:ea typeface="ＭＳ Ｐゴシック" pitchFamily="8" charset="-128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>
            <a:off x="6077528" y="3168073"/>
            <a:ext cx="738908" cy="203201"/>
          </a:xfrm>
          <a:prstGeom prst="straightConnector1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1339273" y="2410691"/>
            <a:ext cx="674254" cy="166255"/>
          </a:xfrm>
          <a:prstGeom prst="straightConnector1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H="1">
            <a:off x="4941455" y="2225964"/>
            <a:ext cx="775854" cy="277091"/>
          </a:xfrm>
          <a:prstGeom prst="straightConnector1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897500" y="2067503"/>
            <a:ext cx="5822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 smtClean="0">
                <a:ea typeface="ＭＳ Ｐゴシック" pitchFamily="8" charset="-128"/>
              </a:rPr>
              <a:t>TPS</a:t>
            </a:r>
            <a:endParaRPr lang="en-US" sz="1600" dirty="0">
              <a:ea typeface="ＭＳ Ｐゴシック" pitchFamily="8" charset="-128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5443279" y="1882776"/>
            <a:ext cx="856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 smtClean="0">
                <a:ea typeface="ＭＳ Ｐゴシック" pitchFamily="8" charset="-128"/>
              </a:rPr>
              <a:t>WISPR</a:t>
            </a:r>
            <a:endParaRPr lang="en-US" sz="1600" dirty="0">
              <a:ea typeface="ＭＳ Ｐゴシック" pitchFamily="8" charset="-128"/>
            </a:endParaRPr>
          </a:p>
        </p:txBody>
      </p:sp>
      <p:sp>
        <p:nvSpPr>
          <p:cNvPr id="32" name="Text Box 17"/>
          <p:cNvSpPr txBox="1">
            <a:spLocks noChangeArrowheads="1"/>
          </p:cNvSpPr>
          <p:nvPr/>
        </p:nvSpPr>
        <p:spPr bwMode="auto">
          <a:xfrm>
            <a:off x="6265815" y="2806412"/>
            <a:ext cx="13356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 smtClean="0">
                <a:ea typeface="ＭＳ Ｐゴシック" pitchFamily="8" charset="-128"/>
              </a:rPr>
              <a:t>Limb Sensor</a:t>
            </a:r>
            <a:endParaRPr lang="en-US" sz="1600" dirty="0">
              <a:ea typeface="ＭＳ Ｐゴシック" pitchFamily="8" charset="-128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 flipH="1" flipV="1">
            <a:off x="5551055" y="4230256"/>
            <a:ext cx="858981" cy="415635"/>
          </a:xfrm>
          <a:prstGeom prst="straightConnector1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6215014" y="4584412"/>
            <a:ext cx="16728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1600" dirty="0" smtClean="0">
                <a:ea typeface="ＭＳ Ｐゴシック" pitchFamily="8" charset="-128"/>
              </a:rPr>
              <a:t>Star Cameras</a:t>
            </a:r>
            <a:endParaRPr lang="en-US" sz="1600" dirty="0">
              <a:ea typeface="ＭＳ Ｐゴシック" pitchFamily="8" charset="-128"/>
            </a:endParaRPr>
          </a:p>
        </p:txBody>
      </p:sp>
      <p:cxnSp>
        <p:nvCxnSpPr>
          <p:cNvPr id="37" name="Straight Arrow Connector 36"/>
          <p:cNvCxnSpPr/>
          <p:nvPr/>
        </p:nvCxnSpPr>
        <p:spPr bwMode="auto">
          <a:xfrm flipV="1">
            <a:off x="5929745" y="5560293"/>
            <a:ext cx="701964" cy="147780"/>
          </a:xfrm>
          <a:prstGeom prst="straightConnector1">
            <a:avLst/>
          </a:prstGeom>
          <a:blipFill dpi="0" rotWithShape="0">
            <a:blip r:embed="rId6" cstate="print"/>
            <a:srcRect/>
            <a:stretch>
              <a:fillRect/>
            </a:stretch>
          </a:blip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4779599" y="5655830"/>
            <a:ext cx="11769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 err="1" smtClean="0">
                <a:ea typeface="ＭＳ Ｐゴシック" pitchFamily="8" charset="-128"/>
              </a:rPr>
              <a:t>Mag</a:t>
            </a:r>
            <a:r>
              <a:rPr lang="en-US" sz="1600" dirty="0" smtClean="0">
                <a:ea typeface="ＭＳ Ｐゴシック" pitchFamily="8" charset="-128"/>
              </a:rPr>
              <a:t> Boom</a:t>
            </a:r>
            <a:endParaRPr lang="en-US" sz="1600" dirty="0">
              <a:ea typeface="ＭＳ Ｐゴシック" pitchFamily="8" charset="-128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Mechanical Interfaces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409" y="1064952"/>
            <a:ext cx="3748809" cy="5582919"/>
          </a:xfrm>
        </p:spPr>
        <p:txBody>
          <a:bodyPr>
            <a:normAutofit fontScale="92500"/>
          </a:bodyPr>
          <a:lstStyle/>
          <a:p>
            <a:pPr lvl="1">
              <a:lnSpc>
                <a:spcPct val="90000"/>
              </a:lnSpc>
            </a:pPr>
            <a:r>
              <a:rPr lang="en-US" sz="2400" dirty="0" smtClean="0"/>
              <a:t>ISIS suite mounted as a single unit on the S/C deck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EPI-Hi &amp; EPI-Lo are thermally isolated from ISIS bracket; ISIS bracket is thermally isolated from the S/C deck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ISIS is mounted in order to keep both EPI-Hi &amp; EPI-Lo adjacent to the umbra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Harness, Purge, Grounding, MLI all still being developed, but can easily be accommodated into existing design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41253" t="14961" r="22840" b="33807"/>
          <a:stretch>
            <a:fillRect/>
          </a:stretch>
        </p:blipFill>
        <p:spPr bwMode="auto">
          <a:xfrm>
            <a:off x="4239491" y="1265381"/>
            <a:ext cx="4572000" cy="407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 bwMode="auto">
          <a:xfrm>
            <a:off x="5726545" y="2059709"/>
            <a:ext cx="166255" cy="812801"/>
          </a:xfrm>
          <a:prstGeom prst="straightConnector1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7051965" y="2272145"/>
            <a:ext cx="512617" cy="521855"/>
          </a:xfrm>
          <a:prstGeom prst="straightConnector1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987636" y="1690254"/>
            <a:ext cx="895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EPI-Hi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481455" y="1888835"/>
            <a:ext cx="969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EPI-Lo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9124" t="28701" r="31598" b="22763"/>
          <a:stretch>
            <a:fillRect/>
          </a:stretch>
        </p:blipFill>
        <p:spPr bwMode="auto">
          <a:xfrm>
            <a:off x="1404594" y="1203877"/>
            <a:ext cx="6289649" cy="4857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Spacecraft Sep Plane </a:t>
            </a:r>
            <a:r>
              <a:rPr lang="en-US" dirty="0"/>
              <a:t>Keep Out Zone</a:t>
            </a:r>
          </a:p>
        </p:txBody>
      </p:sp>
      <p:sp>
        <p:nvSpPr>
          <p:cNvPr id="22549" name="Text Box 21"/>
          <p:cNvSpPr txBox="1">
            <a:spLocks noChangeArrowheads="1"/>
          </p:cNvSpPr>
          <p:nvPr/>
        </p:nvSpPr>
        <p:spPr bwMode="auto">
          <a:xfrm>
            <a:off x="144780" y="2468880"/>
            <a:ext cx="12065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ea typeface="ＭＳ Ｐゴシック" pitchFamily="8" charset="-128"/>
              </a:rPr>
              <a:t>EPI-Hi to S/C Sep Conn. is ~2 cm</a:t>
            </a:r>
            <a:endParaRPr lang="en-US" b="1" dirty="0">
              <a:ea typeface="ＭＳ Ｐゴシック" pitchFamily="8" charset="-128"/>
            </a:endParaRPr>
          </a:p>
        </p:txBody>
      </p:sp>
      <p:sp>
        <p:nvSpPr>
          <p:cNvPr id="22568" name="Text Box 40"/>
          <p:cNvSpPr txBox="1">
            <a:spLocks noChangeArrowheads="1"/>
          </p:cNvSpPr>
          <p:nvPr/>
        </p:nvSpPr>
        <p:spPr bwMode="auto">
          <a:xfrm>
            <a:off x="7691120" y="1524000"/>
            <a:ext cx="145288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1" dirty="0" smtClean="0">
                <a:ea typeface="ＭＳ Ｐゴシック" pitchFamily="8" charset="-128"/>
              </a:rPr>
              <a:t>Ample clearance between EPI-Lo and S/C</a:t>
            </a:r>
            <a:endParaRPr lang="en-US" b="1" dirty="0">
              <a:ea typeface="ＭＳ Ｐゴシック" pitchFamily="8" charset="-128"/>
            </a:endParaRPr>
          </a:p>
        </p:txBody>
      </p:sp>
      <p:sp>
        <p:nvSpPr>
          <p:cNvPr id="22569" name="Line 41"/>
          <p:cNvSpPr>
            <a:spLocks noChangeShapeType="1"/>
          </p:cNvSpPr>
          <p:nvPr/>
        </p:nvSpPr>
        <p:spPr bwMode="auto">
          <a:xfrm flipH="1">
            <a:off x="6183984" y="2418079"/>
            <a:ext cx="1649376" cy="156003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" name="Line 41"/>
          <p:cNvSpPr>
            <a:spLocks noChangeShapeType="1"/>
          </p:cNvSpPr>
          <p:nvPr/>
        </p:nvSpPr>
        <p:spPr bwMode="auto">
          <a:xfrm>
            <a:off x="1341120" y="3312159"/>
            <a:ext cx="2797247" cy="63767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000" t="20000" r="29583" b="30591"/>
          <a:stretch>
            <a:fillRect/>
          </a:stretch>
        </p:blipFill>
        <p:spPr bwMode="auto">
          <a:xfrm>
            <a:off x="1976594" y="2985307"/>
            <a:ext cx="4627429" cy="353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1132114"/>
            <a:ext cx="8426450" cy="1592613"/>
          </a:xfrm>
        </p:spPr>
        <p:txBody>
          <a:bodyPr/>
          <a:lstStyle/>
          <a:p>
            <a:r>
              <a:rPr lang="en-US" sz="2000" dirty="0" smtClean="0"/>
              <a:t>ISIS mounting bracket provides common mounting for both EPI-Hi &amp; EPI-Lo</a:t>
            </a:r>
          </a:p>
          <a:p>
            <a:r>
              <a:rPr lang="en-US" sz="2000" dirty="0" smtClean="0"/>
              <a:t>Bracket keeps instruments close to umbra with a minimal footprint on the S/C deck</a:t>
            </a:r>
          </a:p>
          <a:p>
            <a:r>
              <a:rPr lang="en-US" sz="2000" dirty="0" smtClean="0"/>
              <a:t>EPI-Hi &amp; EPI-Lo can each be attached independently to the bracket, in either order, before or after the bracket is mounted to the S/C deck</a:t>
            </a:r>
            <a:endParaRPr lang="en-US" sz="2000" dirty="0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ISIS Instrument Mounting to Bracket</a:t>
            </a:r>
            <a:endParaRPr lang="en-US" dirty="0"/>
          </a:p>
        </p:txBody>
      </p:sp>
      <p:sp>
        <p:nvSpPr>
          <p:cNvPr id="62469" name="Line 5"/>
          <p:cNvSpPr>
            <a:spLocks noChangeShapeType="1"/>
          </p:cNvSpPr>
          <p:nvPr/>
        </p:nvSpPr>
        <p:spPr bwMode="auto">
          <a:xfrm>
            <a:off x="1717964" y="4294906"/>
            <a:ext cx="1308804" cy="27616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711200" y="3968861"/>
            <a:ext cx="10898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Bracket</a:t>
            </a:r>
            <a:endParaRPr lang="en-US" dirty="0"/>
          </a:p>
        </p:txBody>
      </p:sp>
      <p:sp>
        <p:nvSpPr>
          <p:cNvPr id="62471" name="Line 7"/>
          <p:cNvSpPr>
            <a:spLocks noChangeShapeType="1"/>
          </p:cNvSpPr>
          <p:nvPr/>
        </p:nvSpPr>
        <p:spPr bwMode="auto">
          <a:xfrm flipH="1" flipV="1">
            <a:off x="4045527" y="4147123"/>
            <a:ext cx="2706255" cy="49876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6620174" y="4463468"/>
            <a:ext cx="220980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Thermal Isolators used between: Bracket &amp; EPI-Hi Bracket &amp; EPI-Lo</a:t>
            </a: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H="1">
            <a:off x="3888509" y="4636653"/>
            <a:ext cx="2844799" cy="22167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6362522" y="3676073"/>
            <a:ext cx="915733" cy="222913"/>
          </a:xfrm>
          <a:prstGeom prst="straightConnector1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1272619" y="3525625"/>
            <a:ext cx="782424" cy="245097"/>
          </a:xfrm>
          <a:prstGeom prst="straightConnector1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7210743" y="3367178"/>
            <a:ext cx="895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EPI-Hi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43745" y="3245248"/>
            <a:ext cx="969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EPI-Lo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2113" t="25919" r="30722" b="24108"/>
          <a:stretch>
            <a:fillRect/>
          </a:stretch>
        </p:blipFill>
        <p:spPr bwMode="auto">
          <a:xfrm>
            <a:off x="2035621" y="3326768"/>
            <a:ext cx="4669988" cy="30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ISIS Mounting to Spacecraft Deck</a:t>
            </a:r>
            <a:endParaRPr lang="en-US" dirty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smtClean="0"/>
              <a:t>ISIS bracket mounts on a very small footprint, keeping away from S/C structural elements &amp; other deck mounted components</a:t>
            </a:r>
          </a:p>
          <a:p>
            <a:r>
              <a:rPr lang="en-US" sz="2000" dirty="0" smtClean="0"/>
              <a:t>ISIS bracket allows for a lot of flexibility in mounting order of EPI-Hi &amp; EPI-Lo, and accommodates easy access to EPI-Hi &amp; EPI-Lo mounting interfaces &amp; S/C interfaces (i.e. harnesses).</a:t>
            </a:r>
          </a:p>
          <a:p>
            <a:r>
              <a:rPr lang="en-US" sz="2000" dirty="0" smtClean="0"/>
              <a:t>Bracket can easily moved to accommodate TPS growth to keep EPI-Hi &amp; EPI-Lo close to the umbra</a:t>
            </a:r>
            <a:endParaRPr lang="en-US" sz="2000" dirty="0"/>
          </a:p>
        </p:txBody>
      </p:sp>
      <p:sp>
        <p:nvSpPr>
          <p:cNvPr id="62469" name="Line 5"/>
          <p:cNvSpPr>
            <a:spLocks noChangeShapeType="1"/>
          </p:cNvSpPr>
          <p:nvPr/>
        </p:nvSpPr>
        <p:spPr bwMode="auto">
          <a:xfrm>
            <a:off x="1339273" y="5255487"/>
            <a:ext cx="2731984" cy="50305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240146" y="4653276"/>
            <a:ext cx="11725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Thermal Isolators</a:t>
            </a:r>
            <a:endParaRPr lang="en-US" dirty="0"/>
          </a:p>
        </p:txBody>
      </p:sp>
      <p:sp>
        <p:nvSpPr>
          <p:cNvPr id="62471" name="Line 7"/>
          <p:cNvSpPr>
            <a:spLocks noChangeShapeType="1"/>
          </p:cNvSpPr>
          <p:nvPr/>
        </p:nvSpPr>
        <p:spPr bwMode="auto">
          <a:xfrm flipH="1">
            <a:off x="6106886" y="3823850"/>
            <a:ext cx="1143674" cy="50866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7047354" y="3574930"/>
            <a:ext cx="198581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Limb Sensor (minor EPI-Lo FOV obstruction)</a:t>
            </a:r>
            <a:endParaRPr lang="en-US" dirty="0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H="1">
            <a:off x="6442377" y="4918359"/>
            <a:ext cx="766619" cy="25861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7167419" y="4669439"/>
            <a:ext cx="1016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Louver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180618"/>
            <a:ext cx="7706446" cy="668468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Instrument driving requirements</a:t>
            </a:r>
          </a:p>
          <a:p>
            <a:r>
              <a:rPr lang="en-US" dirty="0" smtClean="0"/>
              <a:t>Flow down of instrument performance requirements to major </a:t>
            </a:r>
            <a:r>
              <a:rPr lang="en-US" dirty="0" smtClean="0">
                <a:solidFill>
                  <a:srgbClr val="000000"/>
                </a:solidFill>
              </a:rPr>
              <a:t>subsy</a:t>
            </a:r>
            <a:r>
              <a:rPr lang="en-US" dirty="0" smtClean="0"/>
              <a:t>stems</a:t>
            </a:r>
          </a:p>
          <a:p>
            <a:r>
              <a:rPr lang="en-US" dirty="0" smtClean="0"/>
              <a:t>Instrument interfaces</a:t>
            </a:r>
          </a:p>
          <a:p>
            <a:pPr lvl="1"/>
            <a:r>
              <a:rPr lang="en-US" dirty="0" smtClean="0"/>
              <a:t>Electrical</a:t>
            </a:r>
          </a:p>
          <a:p>
            <a:pPr lvl="1"/>
            <a:r>
              <a:rPr lang="en-US" dirty="0" smtClean="0"/>
              <a:t>Mechanical</a:t>
            </a:r>
          </a:p>
          <a:p>
            <a:pPr lvl="1"/>
            <a:r>
              <a:rPr lang="en-US" dirty="0" smtClean="0"/>
              <a:t>Thermal</a:t>
            </a:r>
          </a:p>
          <a:p>
            <a:r>
              <a:rPr lang="en-US" dirty="0" smtClean="0"/>
              <a:t>Environmental design and test requirements</a:t>
            </a:r>
          </a:p>
          <a:p>
            <a:r>
              <a:rPr lang="en-US" dirty="0" smtClean="0"/>
              <a:t>Resources allocated to the instrument</a:t>
            </a:r>
          </a:p>
          <a:p>
            <a:pPr lvl="1"/>
            <a:r>
              <a:rPr lang="en-US" dirty="0" smtClean="0"/>
              <a:t>Mass, Power, Telemetry Volume, SSR Volume</a:t>
            </a:r>
          </a:p>
          <a:p>
            <a:r>
              <a:rPr lang="en-US" dirty="0" smtClean="0"/>
              <a:t>Instrument command and autonomy</a:t>
            </a:r>
          </a:p>
          <a:p>
            <a:r>
              <a:rPr lang="en-US" dirty="0" smtClean="0"/>
              <a:t>Major trades performed in Phase B</a:t>
            </a:r>
          </a:p>
          <a:p>
            <a:r>
              <a:rPr lang="en-US" dirty="0" smtClean="0"/>
              <a:t>Major changes since MDR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Relationship of ISIS to S/C Umbra</a:t>
            </a:r>
            <a:endParaRPr lang="en-US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151664" y="1859622"/>
            <a:ext cx="350520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Bracket height can increase in the event of a late TPS shift.  (Direction of motion shown.)</a:t>
            </a:r>
            <a:endParaRPr lang="en-US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" y="1180339"/>
            <a:ext cx="4552950" cy="327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1509" t="25155" r="18075" b="9866"/>
          <a:stretch>
            <a:fillRect/>
          </a:stretch>
        </p:blipFill>
        <p:spPr bwMode="auto">
          <a:xfrm>
            <a:off x="4448175" y="3288436"/>
            <a:ext cx="4429125" cy="310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6868886" y="2895599"/>
            <a:ext cx="54428" cy="66402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EPI-Hi </a:t>
            </a:r>
            <a:r>
              <a:rPr lang="en-US" dirty="0"/>
              <a:t>Field Of View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1132114"/>
            <a:ext cx="4203989" cy="5238524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All EPI-Hi telescopes have the same FOV shape (as dimensioned in LET-2)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25588" t="36040" r="39948" b="28829"/>
          <a:stretch>
            <a:fillRect/>
          </a:stretch>
        </p:blipFill>
        <p:spPr bwMode="auto">
          <a:xfrm>
            <a:off x="544932" y="1169112"/>
            <a:ext cx="4239492" cy="270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 bwMode="auto">
          <a:xfrm flipV="1">
            <a:off x="2918676" y="2272146"/>
            <a:ext cx="1596843" cy="711200"/>
          </a:xfrm>
          <a:prstGeom prst="line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Arc 14"/>
          <p:cNvSpPr/>
          <p:nvPr/>
        </p:nvSpPr>
        <p:spPr bwMode="auto">
          <a:xfrm rot="4082058">
            <a:off x="2170363" y="2226577"/>
            <a:ext cx="1520670" cy="1466963"/>
          </a:xfrm>
          <a:prstGeom prst="arc">
            <a:avLst>
              <a:gd name="adj1" fmla="val 16200000"/>
              <a:gd name="adj2" fmla="val 19360771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/>
          <p:cNvSpPr/>
          <p:nvPr/>
        </p:nvSpPr>
        <p:spPr bwMode="auto">
          <a:xfrm rot="4082058">
            <a:off x="1895236" y="1800586"/>
            <a:ext cx="2607735" cy="1985924"/>
          </a:xfrm>
          <a:prstGeom prst="arc">
            <a:avLst>
              <a:gd name="adj1" fmla="val 12435037"/>
              <a:gd name="adj2" fmla="val 19910826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stCxn id="15" idx="2"/>
          </p:cNvCxnSpPr>
          <p:nvPr/>
        </p:nvCxnSpPr>
        <p:spPr bwMode="auto">
          <a:xfrm>
            <a:off x="3575602" y="3343186"/>
            <a:ext cx="0" cy="739287"/>
          </a:xfrm>
          <a:prstGeom prst="line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>
            <a:stCxn id="17" idx="2"/>
          </p:cNvCxnSpPr>
          <p:nvPr/>
        </p:nvCxnSpPr>
        <p:spPr bwMode="auto">
          <a:xfrm>
            <a:off x="4127601" y="3569379"/>
            <a:ext cx="0" cy="420730"/>
          </a:xfrm>
          <a:prstGeom prst="line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3288129" y="4036291"/>
            <a:ext cx="591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45°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920820" y="3967018"/>
            <a:ext cx="591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90°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 l="35666" t="12808" r="24175" b="21779"/>
          <a:stretch>
            <a:fillRect/>
          </a:stretch>
        </p:blipFill>
        <p:spPr bwMode="auto">
          <a:xfrm>
            <a:off x="5995080" y="1016000"/>
            <a:ext cx="2721793" cy="277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 l="36649" t="18141" r="23454" b="16889"/>
          <a:stretch>
            <a:fillRect/>
          </a:stretch>
        </p:blipFill>
        <p:spPr bwMode="auto">
          <a:xfrm>
            <a:off x="5981751" y="3833092"/>
            <a:ext cx="2649915" cy="2697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7740073" y="4414982"/>
            <a:ext cx="960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HET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7772401" y="1768764"/>
            <a:ext cx="960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LET-1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124037" y="1565563"/>
            <a:ext cx="960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LET-2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EPI-Lo Field </a:t>
            </a:r>
            <a:r>
              <a:rPr lang="en-US" dirty="0"/>
              <a:t>Of View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91100" y="1000760"/>
            <a:ext cx="4152900" cy="1219200"/>
          </a:xfrm>
          <a:effectLst>
            <a:outerShdw dist="17961" dir="2700000" algn="ctr" rotWithShape="0">
              <a:schemeClr val="bg1"/>
            </a:outerShdw>
          </a:effec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 smtClean="0"/>
              <a:t>EPI-Lo FOV is comprised of 80 individual apertures, which approximates a half-dome</a:t>
            </a:r>
            <a:endParaRPr lang="en-US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25722" t="16000" r="18608" b="16041"/>
          <a:stretch>
            <a:fillRect/>
          </a:stretch>
        </p:blipFill>
        <p:spPr bwMode="auto">
          <a:xfrm>
            <a:off x="147781" y="2004275"/>
            <a:ext cx="5850597" cy="4463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 l="29536" t="22828" r="41804" b="32081"/>
          <a:stretch>
            <a:fillRect/>
          </a:stretch>
        </p:blipFill>
        <p:spPr bwMode="auto">
          <a:xfrm>
            <a:off x="5957454" y="2753787"/>
            <a:ext cx="3004390" cy="2954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rc 12"/>
          <p:cNvSpPr/>
          <p:nvPr/>
        </p:nvSpPr>
        <p:spPr bwMode="auto">
          <a:xfrm rot="1204261">
            <a:off x="1881647" y="2433497"/>
            <a:ext cx="3822179" cy="3556744"/>
          </a:xfrm>
          <a:prstGeom prst="arc">
            <a:avLst>
              <a:gd name="adj1" fmla="val 10394150"/>
              <a:gd name="adj2" fmla="val 696481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1653309" y="3694545"/>
            <a:ext cx="2087418" cy="609600"/>
          </a:xfrm>
          <a:prstGeom prst="line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3717636" y="4290291"/>
            <a:ext cx="1944255" cy="1066800"/>
          </a:xfrm>
          <a:prstGeom prst="line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H="1" flipV="1">
            <a:off x="2170545" y="2161309"/>
            <a:ext cx="480291" cy="581891"/>
          </a:xfrm>
          <a:prstGeom prst="line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1570182" y="1810327"/>
            <a:ext cx="1080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189°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Thermal Interfaces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" y="1079575"/>
            <a:ext cx="8537575" cy="286303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EPI-Hi:</a:t>
            </a:r>
          </a:p>
          <a:p>
            <a:pPr lvl="1"/>
            <a:r>
              <a:rPr lang="en-US" dirty="0" smtClean="0"/>
              <a:t>Both survival and operational heater services from the spacecraft</a:t>
            </a:r>
          </a:p>
          <a:p>
            <a:pPr lvl="1"/>
            <a:r>
              <a:rPr lang="en-US" dirty="0" smtClean="0"/>
              <a:t>Instrument controls operational heater</a:t>
            </a:r>
          </a:p>
          <a:p>
            <a:pPr lvl="1"/>
            <a:r>
              <a:rPr lang="en-US" dirty="0" smtClean="0"/>
              <a:t>Spacecraft controls survival heater</a:t>
            </a:r>
          </a:p>
          <a:p>
            <a:pPr lvl="1"/>
            <a:r>
              <a:rPr lang="en-US" dirty="0" smtClean="0"/>
              <a:t>Has 5 temp sensors monitored by spacecraft</a:t>
            </a:r>
          </a:p>
          <a:p>
            <a:r>
              <a:rPr lang="en-US" dirty="0" smtClean="0"/>
              <a:t>EPI-Lo:</a:t>
            </a:r>
          </a:p>
          <a:p>
            <a:pPr lvl="1"/>
            <a:r>
              <a:rPr lang="en-US" dirty="0" smtClean="0"/>
              <a:t>Has a dual use survival/operational heater, used during survival conditions, instrument pre-on warm-up, and in low power modes</a:t>
            </a:r>
          </a:p>
          <a:p>
            <a:pPr lvl="1"/>
            <a:r>
              <a:rPr lang="en-US" dirty="0" smtClean="0"/>
              <a:t>EPI-Lo has 2 temp sensors</a:t>
            </a:r>
          </a:p>
          <a:p>
            <a:r>
              <a:rPr lang="en-US" dirty="0" smtClean="0"/>
              <a:t>Ground strap is thermally isolated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201" y="3970338"/>
            <a:ext cx="6610865" cy="185896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 - Power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58775" y="2400300"/>
            <a:ext cx="3921125" cy="2717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ISIS Current Best Estimates and Uncertainties</a:t>
            </a:r>
          </a:p>
          <a:p>
            <a:r>
              <a:rPr lang="en-US" dirty="0" smtClean="0"/>
              <a:t>During Survival, heater power is duty cycled to ensure instrument stays above survival temperature</a:t>
            </a:r>
          </a:p>
          <a:p>
            <a:r>
              <a:rPr lang="en-US" dirty="0" smtClean="0"/>
              <a:t>During Warm-up, heater has a 100% duty cycle to warm the instrument prior to normal operations (Encounter Mode)</a:t>
            </a:r>
            <a:endParaRPr lang="en-US" dirty="0"/>
          </a:p>
        </p:txBody>
      </p:sp>
      <p:pic>
        <p:nvPicPr>
          <p:cNvPr id="6656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4930" y="973138"/>
            <a:ext cx="6515100" cy="11525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7533" y="2200593"/>
            <a:ext cx="4600575" cy="27717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358775" y="5080000"/>
            <a:ext cx="8307705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marL="227013" marR="0" lvl="0" indent="-227013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Because all resources on SPP are tightly constrained, mass and power estimates have been rigorously maintained based on heritage instruments from the beginning</a:t>
            </a:r>
          </a:p>
          <a:p>
            <a:pPr marL="227013" marR="0" lvl="0" indent="-227013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 a result of this attention to rigorous estimation, there has been no change in instrument power allocation over time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8775" y="1656080"/>
            <a:ext cx="4030345" cy="3129280"/>
          </a:xfrm>
        </p:spPr>
        <p:txBody>
          <a:bodyPr/>
          <a:lstStyle/>
          <a:p>
            <a:r>
              <a:rPr lang="en-US" dirty="0" smtClean="0"/>
              <a:t>ISIS Current Best Estimates and Uncertainties</a:t>
            </a:r>
          </a:p>
          <a:p>
            <a:r>
              <a:rPr lang="en-US" dirty="0" smtClean="0"/>
              <a:t>With the S/C orbit change, the Instruments were asked to propose key areas to increase mass to reduce risk (in June, 2013)</a:t>
            </a:r>
          </a:p>
          <a:p>
            <a:r>
              <a:rPr lang="en-US" dirty="0" smtClean="0"/>
              <a:t>This increased instrument allocation by 1.5 kg.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 - Mass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44974"/>
              </p:ext>
            </p:extLst>
          </p:nvPr>
        </p:nvGraphicFramePr>
        <p:xfrm>
          <a:off x="767242" y="4953000"/>
          <a:ext cx="7672451" cy="1523999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4223004"/>
                <a:gridCol w="3449447"/>
              </a:tblGrid>
              <a:tr h="22252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Three Selected Requests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Risk</a:t>
                      </a:r>
                      <a:r>
                        <a:rPr lang="en-US" sz="1400" baseline="0" dirty="0" smtClean="0"/>
                        <a:t> Addressed</a:t>
                      </a:r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ISIS Bracket Change to Follow Umbra at TPS Shift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APL</a:t>
                      </a:r>
                      <a:r>
                        <a:rPr lang="en-US" sz="1400" baseline="0" dirty="0" smtClean="0"/>
                        <a:t> to hold additional 0.100 kg as lien.</a:t>
                      </a:r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Increase</a:t>
                      </a:r>
                      <a:r>
                        <a:rPr lang="en-US" sz="1400" baseline="0" dirty="0" smtClean="0"/>
                        <a:t> Size of Four EPI-HI Boards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Mitigate</a:t>
                      </a:r>
                      <a:r>
                        <a:rPr lang="en-US" sz="1400" baseline="0" dirty="0" smtClean="0"/>
                        <a:t> board area allocation risk.</a:t>
                      </a:r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Heavier Than Expected MCPs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Realized</a:t>
                      </a:r>
                      <a:r>
                        <a:rPr lang="en-US" sz="1400" baseline="0" dirty="0" smtClean="0"/>
                        <a:t> mass growth</a:t>
                      </a:r>
                      <a:r>
                        <a:rPr lang="en-US" sz="1400" dirty="0" smtClean="0"/>
                        <a:t>.</a:t>
                      </a:r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Total: 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1.536 kg</a:t>
                      </a:r>
                      <a:endParaRPr lang="en-US" sz="1400" b="1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8420" y="1062038"/>
            <a:ext cx="6324600" cy="4667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4993" y="1738313"/>
            <a:ext cx="4600575" cy="27717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8775" y="3616960"/>
            <a:ext cx="3979545" cy="2113598"/>
          </a:xfrm>
        </p:spPr>
        <p:txBody>
          <a:bodyPr/>
          <a:lstStyle/>
          <a:p>
            <a:r>
              <a:rPr lang="en-US" dirty="0" smtClean="0"/>
              <a:t>ISIS Telemetry request is unchanged since Phase A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 - Telemetry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085" y="1260474"/>
            <a:ext cx="8835166" cy="2102486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9950" y="3585210"/>
            <a:ext cx="4639733" cy="240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CCSDS APIDs</a:t>
            </a:r>
            <a:endParaRPr lang="en-US" dirty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3123210"/>
            <a:ext cx="8426450" cy="324742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CCSDS APIDs assigned in SPP-ISIS ICD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EPI-Lo and EPI-Hi have each been allocated a contiguous range of 64 APIDs for CCSDS </a:t>
            </a:r>
            <a:r>
              <a:rPr lang="en-US" dirty="0" err="1" smtClean="0"/>
              <a:t>telecommand</a:t>
            </a:r>
            <a:r>
              <a:rPr lang="en-US" dirty="0" smtClean="0"/>
              <a:t> and telemetry packets.</a:t>
            </a: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5779" y="932049"/>
            <a:ext cx="753745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8653" y="2119251"/>
            <a:ext cx="70929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The spacecraft will monitor and respond to:</a:t>
            </a:r>
          </a:p>
          <a:p>
            <a:r>
              <a:rPr lang="en-US" dirty="0" smtClean="0"/>
              <a:t>ISIS Power requests instrument critical housekeeping telemetry packet: </a:t>
            </a:r>
          </a:p>
          <a:p>
            <a:pPr lvl="1"/>
            <a:r>
              <a:rPr lang="en-US" dirty="0" smtClean="0"/>
              <a:t>instrument power-down (response = power-down)</a:t>
            </a:r>
          </a:p>
          <a:p>
            <a:pPr lvl="1"/>
            <a:r>
              <a:rPr lang="en-US" dirty="0" smtClean="0"/>
              <a:t>instrument power-cycle (response when &lt; 0.25 AU = power-cycle; response when &gt;= 0.25 AU = power-down)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ISIS Stale aliveness status as determined from the sequence count in the ITF (response when &lt; 0.25 AU = power-cycle; response when &gt;= 0.25 AU = power-down)</a:t>
            </a:r>
          </a:p>
          <a:p>
            <a:endParaRPr lang="en-US" dirty="0" smtClean="0"/>
          </a:p>
          <a:p>
            <a:r>
              <a:rPr lang="en-US" dirty="0" smtClean="0"/>
              <a:t>Excessive instrument power levels as determined from spacecraft Power Distribution Unit (PDU) telemetry (response = power-down)</a:t>
            </a:r>
          </a:p>
          <a:p>
            <a:endParaRPr lang="en-US" dirty="0" smtClean="0"/>
          </a:p>
          <a:p>
            <a:r>
              <a:rPr lang="en-US" dirty="0" smtClean="0"/>
              <a:t>Excessive instrument temperature as determined from spacecraft Remote Interface Units (RIUs) (response = power-down)</a:t>
            </a:r>
          </a:p>
          <a:p>
            <a:endParaRPr lang="en-US" dirty="0" smtClean="0"/>
          </a:p>
          <a:p>
            <a:r>
              <a:rPr lang="en-US" dirty="0" smtClean="0"/>
              <a:t>ISIS is still working with the Project to flesh out all operational scenarios to ensure a comprehensive and feasible approach to ISIS autonomy.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Autonomy Summary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51708" y="2967335"/>
            <a:ext cx="68405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CHECK AUTONOMY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3879" y="185100"/>
            <a:ext cx="7296339" cy="675511"/>
          </a:xfrm>
        </p:spPr>
        <p:txBody>
          <a:bodyPr/>
          <a:lstStyle/>
          <a:p>
            <a:r>
              <a:rPr lang="en-US" dirty="0" smtClean="0"/>
              <a:t>Environmental Requirements &amp; Tests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28600" y="1198709"/>
            <a:ext cx="4381500" cy="5286615"/>
          </a:xfrm>
        </p:spPr>
        <p:txBody>
          <a:bodyPr>
            <a:normAutofit/>
          </a:bodyPr>
          <a:lstStyle/>
          <a:p>
            <a:r>
              <a:rPr lang="en-US" dirty="0" smtClean="0"/>
              <a:t>Key Environmental Requirements set in EDTRD:</a:t>
            </a:r>
          </a:p>
          <a:p>
            <a:pPr lvl="1"/>
            <a:r>
              <a:rPr lang="en-US" dirty="0" smtClean="0"/>
              <a:t>Duration: 7 years</a:t>
            </a:r>
          </a:p>
          <a:p>
            <a:pPr lvl="1"/>
            <a:r>
              <a:rPr lang="en-US" dirty="0" smtClean="0"/>
              <a:t>Orbits: 24</a:t>
            </a:r>
          </a:p>
          <a:p>
            <a:pPr lvl="1"/>
            <a:r>
              <a:rPr lang="en-US" dirty="0" smtClean="0"/>
              <a:t>Solar Illumination: 1 sun on any aperture</a:t>
            </a:r>
          </a:p>
          <a:p>
            <a:pPr lvl="1"/>
            <a:r>
              <a:rPr lang="en-US" dirty="0" smtClean="0"/>
              <a:t>TID: 80 </a:t>
            </a:r>
            <a:r>
              <a:rPr lang="en-US" dirty="0" err="1" smtClean="0"/>
              <a:t>kRad</a:t>
            </a:r>
            <a:r>
              <a:rPr lang="en-US" dirty="0" smtClean="0"/>
              <a:t> behind 60 mils Al</a:t>
            </a:r>
          </a:p>
          <a:p>
            <a:pPr lvl="1"/>
            <a:r>
              <a:rPr lang="en-US" dirty="0" smtClean="0"/>
              <a:t>SEL: &gt;80 MeV-cm2/mg</a:t>
            </a:r>
          </a:p>
          <a:p>
            <a:pPr lvl="1"/>
            <a:r>
              <a:rPr lang="en-US" dirty="0" smtClean="0"/>
              <a:t>Dust: Probability of no impact &gt;95%</a:t>
            </a:r>
          </a:p>
          <a:p>
            <a:pPr lvl="2"/>
            <a:r>
              <a:rPr lang="en-US" dirty="0" smtClean="0"/>
              <a:t>EPI-Lo: &gt;124.3 um particle diameter</a:t>
            </a:r>
          </a:p>
          <a:p>
            <a:pPr lvl="2"/>
            <a:r>
              <a:rPr lang="en-US" dirty="0" smtClean="0"/>
              <a:t>EPI-Hi: &gt;68.5 um particle diameter</a:t>
            </a:r>
          </a:p>
          <a:p>
            <a:pPr lvl="1"/>
            <a:r>
              <a:rPr lang="en-US" dirty="0" smtClean="0"/>
              <a:t>Stiffness: &gt;80 Hz Res. Freq.</a:t>
            </a:r>
          </a:p>
          <a:p>
            <a:pPr lvl="1"/>
            <a:r>
              <a:rPr lang="en-US" dirty="0" smtClean="0"/>
              <a:t>Shock: 40G @ 100 Hz at separation interface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4498" y="1376143"/>
            <a:ext cx="4137025" cy="481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 bwMode="auto">
          <a:xfrm>
            <a:off x="4829370" y="1959429"/>
            <a:ext cx="4124131" cy="195943"/>
          </a:xfrm>
          <a:prstGeom prst="rect">
            <a:avLst/>
          </a:prstGeom>
          <a:solidFill>
            <a:srgbClr val="000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829370" y="3461657"/>
            <a:ext cx="4124131" cy="195943"/>
          </a:xfrm>
          <a:prstGeom prst="rect">
            <a:avLst/>
          </a:prstGeom>
          <a:solidFill>
            <a:srgbClr val="000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829370" y="3666931"/>
            <a:ext cx="4124131" cy="195943"/>
          </a:xfrm>
          <a:prstGeom prst="rect">
            <a:avLst/>
          </a:prstGeom>
          <a:solidFill>
            <a:srgbClr val="000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4829370" y="2509935"/>
            <a:ext cx="4124131" cy="195943"/>
          </a:xfrm>
          <a:prstGeom prst="rect">
            <a:avLst/>
          </a:prstGeom>
          <a:solidFill>
            <a:srgbClr val="000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829370" y="4422710"/>
            <a:ext cx="4124131" cy="195943"/>
          </a:xfrm>
          <a:prstGeom prst="rect">
            <a:avLst/>
          </a:prstGeom>
          <a:solidFill>
            <a:srgbClr val="000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4829370" y="4795934"/>
            <a:ext cx="4124131" cy="195943"/>
          </a:xfrm>
          <a:prstGeom prst="rect">
            <a:avLst/>
          </a:prstGeom>
          <a:solidFill>
            <a:srgbClr val="000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4829370" y="5365102"/>
            <a:ext cx="4124131" cy="195943"/>
          </a:xfrm>
          <a:prstGeom prst="rect">
            <a:avLst/>
          </a:prstGeom>
          <a:solidFill>
            <a:srgbClr val="000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87900" y="922467"/>
            <a:ext cx="4356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Typical Test Flow for Components and Instruments (EDTRD)</a:t>
            </a:r>
            <a:endParaRPr lang="en-US" sz="1400" dirty="0"/>
          </a:p>
        </p:txBody>
      </p:sp>
      <p:sp>
        <p:nvSpPr>
          <p:cNvPr id="28" name="Rectangle 27"/>
          <p:cNvSpPr/>
          <p:nvPr/>
        </p:nvSpPr>
        <p:spPr bwMode="auto">
          <a:xfrm>
            <a:off x="4829370" y="6214187"/>
            <a:ext cx="4124131" cy="195943"/>
          </a:xfrm>
          <a:prstGeom prst="rect">
            <a:avLst/>
          </a:prstGeom>
          <a:solidFill>
            <a:srgbClr val="000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Not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Performed on ISIS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Distributed Systems Engineering</a:t>
            </a:r>
          </a:p>
          <a:p>
            <a:pPr lvl="1"/>
            <a:r>
              <a:rPr lang="en-US" dirty="0" smtClean="0"/>
              <a:t>Both EPI-Hi and EPI-Lo have a dedicated SE</a:t>
            </a:r>
          </a:p>
          <a:p>
            <a:r>
              <a:rPr lang="en-US" dirty="0" smtClean="0"/>
              <a:t>ISIS SE role is to:</a:t>
            </a:r>
          </a:p>
          <a:p>
            <a:pPr lvl="1"/>
            <a:r>
              <a:rPr lang="en-US" dirty="0" smtClean="0"/>
              <a:t>Coordinate interactions with the project</a:t>
            </a:r>
          </a:p>
          <a:p>
            <a:pPr lvl="1"/>
            <a:r>
              <a:rPr lang="en-US" dirty="0" smtClean="0"/>
              <a:t>Maximize use of shared resources</a:t>
            </a:r>
          </a:p>
          <a:p>
            <a:pPr lvl="1"/>
            <a:r>
              <a:rPr lang="en-US" dirty="0" smtClean="0"/>
              <a:t>Provide oversight of technical tasks</a:t>
            </a:r>
          </a:p>
          <a:p>
            <a:endParaRPr lang="en-US" dirty="0" smtClean="0"/>
          </a:p>
          <a:p>
            <a:r>
              <a:rPr lang="en-US" dirty="0" smtClean="0"/>
              <a:t>Requirements development process:</a:t>
            </a:r>
          </a:p>
          <a:p>
            <a:pPr lvl="1"/>
            <a:r>
              <a:rPr lang="en-US" dirty="0" smtClean="0"/>
              <a:t>ISIS has actively worked with the Project to make sure the correct requirements are being developed at all levels</a:t>
            </a:r>
          </a:p>
          <a:p>
            <a:pPr lvl="1"/>
            <a:r>
              <a:rPr lang="en-US" dirty="0" smtClean="0"/>
              <a:t>ISIS has ownership of it’s requirements at all levels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ISIS Systems Engineering Approach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Pointing </a:t>
            </a:r>
            <a:r>
              <a:rPr lang="en-US" dirty="0"/>
              <a:t>Requirements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92200"/>
            <a:ext cx="8537575" cy="12192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ISIS Pointing Requirement: 1 deg accuracy, 0.25 deg knowledge</a:t>
            </a:r>
          </a:p>
          <a:p>
            <a:r>
              <a:rPr lang="en-US" dirty="0" smtClean="0"/>
              <a:t>ISIS is not driving spacecraft pointing requirements</a:t>
            </a:r>
          </a:p>
          <a:p>
            <a:r>
              <a:rPr lang="en-US" dirty="0" smtClean="0"/>
              <a:t>ISIS is working with the Project to define Pointing Budget</a:t>
            </a:r>
            <a:endParaRPr lang="en-US" dirty="0"/>
          </a:p>
        </p:txBody>
      </p:sp>
      <p:pic>
        <p:nvPicPr>
          <p:cNvPr id="45418" name="Picture 3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4648200"/>
            <a:ext cx="594360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6678" y="2235199"/>
            <a:ext cx="7398321" cy="427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Contamination Requirements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8774" y="975854"/>
            <a:ext cx="4975225" cy="5101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4"/>
          <p:cNvSpPr>
            <a:spLocks noGrp="1"/>
          </p:cNvSpPr>
          <p:nvPr>
            <p:ph sz="half" idx="1"/>
          </p:nvPr>
        </p:nvSpPr>
        <p:spPr>
          <a:xfrm>
            <a:off x="228600" y="1198709"/>
            <a:ext cx="3987800" cy="435961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Contamination requirements are defined in the Instrument Contamination Control Plans</a:t>
            </a:r>
          </a:p>
          <a:p>
            <a:r>
              <a:rPr lang="en-US" dirty="0" smtClean="0"/>
              <a:t>The plans define the criteria for implementing contamination control during the manufacture, assembly, and test ISIS instruments</a:t>
            </a:r>
          </a:p>
          <a:p>
            <a:r>
              <a:rPr lang="en-US" dirty="0" smtClean="0"/>
              <a:t>EPI-Lo has MCPs that drive ISIS contamination control requirements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Trade Studies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564" y="1149087"/>
            <a:ext cx="8883486" cy="472773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ISIS takes a comprehensive and distributed approach to systems engineering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ISIS requirements are approached with </a:t>
            </a:r>
            <a:r>
              <a:rPr lang="en-US" dirty="0" err="1" smtClean="0"/>
              <a:t>flowdown</a:t>
            </a:r>
            <a:r>
              <a:rPr lang="en-US" dirty="0" smtClean="0"/>
              <a:t> and verification in mind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 smtClean="0"/>
              <a:t>ISIS has been involved at all levels of requirement generation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Requirements </a:t>
            </a:r>
            <a:r>
              <a:rPr lang="en-US" dirty="0" err="1" smtClean="0"/>
              <a:t>flowdown</a:t>
            </a:r>
            <a:r>
              <a:rPr lang="en-US" dirty="0" smtClean="0"/>
              <a:t> is easily traceable and well understood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 smtClean="0"/>
              <a:t>ISIS design </a:t>
            </a:r>
            <a:r>
              <a:rPr lang="en-US" dirty="0"/>
              <a:t>meets or exceeds all Level 3 requirements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ISIS to Spacecraft electrical, mechanical, and thermal interfaces are well described in the ICDs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ISIS Resource estimates are within spacecraft allocations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ISIS has cultivated a reputation as a good steward of mission resources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Plans are in place for Environmental Testing and AI&amp;T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ISIS has demonstrated tremendous design maturation and clarification throughout Phase B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Next steps: Continue with EM builds and testing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3879" y="3436300"/>
            <a:ext cx="7199939" cy="675511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BACKUP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 - Power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58775" y="4338320"/>
            <a:ext cx="8426450" cy="217424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ISIS Current Best Estimates and Uncertainties</a:t>
            </a:r>
          </a:p>
          <a:p>
            <a:r>
              <a:rPr lang="en-US" dirty="0" smtClean="0"/>
              <a:t>ISIS Power by Mode and service</a:t>
            </a:r>
          </a:p>
          <a:p>
            <a:r>
              <a:rPr lang="en-US" dirty="0" smtClean="0"/>
              <a:t>EPI-Lo has a low-power Boot safe-hold mode in which survival heaters are used as operational heaters to maintain instrument above Cold Op. temps</a:t>
            </a:r>
          </a:p>
          <a:p>
            <a:r>
              <a:rPr lang="en-US" dirty="0" smtClean="0"/>
              <a:t>EPI-Hi is either on or off</a:t>
            </a:r>
          </a:p>
          <a:p>
            <a:r>
              <a:rPr lang="en-US" dirty="0" smtClean="0"/>
              <a:t>During Survival, heater power is duty cycled to ensure instrument stays above survival temperature</a:t>
            </a:r>
          </a:p>
          <a:p>
            <a:r>
              <a:rPr lang="en-US" dirty="0" smtClean="0"/>
              <a:t>During Warm-up, heater has a 100% duty cycle to warm the instrument prior to normal operations (Encounter Mode)</a:t>
            </a:r>
            <a:endParaRPr lang="en-US" dirty="0"/>
          </a:p>
        </p:txBody>
      </p:sp>
      <p:pic>
        <p:nvPicPr>
          <p:cNvPr id="6656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4930" y="973138"/>
            <a:ext cx="6515100" cy="11525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66570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678" y="2207096"/>
            <a:ext cx="8868921" cy="2035339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56413" y="135795"/>
            <a:ext cx="7772400" cy="762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SPP </a:t>
            </a:r>
            <a:r>
              <a:rPr lang="en-US" dirty="0" err="1" smtClean="0"/>
              <a:t>Req’s</a:t>
            </a:r>
            <a:r>
              <a:rPr lang="en-US" dirty="0" smtClean="0"/>
              <a:t> Doc. Architecture and Status</a:t>
            </a:r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1557195" y="1066800"/>
            <a:ext cx="5269117" cy="8382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anchor="ctr"/>
          <a:lstStyle/>
          <a:p>
            <a:pPr eaLnBrk="0" hangingPunct="0"/>
            <a:r>
              <a:rPr lang="en-US" dirty="0" smtClean="0">
                <a:solidFill>
                  <a:schemeClr val="bg1"/>
                </a:solidFill>
                <a:ea typeface="ＭＳ Ｐゴシック" pitchFamily="8" charset="-128"/>
              </a:rPr>
              <a:t>L1 Requirements For The SPP Mission</a:t>
            </a:r>
          </a:p>
          <a:p>
            <a:pPr eaLnBrk="0" hangingPunct="0"/>
            <a:r>
              <a:rPr lang="en-US" dirty="0" smtClean="0">
                <a:solidFill>
                  <a:schemeClr val="bg1"/>
                </a:solidFill>
                <a:ea typeface="ＭＳ Ｐゴシック" pitchFamily="8" charset="-128"/>
              </a:rPr>
              <a:t>Appendix E to Living With a Star Program Plan </a:t>
            </a:r>
            <a:endParaRPr lang="en-US" dirty="0">
              <a:solidFill>
                <a:schemeClr val="bg1"/>
              </a:solidFill>
              <a:ea typeface="ＭＳ Ｐゴシック" pitchFamily="8" charset="-128"/>
            </a:endParaRP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1774478" y="2057400"/>
            <a:ext cx="4834551" cy="6858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dirty="0" smtClean="0">
                <a:solidFill>
                  <a:schemeClr val="bg1"/>
                </a:solidFill>
                <a:ea typeface="ＭＳ Ｐゴシック" pitchFamily="8" charset="-128"/>
              </a:rPr>
              <a:t>Solar Probe Plus (SPP) Level 2 Mission </a:t>
            </a:r>
          </a:p>
          <a:p>
            <a:pPr eaLnBrk="0" hangingPunct="0"/>
            <a:r>
              <a:rPr lang="en-US" dirty="0" smtClean="0">
                <a:solidFill>
                  <a:schemeClr val="bg1"/>
                </a:solidFill>
                <a:ea typeface="ＭＳ Ｐゴシック" pitchFamily="8" charset="-128"/>
              </a:rPr>
              <a:t>Requirements Document (MRD) </a:t>
            </a:r>
            <a:endParaRPr lang="en-US" dirty="0">
              <a:solidFill>
                <a:schemeClr val="bg1"/>
              </a:solidFill>
              <a:ea typeface="ＭＳ Ｐゴシック" pitchFamily="8" charset="-128"/>
            </a:endParaRPr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6846935" y="3777558"/>
            <a:ext cx="701643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dirty="0" smtClean="0">
                <a:solidFill>
                  <a:schemeClr val="bg1"/>
                </a:solidFill>
                <a:ea typeface="ＭＳ Ｐゴシック" pitchFamily="8" charset="-128"/>
              </a:rPr>
              <a:t>PCP</a:t>
            </a:r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1887646" y="3054035"/>
            <a:ext cx="4608214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dirty="0" smtClean="0">
                <a:solidFill>
                  <a:schemeClr val="bg1"/>
                </a:solidFill>
                <a:ea typeface="ＭＳ Ｐゴシック" pitchFamily="8" charset="-128"/>
              </a:rPr>
              <a:t>SPP Level 3 Payload </a:t>
            </a:r>
          </a:p>
          <a:p>
            <a:pPr eaLnBrk="0" hangingPunct="0"/>
            <a:r>
              <a:rPr lang="en-US" dirty="0" smtClean="0">
                <a:solidFill>
                  <a:schemeClr val="bg1"/>
                </a:solidFill>
                <a:ea typeface="ＭＳ Ｐゴシック" pitchFamily="8" charset="-128"/>
              </a:rPr>
              <a:t>Requirements Document (PAY)</a:t>
            </a:r>
          </a:p>
        </p:txBody>
      </p:sp>
      <p:sp>
        <p:nvSpPr>
          <p:cNvPr id="64520" name="Line 8"/>
          <p:cNvSpPr>
            <a:spLocks noChangeShapeType="1"/>
          </p:cNvSpPr>
          <p:nvPr/>
        </p:nvSpPr>
        <p:spPr bwMode="auto">
          <a:xfrm>
            <a:off x="381000" y="1981200"/>
            <a:ext cx="838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1" name="Line 9"/>
          <p:cNvSpPr>
            <a:spLocks noChangeShapeType="1"/>
          </p:cNvSpPr>
          <p:nvPr/>
        </p:nvSpPr>
        <p:spPr bwMode="auto">
          <a:xfrm>
            <a:off x="457200" y="5257800"/>
            <a:ext cx="830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2" name="Text Box 10"/>
          <p:cNvSpPr txBox="1">
            <a:spLocks noChangeArrowheads="1"/>
          </p:cNvSpPr>
          <p:nvPr/>
        </p:nvSpPr>
        <p:spPr bwMode="auto">
          <a:xfrm>
            <a:off x="228600" y="1143000"/>
            <a:ext cx="11668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ea typeface="ＭＳ Ｐゴシック" pitchFamily="8" charset="-128"/>
              </a:rPr>
              <a:t>Level 1</a:t>
            </a:r>
          </a:p>
          <a:p>
            <a:pPr eaLnBrk="0" hangingPunct="0"/>
            <a:endParaRPr lang="en-US" sz="2400">
              <a:ea typeface="ＭＳ Ｐゴシック" pitchFamily="8" charset="-128"/>
            </a:endParaRPr>
          </a:p>
        </p:txBody>
      </p:sp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228600" y="2362200"/>
            <a:ext cx="1295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>
                <a:ea typeface="ＭＳ Ｐゴシック" pitchFamily="8" charset="-128"/>
              </a:rPr>
              <a:t>Level 2</a:t>
            </a:r>
          </a:p>
          <a:p>
            <a:pPr eaLnBrk="0" hangingPunct="0"/>
            <a:endParaRPr lang="en-US" sz="2400">
              <a:ea typeface="ＭＳ Ｐゴシック" pitchFamily="8" charset="-128"/>
            </a:endParaRPr>
          </a:p>
        </p:txBody>
      </p:sp>
      <p:sp>
        <p:nvSpPr>
          <p:cNvPr id="64524" name="Text Box 12"/>
          <p:cNvSpPr txBox="1">
            <a:spLocks noChangeArrowheads="1"/>
          </p:cNvSpPr>
          <p:nvPr/>
        </p:nvSpPr>
        <p:spPr bwMode="auto">
          <a:xfrm>
            <a:off x="228600" y="3733800"/>
            <a:ext cx="1166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ea typeface="ＭＳ Ｐゴシック" pitchFamily="8" charset="-128"/>
              </a:rPr>
              <a:t>Level 3</a:t>
            </a:r>
          </a:p>
          <a:p>
            <a:pPr eaLnBrk="0" hangingPunct="0"/>
            <a:endParaRPr lang="en-US" sz="2000">
              <a:ea typeface="ＭＳ Ｐゴシック" pitchFamily="8" charset="-128"/>
            </a:endParaRPr>
          </a:p>
        </p:txBody>
      </p:sp>
      <p:sp>
        <p:nvSpPr>
          <p:cNvPr id="64525" name="Text Box 13"/>
          <p:cNvSpPr txBox="1">
            <a:spLocks noChangeArrowheads="1"/>
          </p:cNvSpPr>
          <p:nvPr/>
        </p:nvSpPr>
        <p:spPr bwMode="auto">
          <a:xfrm>
            <a:off x="228600" y="5715000"/>
            <a:ext cx="11668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ea typeface="ＭＳ Ｐゴシック" pitchFamily="8" charset="-128"/>
              </a:rPr>
              <a:t>Level 4</a:t>
            </a:r>
          </a:p>
          <a:p>
            <a:pPr eaLnBrk="0" hangingPunct="0"/>
            <a:endParaRPr lang="en-US" sz="2400">
              <a:ea typeface="ＭＳ Ｐゴシック" pitchFamily="8" charset="-128"/>
            </a:endParaRPr>
          </a:p>
          <a:p>
            <a:pPr eaLnBrk="0" hangingPunct="0"/>
            <a:endParaRPr lang="en-US" sz="2400">
              <a:ea typeface="ＭＳ Ｐゴシック" pitchFamily="8" charset="-128"/>
            </a:endParaRPr>
          </a:p>
        </p:txBody>
      </p:sp>
      <p:sp>
        <p:nvSpPr>
          <p:cNvPr id="64529" name="Line 17"/>
          <p:cNvSpPr>
            <a:spLocks noChangeShapeType="1"/>
          </p:cNvSpPr>
          <p:nvPr/>
        </p:nvSpPr>
        <p:spPr bwMode="auto">
          <a:xfrm>
            <a:off x="381000" y="2895600"/>
            <a:ext cx="838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30" name="Rectangle 18"/>
          <p:cNvSpPr>
            <a:spLocks noChangeArrowheads="1"/>
          </p:cNvSpPr>
          <p:nvPr/>
        </p:nvSpPr>
        <p:spPr bwMode="auto">
          <a:xfrm>
            <a:off x="5593507" y="3777558"/>
            <a:ext cx="9144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dirty="0" smtClean="0">
                <a:solidFill>
                  <a:schemeClr val="bg1"/>
                </a:solidFill>
                <a:ea typeface="ＭＳ Ｐゴシック" pitchFamily="8" charset="-128"/>
              </a:rPr>
              <a:t>MPCP</a:t>
            </a:r>
          </a:p>
        </p:txBody>
      </p:sp>
      <p:sp>
        <p:nvSpPr>
          <p:cNvPr id="64531" name="Rectangle 19"/>
          <p:cNvSpPr>
            <a:spLocks noChangeArrowheads="1"/>
          </p:cNvSpPr>
          <p:nvPr/>
        </p:nvSpPr>
        <p:spPr bwMode="auto">
          <a:xfrm>
            <a:off x="3887558" y="4528996"/>
            <a:ext cx="14478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dirty="0" smtClean="0">
                <a:solidFill>
                  <a:schemeClr val="bg1"/>
                </a:solidFill>
                <a:ea typeface="ＭＳ Ｐゴシック" pitchFamily="8" charset="-128"/>
              </a:rPr>
              <a:t>GI ICD</a:t>
            </a:r>
          </a:p>
        </p:txBody>
      </p:sp>
      <p:sp>
        <p:nvSpPr>
          <p:cNvPr id="64534" name="Rectangle 22"/>
          <p:cNvSpPr>
            <a:spLocks noChangeArrowheads="1"/>
          </p:cNvSpPr>
          <p:nvPr/>
        </p:nvSpPr>
        <p:spPr bwMode="auto">
          <a:xfrm>
            <a:off x="1382816" y="3777558"/>
            <a:ext cx="106001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dirty="0" smtClean="0">
                <a:solidFill>
                  <a:schemeClr val="bg1"/>
                </a:solidFill>
                <a:ea typeface="ＭＳ Ｐゴシック" pitchFamily="8" charset="-128"/>
              </a:rPr>
              <a:t>EDTRD</a:t>
            </a:r>
            <a:endParaRPr lang="en-US" dirty="0">
              <a:solidFill>
                <a:schemeClr val="bg1"/>
              </a:solidFill>
              <a:ea typeface="ＭＳ Ｐゴシック" pitchFamily="8" charset="-128"/>
            </a:endParaRPr>
          </a:p>
        </p:txBody>
      </p:sp>
      <p:sp>
        <p:nvSpPr>
          <p:cNvPr id="64542" name="Rectangle 30"/>
          <p:cNvSpPr>
            <a:spLocks noChangeArrowheads="1"/>
          </p:cNvSpPr>
          <p:nvPr/>
        </p:nvSpPr>
        <p:spPr bwMode="auto">
          <a:xfrm>
            <a:off x="2781853" y="3777558"/>
            <a:ext cx="12192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dirty="0" smtClean="0">
                <a:solidFill>
                  <a:schemeClr val="bg1"/>
                </a:solidFill>
                <a:ea typeface="ＭＳ Ｐゴシック" pitchFamily="8" charset="-128"/>
              </a:rPr>
              <a:t>EMECP</a:t>
            </a:r>
          </a:p>
        </p:txBody>
      </p:sp>
      <p:sp>
        <p:nvSpPr>
          <p:cNvPr id="64544" name="Rectangle 32"/>
          <p:cNvSpPr>
            <a:spLocks noChangeArrowheads="1"/>
          </p:cNvSpPr>
          <p:nvPr/>
        </p:nvSpPr>
        <p:spPr bwMode="auto">
          <a:xfrm>
            <a:off x="1403287" y="4528996"/>
            <a:ext cx="1969833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dirty="0" smtClean="0">
                <a:solidFill>
                  <a:schemeClr val="bg1"/>
                </a:solidFill>
                <a:ea typeface="ＭＳ Ｐゴシック" pitchFamily="8" charset="-128"/>
              </a:rPr>
              <a:t>SPP-ISIS ICD</a:t>
            </a:r>
            <a:endParaRPr lang="en-US" dirty="0">
              <a:solidFill>
                <a:schemeClr val="bg1"/>
              </a:solidFill>
              <a:ea typeface="ＭＳ Ｐゴシック" pitchFamily="8" charset="-128"/>
            </a:endParaRPr>
          </a:p>
        </p:txBody>
      </p:sp>
      <p:sp>
        <p:nvSpPr>
          <p:cNvPr id="64545" name="Rectangle 33"/>
          <p:cNvSpPr>
            <a:spLocks noChangeArrowheads="1"/>
          </p:cNvSpPr>
          <p:nvPr/>
        </p:nvSpPr>
        <p:spPr bwMode="auto">
          <a:xfrm>
            <a:off x="7086600" y="1143000"/>
            <a:ext cx="1752600" cy="1676400"/>
          </a:xfrm>
          <a:prstGeom prst="rect">
            <a:avLst/>
          </a:prstGeom>
          <a:solidFill>
            <a:srgbClr val="FFCCFF"/>
          </a:solidFill>
          <a:ln w="25400">
            <a:solidFill>
              <a:srgbClr val="800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546" name="Rectangle 34"/>
          <p:cNvSpPr>
            <a:spLocks noChangeArrowheads="1"/>
          </p:cNvSpPr>
          <p:nvPr/>
        </p:nvSpPr>
        <p:spPr bwMode="auto">
          <a:xfrm>
            <a:off x="7239000" y="14478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547" name="Rectangle 35"/>
          <p:cNvSpPr>
            <a:spLocks noChangeArrowheads="1"/>
          </p:cNvSpPr>
          <p:nvPr/>
        </p:nvSpPr>
        <p:spPr bwMode="auto">
          <a:xfrm>
            <a:off x="7239000" y="1714500"/>
            <a:ext cx="152400" cy="152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548" name="Rectangle 36"/>
          <p:cNvSpPr>
            <a:spLocks noChangeArrowheads="1"/>
          </p:cNvSpPr>
          <p:nvPr/>
        </p:nvSpPr>
        <p:spPr bwMode="auto">
          <a:xfrm>
            <a:off x="7239000" y="1981200"/>
            <a:ext cx="152400" cy="1524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549" name="Text Box 37"/>
          <p:cNvSpPr txBox="1">
            <a:spLocks noChangeArrowheads="1"/>
          </p:cNvSpPr>
          <p:nvPr/>
        </p:nvSpPr>
        <p:spPr bwMode="auto">
          <a:xfrm>
            <a:off x="7467600" y="1117600"/>
            <a:ext cx="1447800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>
                <a:ea typeface="ＭＳ Ｐゴシック" pitchFamily="8" charset="-128"/>
              </a:rPr>
              <a:t>Status Key:</a:t>
            </a:r>
          </a:p>
          <a:p>
            <a:pPr eaLnBrk="0" hangingPunct="0">
              <a:spcBef>
                <a:spcPct val="50000"/>
              </a:spcBef>
            </a:pPr>
            <a:r>
              <a:rPr lang="en-US" sz="1200" dirty="0">
                <a:ea typeface="ＭＳ Ｐゴシック" pitchFamily="8" charset="-128"/>
              </a:rPr>
              <a:t>Started</a:t>
            </a:r>
          </a:p>
          <a:p>
            <a:pPr eaLnBrk="0" hangingPunct="0">
              <a:spcBef>
                <a:spcPct val="50000"/>
              </a:spcBef>
            </a:pPr>
            <a:r>
              <a:rPr lang="en-US" sz="1200" dirty="0">
                <a:ea typeface="ＭＳ Ｐゴシック" pitchFamily="8" charset="-128"/>
              </a:rPr>
              <a:t>Draft: Key Driving</a:t>
            </a:r>
          </a:p>
          <a:p>
            <a:pPr eaLnBrk="0" hangingPunct="0">
              <a:spcBef>
                <a:spcPct val="50000"/>
              </a:spcBef>
            </a:pPr>
            <a:r>
              <a:rPr lang="en-US" sz="1200" dirty="0">
                <a:ea typeface="ＭＳ Ｐゴシック" pitchFamily="8" charset="-128"/>
              </a:rPr>
              <a:t>Draft: Complete</a:t>
            </a:r>
          </a:p>
          <a:p>
            <a:pPr eaLnBrk="0" hangingPunct="0">
              <a:spcBef>
                <a:spcPct val="50000"/>
              </a:spcBef>
            </a:pPr>
            <a:r>
              <a:rPr lang="en-US" sz="1200" dirty="0">
                <a:ea typeface="ＭＳ Ｐゴシック" pitchFamily="8" charset="-128"/>
              </a:rPr>
              <a:t>Preliminary</a:t>
            </a:r>
          </a:p>
          <a:p>
            <a:pPr eaLnBrk="0" hangingPunct="0">
              <a:spcBef>
                <a:spcPct val="50000"/>
              </a:spcBef>
            </a:pPr>
            <a:r>
              <a:rPr lang="en-US" sz="1200" dirty="0" smtClean="0">
                <a:ea typeface="ＭＳ Ｐゴシック" pitchFamily="8" charset="-128"/>
              </a:rPr>
              <a:t>Baseline</a:t>
            </a:r>
            <a:endParaRPr lang="en-US" sz="1200" dirty="0">
              <a:ea typeface="ＭＳ Ｐゴシック" pitchFamily="8" charset="-128"/>
            </a:endParaRPr>
          </a:p>
          <a:p>
            <a:pPr eaLnBrk="0" hangingPunct="0">
              <a:spcBef>
                <a:spcPct val="50000"/>
              </a:spcBef>
            </a:pPr>
            <a:endParaRPr lang="en-US" sz="1200" dirty="0">
              <a:ea typeface="ＭＳ Ｐゴシック" pitchFamily="8" charset="-128"/>
            </a:endParaRPr>
          </a:p>
        </p:txBody>
      </p:sp>
      <p:sp>
        <p:nvSpPr>
          <p:cNvPr id="64550" name="Rectangle 38"/>
          <p:cNvSpPr>
            <a:spLocks noChangeArrowheads="1"/>
          </p:cNvSpPr>
          <p:nvPr/>
        </p:nvSpPr>
        <p:spPr bwMode="auto">
          <a:xfrm>
            <a:off x="7239000" y="2247900"/>
            <a:ext cx="152400" cy="1524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555" name="Rectangle 43"/>
          <p:cNvSpPr>
            <a:spLocks noChangeArrowheads="1"/>
          </p:cNvSpPr>
          <p:nvPr/>
        </p:nvSpPr>
        <p:spPr bwMode="auto">
          <a:xfrm>
            <a:off x="7239000" y="2514600"/>
            <a:ext cx="152400" cy="1524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Rectangle 6"/>
          <p:cNvSpPr>
            <a:spLocks noChangeArrowheads="1"/>
          </p:cNvSpPr>
          <p:nvPr/>
        </p:nvSpPr>
        <p:spPr bwMode="auto">
          <a:xfrm>
            <a:off x="2308634" y="5462257"/>
            <a:ext cx="383867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fr-FR" dirty="0" smtClean="0">
                <a:solidFill>
                  <a:schemeClr val="bg1"/>
                </a:solidFill>
                <a:ea typeface="ＭＳ Ｐゴシック" pitchFamily="8" charset="-128"/>
              </a:rPr>
              <a:t>SPP ISIS </a:t>
            </a:r>
            <a:r>
              <a:rPr lang="fr-FR" dirty="0" err="1" smtClean="0">
                <a:solidFill>
                  <a:schemeClr val="bg1"/>
                </a:solidFill>
                <a:ea typeface="ＭＳ Ｐゴシック" pitchFamily="8" charset="-128"/>
              </a:rPr>
              <a:t>Level</a:t>
            </a:r>
            <a:r>
              <a:rPr lang="fr-FR" dirty="0" smtClean="0">
                <a:solidFill>
                  <a:schemeClr val="bg1"/>
                </a:solidFill>
                <a:ea typeface="ＭＳ Ｐゴシック" pitchFamily="8" charset="-128"/>
              </a:rPr>
              <a:t> 4 Instrument </a:t>
            </a:r>
            <a:r>
              <a:rPr lang="fr-FR" dirty="0" err="1" smtClean="0">
                <a:solidFill>
                  <a:schemeClr val="bg1"/>
                </a:solidFill>
                <a:ea typeface="ＭＳ Ｐゴシック" pitchFamily="8" charset="-128"/>
              </a:rPr>
              <a:t>Requirements</a:t>
            </a:r>
            <a:r>
              <a:rPr lang="fr-FR" dirty="0" smtClean="0">
                <a:solidFill>
                  <a:schemeClr val="bg1"/>
                </a:solidFill>
                <a:ea typeface="ＭＳ Ｐゴシック" pitchFamily="8" charset="-128"/>
              </a:rPr>
              <a:t> Document (IRD)</a:t>
            </a:r>
            <a:endParaRPr lang="en-US" dirty="0" smtClean="0">
              <a:solidFill>
                <a:schemeClr val="bg1"/>
              </a:solidFill>
              <a:ea typeface="ＭＳ Ｐゴシック" pitchFamily="8" charset="-128"/>
            </a:endParaRPr>
          </a:p>
        </p:txBody>
      </p:sp>
      <p:sp>
        <p:nvSpPr>
          <p:cNvPr id="27" name="Rectangle 18"/>
          <p:cNvSpPr>
            <a:spLocks noChangeArrowheads="1"/>
          </p:cNvSpPr>
          <p:nvPr/>
        </p:nvSpPr>
        <p:spPr bwMode="auto">
          <a:xfrm>
            <a:off x="4340080" y="3777558"/>
            <a:ext cx="9144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dirty="0" smtClean="0">
                <a:solidFill>
                  <a:schemeClr val="bg1"/>
                </a:solidFill>
                <a:ea typeface="ＭＳ Ｐゴシック" pitchFamily="8" charset="-128"/>
              </a:rPr>
              <a:t>CCP</a:t>
            </a:r>
          </a:p>
        </p:txBody>
      </p:sp>
      <p:sp>
        <p:nvSpPr>
          <p:cNvPr id="28" name="Rectangle 19"/>
          <p:cNvSpPr>
            <a:spLocks noChangeArrowheads="1"/>
          </p:cNvSpPr>
          <p:nvPr/>
        </p:nvSpPr>
        <p:spPr bwMode="auto">
          <a:xfrm>
            <a:off x="5720080" y="4528996"/>
            <a:ext cx="1840318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dirty="0" smtClean="0">
                <a:solidFill>
                  <a:schemeClr val="bg1"/>
                </a:solidFill>
                <a:ea typeface="ＭＳ Ｐゴシック" pitchFamily="8" charset="-128"/>
              </a:rPr>
              <a:t>MOC/SOC ICD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 Definitions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40325"/>
            <a:ext cx="5149158" cy="529627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L1 requirements are defined by NASA as advised by the SPP Science Working Group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This document belongs to </a:t>
            </a:r>
            <a:r>
              <a:rPr lang="en-US" b="1" dirty="0" smtClean="0"/>
              <a:t>NASA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“SPP mission shall”</a:t>
            </a:r>
          </a:p>
          <a:p>
            <a:pPr lvl="1">
              <a:lnSpc>
                <a:spcPct val="120000"/>
              </a:lnSpc>
            </a:pPr>
            <a:r>
              <a:rPr lang="en-US" b="1" dirty="0" smtClean="0"/>
              <a:t>Program Level Requirements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L2s are APLs response to the L1s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This document belongs to </a:t>
            </a:r>
            <a:r>
              <a:rPr lang="en-US" b="1" dirty="0" smtClean="0"/>
              <a:t>APL/Project Office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“Mission shall”</a:t>
            </a:r>
          </a:p>
          <a:p>
            <a:pPr lvl="1">
              <a:lnSpc>
                <a:spcPct val="120000"/>
              </a:lnSpc>
            </a:pPr>
            <a:r>
              <a:rPr lang="en-US" b="1" dirty="0" smtClean="0"/>
              <a:t>Mission Requirements Document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L3s are performance and functional requirements on individual mission elements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This document belongs to </a:t>
            </a:r>
            <a:r>
              <a:rPr lang="en-US" b="1" dirty="0" smtClean="0"/>
              <a:t>APL/Project Office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“Payload shall" or "ISIS suite shall“</a:t>
            </a:r>
          </a:p>
          <a:p>
            <a:pPr lvl="1">
              <a:lnSpc>
                <a:spcPct val="120000"/>
              </a:lnSpc>
            </a:pPr>
            <a:r>
              <a:rPr lang="en-US" b="1" dirty="0" smtClean="0"/>
              <a:t>Payload Requirements Document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L4s are the payload response to L3s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This document belongs to </a:t>
            </a:r>
            <a:r>
              <a:rPr lang="en-US" b="1" dirty="0" smtClean="0"/>
              <a:t>ISIS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“EPI-Lo shall” or “EPI-Hi shall”</a:t>
            </a:r>
          </a:p>
          <a:p>
            <a:pPr lvl="1">
              <a:lnSpc>
                <a:spcPct val="120000"/>
              </a:lnSpc>
            </a:pPr>
            <a:r>
              <a:rPr lang="en-US" b="1" dirty="0" smtClean="0"/>
              <a:t>Instrument Requirements Document</a:t>
            </a:r>
            <a:endParaRPr lang="en-US" dirty="0"/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sz="half" idx="1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609" y="1591293"/>
            <a:ext cx="3790522" cy="415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SPP Requirements </a:t>
            </a:r>
            <a:r>
              <a:rPr lang="en-US" dirty="0"/>
              <a:t>Documents</a:t>
            </a:r>
          </a:p>
        </p:txBody>
      </p:sp>
      <p:graphicFrame>
        <p:nvGraphicFramePr>
          <p:cNvPr id="7229" name="Group 61"/>
          <p:cNvGraphicFramePr>
            <a:graphicFrameLocks noGrp="1"/>
          </p:cNvGraphicFramePr>
          <p:nvPr/>
        </p:nvGraphicFramePr>
        <p:xfrm>
          <a:off x="244701" y="1006499"/>
          <a:ext cx="8684710" cy="5608320"/>
        </p:xfrm>
        <a:graphic>
          <a:graphicData uri="http://schemas.openxmlformats.org/drawingml/2006/table">
            <a:tbl>
              <a:tblPr/>
              <a:tblGrid>
                <a:gridCol w="6671374"/>
                <a:gridCol w="892874"/>
                <a:gridCol w="1120462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8" charset="-128"/>
                        </a:rPr>
                        <a:t>Project Requirements Document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8" charset="-128"/>
                        </a:rPr>
                        <a:t>Version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8" charset="-128"/>
                        </a:rPr>
                        <a:t>Date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8" charset="-128"/>
                        </a:rPr>
                        <a:t>NASA L1 Requirements For The SPP Mission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8" charset="-128"/>
                        </a:rPr>
                        <a:t>Appendix E to Living With a Star Program Plan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8" charset="-128"/>
                        </a:rPr>
                        <a:t>Rev. 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8" charset="-128"/>
                        </a:rPr>
                        <a:t>9/6/2011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8" charset="-128"/>
                        </a:rPr>
                        <a:t>APL 7434-9047, Solar Probe Plus (SPP) Level 2 Mission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8" charset="-128"/>
                        </a:rPr>
                        <a:t>Requirements Document (MRD)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8" charset="-128"/>
                        </a:rPr>
                        <a:t>Rev.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8" charset="-128"/>
                        </a:rPr>
                        <a:t>8/30/2013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8" charset="-128"/>
                        </a:rPr>
                        <a:t>APL 7434-9051, SPP Level 3 Payload Requirements Document (PAY)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8" charset="-128"/>
                        </a:rPr>
                        <a:t>Rev. 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8" charset="-128"/>
                        </a:rPr>
                        <a:t>6/27/2013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8" charset="-128"/>
                        </a:rPr>
                        <a:t>APL 7434-9066, SPP General Instrument to Spacecraft ICD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8" charset="-128"/>
                        </a:rPr>
                        <a:t>Rev. 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8" charset="-128"/>
                        </a:rPr>
                        <a:t>10/3/2013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8" charset="-128"/>
                        </a:rPr>
                        <a:t>APL 7434-9058, SPP to ISIS ICD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8" charset="-128"/>
                        </a:rPr>
                        <a:t>Rev. 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8" charset="-128"/>
                        </a:rPr>
                        <a:t>10/30/2013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8" charset="-128"/>
                        </a:rPr>
                        <a:t>APL </a:t>
                      </a:r>
                      <a:r>
                        <a:rPr kumimoji="0" 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8" charset="-128"/>
                        </a:rPr>
                        <a:t>7434-9078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8" charset="-128"/>
                        </a:rPr>
                        <a:t>, SPP </a:t>
                      </a:r>
                      <a:r>
                        <a:rPr kumimoji="0" 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8" charset="-128"/>
                        </a:rPr>
                        <a:t>MOC to SOC ICD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8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8" charset="-128"/>
                        </a:rPr>
                        <a:t>Rev. 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8" charset="-128"/>
                        </a:rPr>
                        <a:t>[in review]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8" charset="-128"/>
                        </a:rPr>
                        <a:t>APL 7434-9039, SPP Environmental Design and Test Requirements Document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8" charset="-128"/>
                        </a:rPr>
                        <a:t>Rev. 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8" charset="-128"/>
                        </a:rPr>
                        <a:t>6/18/2013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8" charset="-128"/>
                        </a:rPr>
                        <a:t>APL 7434-9040, Electromagnetic Environment Control Plan (EMECP)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8" charset="-128"/>
                        </a:rPr>
                        <a:t>Rev. 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8" charset="-128"/>
                        </a:rPr>
                        <a:t>4/23/2013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8" charset="-128"/>
                        </a:rPr>
                        <a:t>APL 7434-9011, SPP  Contamination Control Plan (CCP)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8" charset="-128"/>
                        </a:rPr>
                        <a:t>Rev. 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8" charset="-128"/>
                        </a:rPr>
                        <a:t>6/17/2013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8" charset="-128"/>
                        </a:rPr>
                        <a:t>APL 7434-9009, SPP Materials and Processes Control Plan (MPCP)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8" charset="-128"/>
                        </a:rPr>
                        <a:t>Rev 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8" charset="-128"/>
                        </a:rPr>
                        <a:t>6/11/2013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8" charset="-128"/>
                        </a:rPr>
                        <a:t>APL 7434-9001, SPP EEE Part Control Plan (PCP)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8" charset="-128"/>
                        </a:rPr>
                        <a:t>Rev.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8" charset="-128"/>
                        </a:rPr>
                        <a:t>4/11/2013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8" charset="-128"/>
                        </a:rPr>
                        <a:t>JPL D-8545, JPL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8" charset="-128"/>
                        </a:rPr>
                        <a:t>Derating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8" charset="-128"/>
                        </a:rPr>
                        <a:t> guidelines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8" charset="-128"/>
                        </a:rPr>
                        <a:t>Rev. 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8" charset="-128"/>
                        </a:rPr>
                        <a:t>8/4/2006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8" charset="-128"/>
                        </a:rPr>
                        <a:t>Plus other Mission Assurance Documents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ISIS Response Documentation</a:t>
            </a:r>
            <a:endParaRPr lang="en-US" dirty="0"/>
          </a:p>
        </p:txBody>
      </p:sp>
      <p:pic>
        <p:nvPicPr>
          <p:cNvPr id="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925" y="1202076"/>
            <a:ext cx="8766318" cy="5085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addition to the Requirements documents, ISIS has provided feedback on the following documents/topics: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ISIS has been responsive to inputs required by Project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Reviewed Supporting Documents</a:t>
            </a:r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4226" y="1907858"/>
            <a:ext cx="6211607" cy="38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Driving Requirements at L1/L2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Mission shall measure energetic protons and heavy ions, as follows: </a:t>
            </a:r>
          </a:p>
          <a:p>
            <a:pPr lvl="1"/>
            <a:r>
              <a:rPr lang="en-US" dirty="0" smtClean="0"/>
              <a:t>Energy range: ≤ 0.05 to ≥ 50 </a:t>
            </a:r>
            <a:r>
              <a:rPr lang="en-US" dirty="0" err="1" smtClean="0"/>
              <a:t>MeV</a:t>
            </a:r>
            <a:r>
              <a:rPr lang="en-US" dirty="0" smtClean="0"/>
              <a:t>/nucleon </a:t>
            </a:r>
          </a:p>
          <a:p>
            <a:pPr lvl="1"/>
            <a:r>
              <a:rPr lang="en-US" dirty="0" smtClean="0"/>
              <a:t>Highest cadence: ≤ 5s for selected rates </a:t>
            </a:r>
          </a:p>
          <a:p>
            <a:pPr lvl="1"/>
            <a:r>
              <a:rPr lang="en-US" dirty="0" smtClean="0"/>
              <a:t>FOV: ≥ </a:t>
            </a:r>
            <a:r>
              <a:rPr lang="el-GR" dirty="0" smtClean="0"/>
              <a:t>π/2 </a:t>
            </a:r>
            <a:r>
              <a:rPr lang="en-US" dirty="0" err="1" smtClean="0"/>
              <a:t>sr</a:t>
            </a:r>
            <a:r>
              <a:rPr lang="en-US" dirty="0" smtClean="0"/>
              <a:t> in sunward and anti-sunward hemispheres </a:t>
            </a:r>
          </a:p>
          <a:p>
            <a:pPr lvl="1"/>
            <a:r>
              <a:rPr lang="en-US" dirty="0" smtClean="0"/>
              <a:t>Angular sectoring: ≤ 30 degree sectors </a:t>
            </a:r>
          </a:p>
          <a:p>
            <a:pPr lvl="1"/>
            <a:r>
              <a:rPr lang="en-US" dirty="0" smtClean="0"/>
              <a:t>Composition: at least H, He, 3He, C, O, Ne, Mg, Si, Fe</a:t>
            </a:r>
          </a:p>
          <a:p>
            <a:r>
              <a:rPr lang="en-US" dirty="0" smtClean="0"/>
              <a:t>The Mission shall measure energetic electrons, as follows: </a:t>
            </a:r>
          </a:p>
          <a:p>
            <a:pPr lvl="1"/>
            <a:r>
              <a:rPr lang="en-US" dirty="0" smtClean="0"/>
              <a:t>Energy range: ≤ 0.05 to ≥ 3 </a:t>
            </a:r>
            <a:r>
              <a:rPr lang="en-US" dirty="0" err="1" smtClean="0"/>
              <a:t>MeV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Highest cadence: ≤ 1s for selected rates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FOV: ≥ π/2 </a:t>
            </a:r>
            <a:r>
              <a:rPr lang="en-US" dirty="0" err="1" smtClean="0">
                <a:solidFill>
                  <a:srgbClr val="0000FF"/>
                </a:solidFill>
              </a:rPr>
              <a:t>sr</a:t>
            </a:r>
            <a:r>
              <a:rPr lang="en-US" dirty="0" smtClean="0">
                <a:solidFill>
                  <a:srgbClr val="0000FF"/>
                </a:solidFill>
              </a:rPr>
              <a:t> in sunward and anti-sunward hemispheres </a:t>
            </a:r>
          </a:p>
          <a:p>
            <a:pPr lvl="1"/>
            <a:r>
              <a:rPr lang="en-US" dirty="0" smtClean="0"/>
              <a:t>Angular sectoring: ≤ 45 degree sectors </a:t>
            </a:r>
          </a:p>
          <a:p>
            <a:pPr lvl="1"/>
            <a:r>
              <a:rPr lang="en-US" dirty="0" smtClean="0"/>
              <a:t>Composition: n/a</a:t>
            </a:r>
          </a:p>
          <a:p>
            <a:endParaRPr lang="en-US" dirty="0" smtClean="0"/>
          </a:p>
          <a:p>
            <a:r>
              <a:rPr lang="en-US" dirty="0" smtClean="0"/>
              <a:t>Requirement above in </a:t>
            </a:r>
            <a:r>
              <a:rPr lang="en-US" dirty="0" smtClean="0">
                <a:solidFill>
                  <a:srgbClr val="0000FF"/>
                </a:solidFill>
              </a:rPr>
              <a:t>blue</a:t>
            </a:r>
            <a:r>
              <a:rPr lang="en-US" dirty="0" smtClean="0"/>
              <a:t> is traced to lower levels in subsequent slides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Mid Phase B Status - ISIS - DRAFT 1">
  <a:themeElements>
    <a:clrScheme name="Heritage Blu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eritage Blu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4572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4572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Heritage Bl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13">
        <a:dk1>
          <a:srgbClr val="333300"/>
        </a:dk1>
        <a:lt1>
          <a:srgbClr val="FFFFFF"/>
        </a:lt1>
        <a:dk2>
          <a:srgbClr val="990000"/>
        </a:dk2>
        <a:lt2>
          <a:srgbClr val="996633"/>
        </a:lt2>
        <a:accent1>
          <a:srgbClr val="C8BBAC"/>
        </a:accent1>
        <a:accent2>
          <a:srgbClr val="336699"/>
        </a:accent2>
        <a:accent3>
          <a:srgbClr val="FFFFFF"/>
        </a:accent3>
        <a:accent4>
          <a:srgbClr val="2A2A00"/>
        </a:accent4>
        <a:accent5>
          <a:srgbClr val="E0DAD2"/>
        </a:accent5>
        <a:accent6>
          <a:srgbClr val="2D5C8A"/>
        </a:accent6>
        <a:hlink>
          <a:srgbClr val="6699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14">
        <a:dk1>
          <a:srgbClr val="333300"/>
        </a:dk1>
        <a:lt1>
          <a:srgbClr val="FFFFFF"/>
        </a:lt1>
        <a:dk2>
          <a:srgbClr val="990000"/>
        </a:dk2>
        <a:lt2>
          <a:srgbClr val="846F58"/>
        </a:lt2>
        <a:accent1>
          <a:srgbClr val="C8BBAC"/>
        </a:accent1>
        <a:accent2>
          <a:srgbClr val="336699"/>
        </a:accent2>
        <a:accent3>
          <a:srgbClr val="FFFFFF"/>
        </a:accent3>
        <a:accent4>
          <a:srgbClr val="2A2A00"/>
        </a:accent4>
        <a:accent5>
          <a:srgbClr val="E0DAD2"/>
        </a:accent5>
        <a:accent6>
          <a:srgbClr val="2D5C8A"/>
        </a:accent6>
        <a:hlink>
          <a:srgbClr val="6699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15">
        <a:dk1>
          <a:srgbClr val="000000"/>
        </a:dk1>
        <a:lt1>
          <a:srgbClr val="FFFFFF"/>
        </a:lt1>
        <a:dk2>
          <a:srgbClr val="002850"/>
        </a:dk2>
        <a:lt2>
          <a:srgbClr val="846F58"/>
        </a:lt2>
        <a:accent1>
          <a:srgbClr val="C8BBAC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E0DAD2"/>
        </a:accent5>
        <a:accent6>
          <a:srgbClr val="B9B9E7"/>
        </a:accent6>
        <a:hlink>
          <a:srgbClr val="006699"/>
        </a:hlink>
        <a:folHlink>
          <a:srgbClr val="00285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16">
        <a:dk1>
          <a:srgbClr val="000000"/>
        </a:dk1>
        <a:lt1>
          <a:srgbClr val="FFFFFF"/>
        </a:lt1>
        <a:dk2>
          <a:srgbClr val="01255B"/>
        </a:dk2>
        <a:lt2>
          <a:srgbClr val="846F58"/>
        </a:lt2>
        <a:accent1>
          <a:srgbClr val="C8BBAC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E0DAD2"/>
        </a:accent5>
        <a:accent6>
          <a:srgbClr val="B9B9E7"/>
        </a:accent6>
        <a:hlink>
          <a:srgbClr val="006699"/>
        </a:hlink>
        <a:folHlink>
          <a:srgbClr val="01255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Mid Phase B Status - ISIS - DRAFT 1</Template>
  <TotalTime>10199</TotalTime>
  <Words>3130</Words>
  <Application>Microsoft Macintosh PowerPoint</Application>
  <PresentationFormat>On-screen Show (4:3)</PresentationFormat>
  <Paragraphs>451</Paragraphs>
  <Slides>35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Mid Phase B Status - ISIS - DRAFT 1</vt:lpstr>
      <vt:lpstr>Systems Engineering</vt:lpstr>
      <vt:lpstr>Outline</vt:lpstr>
      <vt:lpstr>ISIS Systems Engineering Approach</vt:lpstr>
      <vt:lpstr>SPP Req’s Doc. Architecture and Status</vt:lpstr>
      <vt:lpstr>Level Definitions</vt:lpstr>
      <vt:lpstr>SPP Requirements Documents</vt:lpstr>
      <vt:lpstr>ISIS Response Documentation</vt:lpstr>
      <vt:lpstr>Reviewed Supporting Documents</vt:lpstr>
      <vt:lpstr>Driving Requirements at L1/L2</vt:lpstr>
      <vt:lpstr>Requirements Flowdown to L3</vt:lpstr>
      <vt:lpstr>Requirements Flowdown to L4</vt:lpstr>
      <vt:lpstr>EPI-Lo Spacecraft Interfaces</vt:lpstr>
      <vt:lpstr>EPI-Hi Spacecraft Interfaces</vt:lpstr>
      <vt:lpstr>Spacecraft Electrical Interfaces</vt:lpstr>
      <vt:lpstr>ISIS Spacecraft Accommodations</vt:lpstr>
      <vt:lpstr>Mechanical Interfaces</vt:lpstr>
      <vt:lpstr>Spacecraft Sep Plane Keep Out Zone</vt:lpstr>
      <vt:lpstr>ISIS Instrument Mounting to Bracket</vt:lpstr>
      <vt:lpstr>ISIS Mounting to Spacecraft Deck</vt:lpstr>
      <vt:lpstr>Relationship of ISIS to S/C Umbra</vt:lpstr>
      <vt:lpstr>EPI-Hi Field Of View</vt:lpstr>
      <vt:lpstr>EPI-Lo Field Of View</vt:lpstr>
      <vt:lpstr>Thermal Interfaces</vt:lpstr>
      <vt:lpstr>Resources - Power</vt:lpstr>
      <vt:lpstr>Resources - Mass</vt:lpstr>
      <vt:lpstr>Resource - Telemetry</vt:lpstr>
      <vt:lpstr>CCSDS APIDs</vt:lpstr>
      <vt:lpstr>Autonomy Summary</vt:lpstr>
      <vt:lpstr>Environmental Requirements &amp; Tests</vt:lpstr>
      <vt:lpstr>Pointing Requirements</vt:lpstr>
      <vt:lpstr>Contamination Requirements</vt:lpstr>
      <vt:lpstr>Trade Studies</vt:lpstr>
      <vt:lpstr>Summary</vt:lpstr>
      <vt:lpstr>BACKUP</vt:lpstr>
      <vt:lpstr>Resources - Power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Integrated Science Investigation of the Sun (ISIS) – Energetic Particles</dc:title>
  <dc:creator>sweidner</dc:creator>
  <cp:lastModifiedBy>Nigel Angold</cp:lastModifiedBy>
  <cp:revision>444</cp:revision>
  <cp:lastPrinted>2012-05-09T16:55:26Z</cp:lastPrinted>
  <dcterms:created xsi:type="dcterms:W3CDTF">2013-01-28T12:52:32Z</dcterms:created>
  <dcterms:modified xsi:type="dcterms:W3CDTF">2013-10-29T05:36:21Z</dcterms:modified>
</cp:coreProperties>
</file>