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413" r:id="rId2"/>
    <p:sldId id="444" r:id="rId3"/>
    <p:sldId id="419" r:id="rId4"/>
    <p:sldId id="416" r:id="rId5"/>
    <p:sldId id="429" r:id="rId6"/>
    <p:sldId id="442" r:id="rId7"/>
    <p:sldId id="428" r:id="rId8"/>
    <p:sldId id="417" r:id="rId9"/>
    <p:sldId id="433" r:id="rId10"/>
    <p:sldId id="434" r:id="rId11"/>
    <p:sldId id="435" r:id="rId12"/>
    <p:sldId id="423" r:id="rId13"/>
    <p:sldId id="425" r:id="rId14"/>
    <p:sldId id="424" r:id="rId15"/>
    <p:sldId id="432" r:id="rId16"/>
    <p:sldId id="430" r:id="rId17"/>
    <p:sldId id="418" r:id="rId18"/>
    <p:sldId id="436" r:id="rId19"/>
    <p:sldId id="437" r:id="rId20"/>
    <p:sldId id="439" r:id="rId21"/>
    <p:sldId id="440" r:id="rId22"/>
    <p:sldId id="441" r:id="rId23"/>
    <p:sldId id="426" r:id="rId24"/>
    <p:sldId id="427" r:id="rId25"/>
    <p:sldId id="445" r:id="rId26"/>
    <p:sldId id="446" r:id="rId27"/>
    <p:sldId id="447" r:id="rId28"/>
    <p:sldId id="448" r:id="rId29"/>
  </p:sldIdLst>
  <p:sldSz cx="9144000" cy="6858000" type="screen4x3"/>
  <p:notesSz cx="9283700" cy="6985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18" autoAdjust="0"/>
    <p:restoredTop sz="81883" autoAdjust="0"/>
  </p:normalViewPr>
  <p:slideViewPr>
    <p:cSldViewPr snapToGrid="0">
      <p:cViewPr varScale="1">
        <p:scale>
          <a:sx n="73" d="100"/>
          <a:sy n="73" d="100"/>
        </p:scale>
        <p:origin x="-95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200"/>
        <p:guide pos="29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21" y="1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319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821" y="6634319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l" defTabSz="92943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8940" y="0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r" defTabSz="92943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793" y="3318115"/>
            <a:ext cx="7426117" cy="31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5034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l" defTabSz="92943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8940" y="6635034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r" defTabSz="929434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2" name="Picture 21" descr="ISISlogo-002-C.png"/>
          <p:cNvPicPr>
            <a:picLocks noChangeAspect="1"/>
          </p:cNvPicPr>
          <p:nvPr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14 – </a:t>
            </a:r>
            <a:r>
              <a:rPr lang="en-US" sz="1000" baseline="0" dirty="0" smtClean="0"/>
              <a:t> EPI-Hi Mechanical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Sandy Shuman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EPI-Hi </a:t>
            </a:r>
            <a:r>
              <a:rPr lang="en-US" dirty="0" smtClean="0"/>
              <a:t>Mechanical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1273" y="1371600"/>
            <a:ext cx="5592725" cy="49990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LET2 Telescope Electronics Assembly</a:t>
            </a:r>
          </a:p>
          <a:p>
            <a:pPr lvl="1"/>
            <a:r>
              <a:rPr lang="en-US" dirty="0" smtClean="0"/>
              <a:t>Receives flex connection from Bias Board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Receives 2 flex connections from Telescope</a:t>
            </a:r>
          </a:p>
          <a:p>
            <a:pPr lvl="1"/>
            <a:r>
              <a:rPr lang="en-US" dirty="0" smtClean="0"/>
              <a:t>Housing provides feet for Instrument to bracket mounting.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HET &amp; LET1 Electronics Assembly</a:t>
            </a:r>
          </a:p>
          <a:p>
            <a:pPr>
              <a:buNone/>
            </a:pPr>
            <a:r>
              <a:rPr lang="en-US" kern="1200" dirty="0" smtClean="0">
                <a:solidFill>
                  <a:sysClr val="windowText" lastClr="000000"/>
                </a:solidFill>
              </a:rPr>
              <a:t>    (each board)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Bias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DPU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2 Flex connections from Telescope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PCB’s mounted to machined in posts in chassis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4" name="Picture 3" descr="LET2-Elec-iso-092513.jpg"/>
          <p:cNvPicPr>
            <a:picLocks noChangeAspect="1"/>
          </p:cNvPicPr>
          <p:nvPr/>
        </p:nvPicPr>
        <p:blipFill>
          <a:blip r:embed="rId2" cstate="print"/>
          <a:srcRect l="34183" t="24444" r="22680" b="25556"/>
          <a:stretch>
            <a:fillRect/>
          </a:stretch>
        </p:blipFill>
        <p:spPr>
          <a:xfrm>
            <a:off x="762000" y="1066800"/>
            <a:ext cx="1930400" cy="2895600"/>
          </a:xfrm>
          <a:prstGeom prst="rect">
            <a:avLst/>
          </a:prstGeom>
        </p:spPr>
      </p:pic>
      <p:pic>
        <p:nvPicPr>
          <p:cNvPr id="5" name="Picture 4" descr="HET1-LET1-Electronics.jpg"/>
          <p:cNvPicPr>
            <a:picLocks noChangeAspect="1"/>
          </p:cNvPicPr>
          <p:nvPr/>
        </p:nvPicPr>
        <p:blipFill>
          <a:blip r:embed="rId3" cstate="print"/>
          <a:srcRect l="11176" t="28889" r="19804" b="28889"/>
          <a:stretch>
            <a:fillRect/>
          </a:stretch>
        </p:blipFill>
        <p:spPr>
          <a:xfrm>
            <a:off x="457200" y="4114800"/>
            <a:ext cx="2895600" cy="2292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3442" y="1648046"/>
            <a:ext cx="5911702" cy="3955311"/>
          </a:xfrm>
        </p:spPr>
        <p:txBody>
          <a:bodyPr>
            <a:normAutofit/>
          </a:bodyPr>
          <a:lstStyle/>
          <a:p>
            <a:r>
              <a:rPr lang="en-US" dirty="0" smtClean="0"/>
              <a:t>Low Voltage Power </a:t>
            </a:r>
            <a:r>
              <a:rPr lang="en-US" dirty="0" smtClean="0"/>
              <a:t>Supply</a:t>
            </a:r>
            <a:endParaRPr lang="en-US" dirty="0" smtClean="0"/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S/C connectors (PCB mount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Individually shielded primary/secondary circuits top and bottom.</a:t>
            </a:r>
          </a:p>
          <a:p>
            <a:pPr lvl="1"/>
            <a:r>
              <a:rPr lang="en-US" dirty="0" smtClean="0"/>
              <a:t>Housing is tapered to avoid HET Telescope </a:t>
            </a:r>
            <a:r>
              <a:rPr lang="en-US" dirty="0" smtClean="0"/>
              <a:t>FOV.</a:t>
            </a:r>
            <a:endParaRPr lang="en-US" dirty="0" smtClean="0"/>
          </a:p>
          <a:p>
            <a:pPr lvl="1"/>
            <a:r>
              <a:rPr lang="en-US" dirty="0" smtClean="0"/>
              <a:t>Housing provides feet for Instrument to bracket mounting.</a:t>
            </a:r>
          </a:p>
          <a:p>
            <a:pPr lvl="1"/>
            <a:r>
              <a:rPr lang="en-US" dirty="0" smtClean="0"/>
              <a:t>PCB’s mounted to machined in posts 	           	   in </a:t>
            </a:r>
            <a:r>
              <a:rPr lang="en-US" dirty="0" smtClean="0"/>
              <a:t>chassis.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4" name="Picture 3" descr="lvps-back.jpg"/>
          <p:cNvPicPr>
            <a:picLocks noChangeAspect="1"/>
          </p:cNvPicPr>
          <p:nvPr/>
        </p:nvPicPr>
        <p:blipFill>
          <a:blip r:embed="rId2" cstate="print"/>
          <a:srcRect l="31307" t="27778" r="37059" b="27778"/>
          <a:stretch>
            <a:fillRect/>
          </a:stretch>
        </p:blipFill>
        <p:spPr>
          <a:xfrm>
            <a:off x="822252" y="3455582"/>
            <a:ext cx="1447800" cy="2632364"/>
          </a:xfrm>
          <a:prstGeom prst="rect">
            <a:avLst/>
          </a:prstGeom>
        </p:spPr>
      </p:pic>
      <p:pic>
        <p:nvPicPr>
          <p:cNvPr id="5" name="Picture 4" descr="lvps-electronics.jpg"/>
          <p:cNvPicPr>
            <a:picLocks noChangeAspect="1"/>
          </p:cNvPicPr>
          <p:nvPr/>
        </p:nvPicPr>
        <p:blipFill>
          <a:blip r:embed="rId3" cstate="print"/>
          <a:srcRect l="35621" t="28889" r="35621" b="32222"/>
          <a:stretch>
            <a:fillRect/>
          </a:stretch>
        </p:blipFill>
        <p:spPr>
          <a:xfrm>
            <a:off x="1015410" y="1031358"/>
            <a:ext cx="1295400" cy="226695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43470" y="4401879"/>
            <a:ext cx="6340549" cy="29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3550" marR="0" lvl="1" indent="-2349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553" y="5909700"/>
            <a:ext cx="63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*LVPS Board provided by APL</a:t>
            </a:r>
            <a:br>
              <a:rPr lang="en-US" dirty="0" smtClean="0"/>
            </a:br>
            <a:r>
              <a:rPr lang="en-US" dirty="0" smtClean="0"/>
              <a:t>*Chassis and shields designed/provided by GSFC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Interconnect</a:t>
            </a:r>
            <a:endParaRPr lang="en-US" dirty="0"/>
          </a:p>
        </p:txBody>
      </p:sp>
      <p:pic>
        <p:nvPicPr>
          <p:cNvPr id="4" name="Picture 3" descr="epi-hi-config_2_050213.jpg"/>
          <p:cNvPicPr>
            <a:picLocks noChangeAspect="1"/>
          </p:cNvPicPr>
          <p:nvPr/>
        </p:nvPicPr>
        <p:blipFill>
          <a:blip r:embed="rId2" cstate="print"/>
          <a:srcRect l="339" t="18653" r="-26" b="14501"/>
          <a:stretch>
            <a:fillRect/>
          </a:stretch>
        </p:blipFill>
        <p:spPr>
          <a:xfrm>
            <a:off x="233916" y="1520455"/>
            <a:ext cx="8910084" cy="47527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Thermal Isolation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Typical Mounting Foot Showing Thermal Isolation</a:t>
            </a:r>
          </a:p>
        </p:txBody>
      </p:sp>
      <p:pic>
        <p:nvPicPr>
          <p:cNvPr id="8" name="Picture 4" descr="C:\sandy\stereo\sep\mounting-foot-cross.tif"/>
          <p:cNvPicPr>
            <a:picLocks noChangeAspect="1" noChangeArrowheads="1"/>
          </p:cNvPicPr>
          <p:nvPr/>
        </p:nvPicPr>
        <p:blipFill>
          <a:blip r:embed="rId2" cstate="print"/>
          <a:srcRect l="21730" t="-96" r="11983" b="24066"/>
          <a:stretch>
            <a:fillRect/>
          </a:stretch>
        </p:blipFill>
        <p:spPr bwMode="auto">
          <a:xfrm>
            <a:off x="2062716" y="2287772"/>
            <a:ext cx="3657600" cy="3470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03088" y="2828260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Bolt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3330" y="3646967"/>
            <a:ext cx="1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9023" y="4465674"/>
            <a:ext cx="193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Ultem</a:t>
            </a:r>
            <a:r>
              <a:rPr lang="en-US" dirty="0" smtClean="0"/>
              <a:t> Isolation Bushings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635795" y="3657600"/>
            <a:ext cx="265814" cy="4572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635795" y="3051544"/>
            <a:ext cx="1594884" cy="42530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1"/>
          </p:cNvCxnSpPr>
          <p:nvPr/>
        </p:nvCxnSpPr>
        <p:spPr bwMode="auto">
          <a:xfrm flipH="1">
            <a:off x="5794744" y="3012926"/>
            <a:ext cx="308344" cy="389493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687340" y="1446028"/>
            <a:ext cx="818707" cy="46783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/>
          <p:nvPr/>
        </p:nvCxnSpPr>
        <p:spPr bwMode="auto">
          <a:xfrm rot="10800000" flipV="1">
            <a:off x="7198243" y="1765005"/>
            <a:ext cx="744279" cy="425302"/>
          </a:xfrm>
          <a:prstGeom prst="bentConnector3">
            <a:avLst>
              <a:gd name="adj1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-2179674" y="1967023"/>
            <a:ext cx="1254641" cy="144602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>
            <a:off x="4635795" y="3030279"/>
            <a:ext cx="1743740" cy="4359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667693" y="3838353"/>
            <a:ext cx="1881964" cy="8187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2753" y="3668234"/>
            <a:ext cx="2147778" cy="1382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844144" y="4667693"/>
            <a:ext cx="1705512" cy="3493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Mounts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Able to transmit signals from silicon detectors, via </a:t>
            </a:r>
            <a:r>
              <a:rPr lang="en-US" dirty="0" smtClean="0"/>
              <a:t>wire bond </a:t>
            </a:r>
            <a:r>
              <a:rPr lang="en-US" dirty="0" smtClean="0"/>
              <a:t>connections to output </a:t>
            </a:r>
            <a:r>
              <a:rPr lang="en-US" dirty="0" smtClean="0"/>
              <a:t>connector.</a:t>
            </a:r>
            <a:endParaRPr lang="en-US" dirty="0" smtClean="0"/>
          </a:p>
          <a:p>
            <a:pPr lvl="1"/>
            <a:r>
              <a:rPr lang="en-US" dirty="0" smtClean="0"/>
              <a:t>Allows the stacking of detectors maintaining 0,5mm spacing surface to surface between thickest detectors (1,0mm) 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Allows any detector to be stacked face up or face down with any other </a:t>
            </a:r>
            <a:r>
              <a:rPr lang="en-US" dirty="0" smtClean="0"/>
              <a:t>detector.</a:t>
            </a:r>
            <a:endParaRPr lang="en-US" dirty="0" smtClean="0"/>
          </a:p>
          <a:p>
            <a:pPr lvl="1"/>
            <a:r>
              <a:rPr lang="en-US" dirty="0" smtClean="0"/>
              <a:t>Allows for the protection of wire bonds from being crushed on either side when placed on flat surface during storage and/or </a:t>
            </a:r>
            <a:r>
              <a:rPr lang="en-US" dirty="0" smtClean="0"/>
              <a:t>test.</a:t>
            </a:r>
            <a:endParaRPr lang="en-US" dirty="0" smtClean="0"/>
          </a:p>
          <a:p>
            <a:pPr lvl="1"/>
            <a:r>
              <a:rPr lang="en-US" dirty="0" smtClean="0"/>
              <a:t>Provides electrical breakdown protection to next detector, when stacked, of up to 200V differential between crown of HV </a:t>
            </a:r>
            <a:r>
              <a:rPr lang="en-US" dirty="0" err="1" smtClean="0"/>
              <a:t>wirebonds</a:t>
            </a:r>
            <a:r>
              <a:rPr lang="en-US" dirty="0" smtClean="0"/>
              <a:t> to conductive surface of opposing </a:t>
            </a:r>
            <a:r>
              <a:rPr lang="en-US" dirty="0" smtClean="0"/>
              <a:t>detector.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Mount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5674" y="1403497"/>
            <a:ext cx="4465673" cy="49335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Recessed detector shelf for silicon detector installation.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Micro-strip connector 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output.</a:t>
            </a: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Flex stiffener to </a:t>
            </a:r>
            <a:r>
              <a:rPr lang="en-US" kern="1200" dirty="0" err="1" smtClean="0">
                <a:solidFill>
                  <a:sysClr val="windowText" lastClr="000000"/>
                </a:solidFill>
                <a:cs typeface="Arial" pitchFamily="34" charset="0"/>
              </a:rPr>
              <a:t>rigidize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 the area where connector is mounted.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Alignment achieved with alignment pins and concentric stacking shelves on mount and connector.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err="1" smtClean="0">
                <a:solidFill>
                  <a:sysClr val="windowText" lastClr="000000"/>
                </a:solidFill>
                <a:cs typeface="Arial" pitchFamily="34" charset="0"/>
              </a:rPr>
              <a:t>Tolerancing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 for mounts will be tightly constrained, but within current CNC machining capabilities.</a:t>
            </a:r>
          </a:p>
          <a:p>
            <a:pPr lvl="0"/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r>
              <a:rPr lang="en-US" dirty="0" smtClean="0"/>
              <a:t>Detector alignment will be verified through measurement and testing on assembled flight detectors.</a:t>
            </a:r>
            <a:endParaRPr lang="en-US" kern="12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</a:t>
            </a:r>
            <a:endParaRPr lang="en-US" dirty="0"/>
          </a:p>
        </p:txBody>
      </p:sp>
      <p:pic>
        <p:nvPicPr>
          <p:cNvPr id="7" name="Picture 6" descr="Detector-Mount-Assy-092413.jpg"/>
          <p:cNvPicPr>
            <a:picLocks noChangeAspect="1"/>
          </p:cNvPicPr>
          <p:nvPr/>
        </p:nvPicPr>
        <p:blipFill>
          <a:blip r:embed="rId2" cstate="print"/>
          <a:srcRect l="11503" t="31111" r="8300" b="31111"/>
          <a:stretch>
            <a:fillRect/>
          </a:stretch>
        </p:blipFill>
        <p:spPr>
          <a:xfrm>
            <a:off x="244548" y="2316126"/>
            <a:ext cx="4249882" cy="2590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90600" y="4495800"/>
            <a:ext cx="6477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162" y="1116419"/>
            <a:ext cx="4369981" cy="5254219"/>
          </a:xfrm>
        </p:spPr>
        <p:txBody>
          <a:bodyPr>
            <a:normAutofit fontScale="92500" lnSpcReduction="10000"/>
          </a:bodyPr>
          <a:lstStyle/>
          <a:p>
            <a:r>
              <a:rPr lang="en-US" kern="1200" dirty="0" smtClean="0">
                <a:solidFill>
                  <a:sysClr val="windowText" lastClr="000000"/>
                </a:solidFill>
              </a:rPr>
              <a:t>Mount design allows stacking of detectors face to face, face to back and back to back while maintaining same spacing.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are spaced 1,5mm apart when stacked allowing for 0,5mm separation between thickest detectors.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Detector Voltage ranges from ~2V up to ~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200V.</a:t>
            </a:r>
            <a:endParaRPr lang="en-US" kern="1200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provide adequate spacing/protection for </a:t>
            </a:r>
            <a:r>
              <a:rPr lang="en-US" kern="1200" dirty="0" err="1" smtClean="0">
                <a:solidFill>
                  <a:sysClr val="windowText" lastClr="000000"/>
                </a:solidFill>
              </a:rPr>
              <a:t>wirebond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 clearance.</a:t>
            </a:r>
            <a:endParaRPr lang="en-US" kern="1200" dirty="0" smtClean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</a:t>
            </a:r>
            <a:endParaRPr lang="en-US" dirty="0"/>
          </a:p>
        </p:txBody>
      </p:sp>
      <p:pic>
        <p:nvPicPr>
          <p:cNvPr id="16" name="Picture 15" descr="detector-cross-092613.jpg"/>
          <p:cNvPicPr>
            <a:picLocks noChangeAspect="1"/>
          </p:cNvPicPr>
          <p:nvPr/>
        </p:nvPicPr>
        <p:blipFill>
          <a:blip r:embed="rId2" cstate="print"/>
          <a:srcRect l="5752" t="30000" r="8301" b="36667"/>
          <a:stretch>
            <a:fillRect/>
          </a:stretch>
        </p:blipFill>
        <p:spPr>
          <a:xfrm>
            <a:off x="233916" y="1109329"/>
            <a:ext cx="3972106" cy="1993604"/>
          </a:xfrm>
          <a:prstGeom prst="rect">
            <a:avLst/>
          </a:prstGeom>
        </p:spPr>
      </p:pic>
      <p:pic>
        <p:nvPicPr>
          <p:cNvPr id="17" name="Picture 16" descr="detector-cross-092613.jpg"/>
          <p:cNvPicPr>
            <a:picLocks noChangeAspect="1"/>
          </p:cNvPicPr>
          <p:nvPr/>
        </p:nvPicPr>
        <p:blipFill>
          <a:blip r:embed="rId2" cstate="print"/>
          <a:srcRect l="38588" t="37324" r="41233" b="46405"/>
          <a:stretch>
            <a:fillRect/>
          </a:stretch>
        </p:blipFill>
        <p:spPr>
          <a:xfrm>
            <a:off x="1185530" y="3113566"/>
            <a:ext cx="3056860" cy="318976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82116" y="3319129"/>
            <a:ext cx="3123313" cy="269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10516" y="1490329"/>
            <a:ext cx="1063256" cy="689972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20" idx="4"/>
          </p:cNvCxnSpPr>
          <p:nvPr/>
        </p:nvCxnSpPr>
        <p:spPr>
          <a:xfrm flipH="1">
            <a:off x="3583172" y="2180301"/>
            <a:ext cx="458972" cy="90314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118" y="1724891"/>
            <a:ext cx="8463108" cy="4645746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3 Telescope comprised of silicon wafer detectors.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Provides ~6,0mm of aluminum shielding to block unwanted particles from entering through the housing body.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Will have multiple foils for micro-meteorite/light protection.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Mounted directly to the top of the enclosure allowing the flex interconnect cable to be routed internally to provide proper RF shielding.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Will be thermally isolated from the electronics enclosure.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Will all have red-tag covers over all aperture openings.</a:t>
            </a:r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sandy\stereo\paper-pictures\het-exploded-07-06-06.jpg"/>
          <p:cNvPicPr>
            <a:picLocks noChangeAspect="1" noChangeArrowheads="1"/>
          </p:cNvPicPr>
          <p:nvPr/>
        </p:nvPicPr>
        <p:blipFill>
          <a:blip r:embed="rId2" cstate="print"/>
          <a:srcRect l="26883" t="1429" r="43312"/>
          <a:stretch>
            <a:fillRect/>
          </a:stretch>
        </p:blipFill>
        <p:spPr bwMode="auto">
          <a:xfrm>
            <a:off x="270530" y="1057124"/>
            <a:ext cx="1937657" cy="49517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0775" y="1828823"/>
            <a:ext cx="4213225" cy="4405723"/>
          </a:xfrm>
        </p:spPr>
        <p:txBody>
          <a:bodyPr/>
          <a:lstStyle/>
          <a:p>
            <a:r>
              <a:rPr lang="en-US" dirty="0" smtClean="0"/>
              <a:t>Heritage </a:t>
            </a:r>
            <a:r>
              <a:rPr lang="en-US" dirty="0" smtClean="0"/>
              <a:t>design.</a:t>
            </a:r>
            <a:endParaRPr lang="en-US" dirty="0" smtClean="0"/>
          </a:p>
          <a:p>
            <a:r>
              <a:rPr lang="en-US" dirty="0" smtClean="0"/>
              <a:t>Uses alignment pins to stack detectors in telescope body.</a:t>
            </a:r>
          </a:p>
          <a:p>
            <a:r>
              <a:rPr lang="en-US" dirty="0" smtClean="0"/>
              <a:t>Mounting bracket designed into telescope body.</a:t>
            </a:r>
          </a:p>
          <a:p>
            <a:r>
              <a:rPr lang="en-US" dirty="0" smtClean="0"/>
              <a:t>Output signal cable will be completely enclosed in 	 assembly providing proper 	   shielding.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05216" y="5974422"/>
            <a:ext cx="5629527" cy="5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Pictures shown are of STEREO\HET Telescope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c:\sandy\stereo\het\het-pictures\het-elec-comp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587" y="1373415"/>
            <a:ext cx="2152952" cy="1614714"/>
          </a:xfrm>
          <a:prstGeom prst="rect">
            <a:avLst/>
          </a:prstGeom>
          <a:noFill/>
        </p:spPr>
      </p:pic>
      <p:pic>
        <p:nvPicPr>
          <p:cNvPr id="8" name="Picture 4" descr="c:\sandy\stereo\het\het-pictures\HET-ASSY-W-TE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7930" y="3596319"/>
            <a:ext cx="2200795" cy="1650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t-telescope-102113.jpg"/>
          <p:cNvPicPr>
            <a:picLocks noChangeAspect="1"/>
          </p:cNvPicPr>
          <p:nvPr/>
        </p:nvPicPr>
        <p:blipFill>
          <a:blip r:embed="rId2" cstate="print"/>
          <a:srcRect l="32745" t="26515" r="35294" b="36970"/>
          <a:stretch>
            <a:fillRect/>
          </a:stretch>
        </p:blipFill>
        <p:spPr>
          <a:xfrm>
            <a:off x="280555" y="1330036"/>
            <a:ext cx="2698704" cy="39901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7664" y="1714499"/>
            <a:ext cx="5876487" cy="3751120"/>
          </a:xfrm>
        </p:spPr>
        <p:txBody>
          <a:bodyPr/>
          <a:lstStyle/>
          <a:p>
            <a:r>
              <a:rPr lang="en-US" dirty="0" smtClean="0"/>
              <a:t>2- ~127um (5 mil) Foils for micro-meteorite /light protection on each end.</a:t>
            </a:r>
          </a:p>
          <a:p>
            <a:endParaRPr lang="en-US" dirty="0" smtClean="0"/>
          </a:p>
          <a:p>
            <a:r>
              <a:rPr lang="en-US" dirty="0" smtClean="0"/>
              <a:t>Comprised of 16 silicon wafer detectors mounted in flex-rigid mounts.</a:t>
            </a:r>
          </a:p>
          <a:p>
            <a:endParaRPr lang="en-US" dirty="0" smtClean="0"/>
          </a:p>
          <a:p>
            <a:r>
              <a:rPr lang="en-US" dirty="0" smtClean="0"/>
              <a:t>The front two detectors at each end are spaced apart in order to set a 90 degree FOV angle.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</a:t>
            </a:r>
            <a:r>
              <a:rPr lang="en-US" u="sng" dirty="0" smtClean="0"/>
              <a:t>H</a:t>
            </a:r>
            <a:r>
              <a:rPr lang="en-US" dirty="0" smtClean="0"/>
              <a:t>igh </a:t>
            </a:r>
            <a:r>
              <a:rPr lang="en-US" u="sng" dirty="0" smtClean="0"/>
              <a:t>E</a:t>
            </a:r>
            <a:r>
              <a:rPr lang="en-US" dirty="0" smtClean="0"/>
              <a:t>nergy </a:t>
            </a:r>
            <a:r>
              <a:rPr lang="en-US" u="sng" dirty="0" smtClean="0"/>
              <a:t>T</a:t>
            </a:r>
            <a:r>
              <a:rPr lang="en-US" dirty="0" smtClean="0"/>
              <a:t>elescope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03351" y="1509656"/>
            <a:ext cx="6540649" cy="44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dirty="0" smtClean="0"/>
              <a:t>of </a:t>
            </a:r>
            <a:r>
              <a:rPr lang="en-US" dirty="0" smtClean="0"/>
              <a:t>Instrument Configuration</a:t>
            </a:r>
          </a:p>
          <a:p>
            <a:r>
              <a:rPr lang="en-US" dirty="0" smtClean="0"/>
              <a:t>Location on Spacecraft</a:t>
            </a:r>
          </a:p>
          <a:p>
            <a:r>
              <a:rPr lang="en-US" dirty="0" smtClean="0"/>
              <a:t>Telescope FOV’s</a:t>
            </a:r>
          </a:p>
          <a:p>
            <a:r>
              <a:rPr lang="en-US" dirty="0" smtClean="0"/>
              <a:t>Mass Allocation</a:t>
            </a:r>
            <a:endParaRPr lang="en-US" dirty="0" smtClean="0"/>
          </a:p>
          <a:p>
            <a:r>
              <a:rPr lang="en-US" dirty="0" smtClean="0"/>
              <a:t>Detailed description of the </a:t>
            </a:r>
            <a:r>
              <a:rPr lang="en-US" dirty="0" smtClean="0">
                <a:solidFill>
                  <a:srgbClr val="000000"/>
                </a:solidFill>
              </a:rPr>
              <a:t>instrument mechanical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Electronics configuration</a:t>
            </a:r>
            <a:endParaRPr lang="en-US" dirty="0" smtClean="0"/>
          </a:p>
          <a:p>
            <a:pPr lvl="1"/>
            <a:r>
              <a:rPr lang="en-US" dirty="0" smtClean="0"/>
              <a:t>Detector holders</a:t>
            </a:r>
          </a:p>
          <a:p>
            <a:pPr lvl="1"/>
            <a:r>
              <a:rPr lang="en-US" dirty="0" smtClean="0"/>
              <a:t>Telescope </a:t>
            </a:r>
            <a:r>
              <a:rPr lang="en-US" dirty="0" smtClean="0"/>
              <a:t>housings</a:t>
            </a:r>
            <a:endParaRPr lang="en-US" dirty="0" smtClean="0"/>
          </a:p>
          <a:p>
            <a:pPr lvl="1"/>
            <a:r>
              <a:rPr lang="en-US" dirty="0" smtClean="0"/>
              <a:t>Cable </a:t>
            </a:r>
            <a:r>
              <a:rPr lang="en-US" dirty="0" smtClean="0"/>
              <a:t>routing within Electronics </a:t>
            </a:r>
            <a:r>
              <a:rPr lang="en-US" dirty="0" smtClean="0"/>
              <a:t>housing</a:t>
            </a:r>
            <a:endParaRPr lang="en-US" dirty="0" smtClean="0"/>
          </a:p>
          <a:p>
            <a:r>
              <a:rPr lang="en-US" dirty="0" smtClean="0"/>
              <a:t>Assembly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Telescopes</a:t>
            </a:r>
          </a:p>
          <a:p>
            <a:pPr lvl="1"/>
            <a:r>
              <a:rPr lang="en-US" dirty="0" smtClean="0"/>
              <a:t>Telescope to Electronics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Summary </a:t>
            </a:r>
            <a:r>
              <a:rPr lang="en-US" dirty="0" smtClean="0">
                <a:solidFill>
                  <a:srgbClr val="000000"/>
                </a:solidFill>
              </a:rPr>
              <a:t>of Peer Review 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1118" y="1278081"/>
            <a:ext cx="5392882" cy="4998027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LET1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Double Ended </a:t>
            </a:r>
            <a:r>
              <a:rPr lang="en-US" dirty="0" smtClean="0"/>
              <a:t>FOV.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3 Foils for micro-meteorite/light protection on each end.</a:t>
            </a:r>
          </a:p>
          <a:p>
            <a:pPr lvl="2"/>
            <a:r>
              <a:rPr lang="en-US" sz="1900" dirty="0" smtClean="0"/>
              <a:t>Outer foil to be 2um polyimide.</a:t>
            </a:r>
          </a:p>
          <a:p>
            <a:pPr lvl="2"/>
            <a:r>
              <a:rPr lang="en-US" sz="1900" dirty="0" smtClean="0"/>
              <a:t>Inner 2 foils to be 1um polyimide.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Comprised of 10 silicon wafer detectors mounted in flex-rigid mounts.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front 3 detectors at each end are spaced apart in order to set a 90 degree FOV angle.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LET2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Single-ended </a:t>
            </a:r>
            <a:r>
              <a:rPr lang="en-US" dirty="0" smtClean="0"/>
              <a:t>FOV.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Comprised of one half of a LET1 Telescope.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</a:t>
            </a:r>
            <a:r>
              <a:rPr lang="en-US" u="sng" dirty="0" smtClean="0"/>
              <a:t>L</a:t>
            </a:r>
            <a:r>
              <a:rPr lang="en-US" dirty="0" smtClean="0"/>
              <a:t>ow </a:t>
            </a:r>
            <a:r>
              <a:rPr lang="en-US" u="sng" dirty="0" smtClean="0"/>
              <a:t>E</a:t>
            </a:r>
            <a:r>
              <a:rPr lang="en-US" dirty="0" smtClean="0"/>
              <a:t>nergy </a:t>
            </a:r>
            <a:r>
              <a:rPr lang="en-US" u="sng" dirty="0" smtClean="0"/>
              <a:t>T</a:t>
            </a:r>
            <a:r>
              <a:rPr lang="en-US" dirty="0" smtClean="0"/>
              <a:t>elescopes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35582" y="4187536"/>
            <a:ext cx="4572000" cy="26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855" y="5372100"/>
            <a:ext cx="301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(LET1 shown)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40327" y="3304310"/>
            <a:ext cx="2410691" cy="124690"/>
          </a:xfrm>
          <a:prstGeom prst="lin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let-cross-sec-102213.jpg"/>
          <p:cNvPicPr>
            <a:picLocks noChangeAspect="1"/>
          </p:cNvPicPr>
          <p:nvPr/>
        </p:nvPicPr>
        <p:blipFill>
          <a:blip r:embed="rId3" cstate="print"/>
          <a:srcRect l="28431" t="26818" r="20000" b="25000"/>
          <a:stretch>
            <a:fillRect/>
          </a:stretch>
        </p:blipFill>
        <p:spPr>
          <a:xfrm>
            <a:off x="218209" y="1350818"/>
            <a:ext cx="3342965" cy="40420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foils will be aluminized polyimide manufactured by the </a:t>
            </a:r>
            <a:r>
              <a:rPr lang="en-US" dirty="0" err="1" smtClean="0"/>
              <a:t>Luxel</a:t>
            </a:r>
            <a:r>
              <a:rPr lang="en-US" dirty="0" smtClean="0"/>
              <a:t> </a:t>
            </a:r>
            <a:r>
              <a:rPr lang="en-US" dirty="0" smtClean="0"/>
              <a:t>corporation.</a:t>
            </a:r>
            <a:endParaRPr lang="en-US" dirty="0" smtClean="0"/>
          </a:p>
          <a:p>
            <a:r>
              <a:rPr lang="en-US" dirty="0" smtClean="0"/>
              <a:t>Full sized prototype foils (1, 2, and 4 micron) have been manufactured by </a:t>
            </a:r>
            <a:r>
              <a:rPr lang="en-US" dirty="0" err="1" smtClean="0"/>
              <a:t>Luxel</a:t>
            </a:r>
            <a:r>
              <a:rPr lang="en-US" dirty="0" smtClean="0"/>
              <a:t> during Phase B.</a:t>
            </a:r>
          </a:p>
          <a:p>
            <a:r>
              <a:rPr lang="en-US" dirty="0" smtClean="0"/>
              <a:t>Prototype foils have been thoroughly tested, including a high-velocity dust test at the Heidelberg dust accelerator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LET Foils </a:t>
            </a:r>
            <a:endParaRPr lang="en-US" dirty="0"/>
          </a:p>
        </p:txBody>
      </p:sp>
      <p:pic>
        <p:nvPicPr>
          <p:cNvPr id="4" name="Picture 3" descr="Dust_tes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725" y="3343154"/>
            <a:ext cx="3887387" cy="2915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1414" y="3628229"/>
            <a:ext cx="3882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Stack of three </a:t>
            </a:r>
            <a:r>
              <a:rPr lang="en-US" dirty="0" err="1" smtClean="0"/>
              <a:t>Luxel</a:t>
            </a:r>
            <a:r>
              <a:rPr lang="en-US" dirty="0" smtClean="0"/>
              <a:t> foils (1 micron, 2 micron and 4 micron) in dust accelerator set up.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Dust test show that holes do not </a:t>
            </a:r>
            <a:r>
              <a:rPr lang="en-US" dirty="0" smtClean="0"/>
              <a:t>propagate.</a:t>
            </a:r>
            <a:endParaRPr lang="en-US" dirty="0" smtClean="0"/>
          </a:p>
          <a:p>
            <a:r>
              <a:rPr lang="en-US" dirty="0" smtClean="0"/>
              <a:t>Melted polyimide actually appears to strengthen the edge of the </a:t>
            </a:r>
            <a:r>
              <a:rPr lang="en-US" dirty="0" smtClean="0"/>
              <a:t>hole.</a:t>
            </a:r>
            <a:endParaRPr lang="en-US" dirty="0" smtClean="0"/>
          </a:p>
          <a:p>
            <a:r>
              <a:rPr lang="en-US" dirty="0" smtClean="0"/>
              <a:t>Thermal requirements met with </a:t>
            </a:r>
            <a:r>
              <a:rPr lang="en-US" dirty="0" err="1" smtClean="0"/>
              <a:t>aluminization</a:t>
            </a:r>
            <a:r>
              <a:rPr lang="en-US" dirty="0" smtClean="0"/>
              <a:t> only on the inside </a:t>
            </a:r>
            <a:r>
              <a:rPr lang="en-US" dirty="0" smtClean="0"/>
              <a:t>surface.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LET Foils</a:t>
            </a:r>
            <a:endParaRPr lang="en-US" dirty="0"/>
          </a:p>
        </p:txBody>
      </p:sp>
      <p:pic>
        <p:nvPicPr>
          <p:cNvPr id="5" name="Picture 4" descr="MEB5451-SN1-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43" y="3019204"/>
            <a:ext cx="4578479" cy="343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61242" y="3148784"/>
            <a:ext cx="340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Atomic Force Microscope image of dust impact in 1 micron thick polyimide.  Image is from back (exit) side.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o-purge-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1546720"/>
            <a:ext cx="4027239" cy="419038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2242" y="1871329"/>
            <a:ext cx="3859619" cy="4540103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Purge will be established to the individual   telescopes with a single purge fitting on the outside of the instrument.</a:t>
            </a:r>
          </a:p>
          <a:p>
            <a:pPr lvl="0">
              <a:defRPr/>
            </a:pPr>
            <a:r>
              <a:rPr lang="en-US" dirty="0" smtClean="0"/>
              <a:t>Purge will be distributed internally through a manifold that will send the purge gas into the center volume of each telescope.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Purge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524001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scope-purge-flow-10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346448" cy="43464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0885" y="1275907"/>
            <a:ext cx="5263116" cy="517979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Heritage venting strategy that was used on several prior </a:t>
            </a:r>
            <a:r>
              <a:rPr lang="en-US" dirty="0" smtClean="0"/>
              <a:t>missions.</a:t>
            </a:r>
            <a:endParaRPr lang="en-US" dirty="0" smtClean="0"/>
          </a:p>
          <a:p>
            <a:pPr lvl="0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Purge gas enters thru housing into open center </a:t>
            </a:r>
            <a:r>
              <a:rPr lang="en-US" dirty="0" smtClean="0"/>
              <a:t>volumes.</a:t>
            </a: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Gas then flows outwards thru vent slots in housing shelves, detector mounts and foil </a:t>
            </a:r>
            <a:r>
              <a:rPr lang="en-US" dirty="0" smtClean="0"/>
              <a:t>rings.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Gas exits each end of the telescope thru vent slots below outer </a:t>
            </a:r>
            <a:r>
              <a:rPr lang="en-US" dirty="0" smtClean="0"/>
              <a:t>foil.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Venting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21336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764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PURGE  GAS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845" y="1433944"/>
            <a:ext cx="7762010" cy="4936693"/>
          </a:xfrm>
        </p:spPr>
        <p:txBody>
          <a:bodyPr/>
          <a:lstStyle/>
          <a:p>
            <a:r>
              <a:rPr lang="en-US" b="1" u="sng" dirty="0" smtClean="0"/>
              <a:t>Electronics Assembly Flow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Assembled board will be put into it’s corresponding frame.</a:t>
            </a:r>
          </a:p>
          <a:p>
            <a:pPr lvl="1"/>
            <a:r>
              <a:rPr lang="en-US" dirty="0" smtClean="0"/>
              <a:t>Electronics boards will be tested independently.</a:t>
            </a:r>
          </a:p>
          <a:p>
            <a:pPr lvl="1"/>
            <a:r>
              <a:rPr lang="en-US" dirty="0" smtClean="0"/>
              <a:t>Boards then interconnected and fanned out like a book for troubleshooting and further testing.</a:t>
            </a:r>
          </a:p>
          <a:p>
            <a:pPr lvl="1"/>
            <a:r>
              <a:rPr lang="en-US" dirty="0" smtClean="0"/>
              <a:t>Purge hoses and fittings will be installed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External RF shields will be added before assembly is closed up.</a:t>
            </a:r>
          </a:p>
          <a:p>
            <a:pPr lvl="1"/>
            <a:r>
              <a:rPr lang="en-US" dirty="0" smtClean="0"/>
              <a:t>Frames then bolted together and last remaining board cabling is installed/ connected through access panels in frames.</a:t>
            </a:r>
          </a:p>
          <a:p>
            <a:pPr lvl="1"/>
            <a:r>
              <a:rPr lang="en-US" dirty="0" smtClean="0"/>
              <a:t>Access panel covers installed.</a:t>
            </a:r>
          </a:p>
          <a:p>
            <a:pPr lvl="1"/>
            <a:r>
              <a:rPr lang="en-US" dirty="0" smtClean="0"/>
              <a:t>Test, Test, Test…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Assembly Flow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026" y="1527464"/>
            <a:ext cx="8359197" cy="4843174"/>
          </a:xfrm>
        </p:spPr>
        <p:txBody>
          <a:bodyPr/>
          <a:lstStyle/>
          <a:p>
            <a:r>
              <a:rPr lang="en-US" b="1" u="sng" dirty="0" smtClean="0"/>
              <a:t>Telescope Assembly </a:t>
            </a:r>
            <a:r>
              <a:rPr lang="en-US" b="1" u="sng" dirty="0" smtClean="0"/>
              <a:t>Flow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Processed Silicon wafers are placed in mounts and tested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Detector selections are made and mount thicknesses recorded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Detectors </a:t>
            </a:r>
            <a:r>
              <a:rPr lang="en-US" dirty="0" smtClean="0"/>
              <a:t>are stacked in telescope w/ proper shims, covers and spacers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Polyimide Foils are installed in collimators.</a:t>
            </a:r>
            <a:endParaRPr lang="en-US" dirty="0" smtClean="0"/>
          </a:p>
          <a:p>
            <a:pPr lvl="1"/>
            <a:r>
              <a:rPr lang="en-US" dirty="0" smtClean="0"/>
              <a:t>Collimators/covers </a:t>
            </a:r>
            <a:r>
              <a:rPr lang="en-US" dirty="0" smtClean="0"/>
              <a:t>are installed onto telescope.</a:t>
            </a:r>
          </a:p>
          <a:p>
            <a:pPr lvl="1"/>
            <a:r>
              <a:rPr lang="en-US" dirty="0" smtClean="0"/>
              <a:t>Red </a:t>
            </a:r>
            <a:r>
              <a:rPr lang="en-US" dirty="0" smtClean="0"/>
              <a:t>Tag/ Protective </a:t>
            </a:r>
            <a:r>
              <a:rPr lang="en-US" dirty="0" smtClean="0"/>
              <a:t>covers installed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Telescope tested w/ electronics and Radio-active sources.</a:t>
            </a:r>
          </a:p>
          <a:p>
            <a:pPr lvl="1"/>
            <a:r>
              <a:rPr lang="en-US" dirty="0" smtClean="0"/>
              <a:t>Stored for integration to box.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Assembly Flow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464" y="1589808"/>
            <a:ext cx="8400760" cy="4780829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u="sng" dirty="0" smtClean="0"/>
              <a:t>Telescope to Electronics Box </a:t>
            </a:r>
            <a:r>
              <a:rPr lang="en-US" b="1" u="sng" dirty="0" smtClean="0"/>
              <a:t>Assembly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Mating </a:t>
            </a:r>
            <a:r>
              <a:rPr lang="en-US" dirty="0" smtClean="0"/>
              <a:t>cable is assembled over detector pins and secured </a:t>
            </a:r>
            <a:r>
              <a:rPr lang="en-US" dirty="0" smtClean="0"/>
              <a:t>in </a:t>
            </a:r>
            <a:r>
              <a:rPr lang="en-US" dirty="0" smtClean="0"/>
              <a:t>place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Closeout cover installed over cable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Telescope positioned over electronics and cable fed through </a:t>
            </a:r>
            <a:r>
              <a:rPr lang="en-US" dirty="0" smtClean="0"/>
              <a:t>corresponding </a:t>
            </a:r>
            <a:r>
              <a:rPr lang="en-US" dirty="0" smtClean="0"/>
              <a:t>frame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Cables </a:t>
            </a:r>
            <a:r>
              <a:rPr lang="en-US" dirty="0" smtClean="0"/>
              <a:t>connected at electronics end </a:t>
            </a:r>
            <a:r>
              <a:rPr lang="en-US" dirty="0" smtClean="0"/>
              <a:t>thru access panels in frames.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Access covers installed.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Test, Test, Test…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Telescopes mapped by source testing/accelerator </a:t>
            </a:r>
            <a:r>
              <a:rPr lang="en-US" dirty="0" smtClean="0"/>
              <a:t>calibrations.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Assembly Flow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Review was conducted earlier this month, summary has been received, but no Actions received as of yet.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Concern was shown for thin detectors and the implications of environments thereon…these will be considered and appropriate testing will be done.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Concern was shown over PCB/wall mounted connectors.  Appropriate measures will be taken to </a:t>
            </a:r>
            <a:r>
              <a:rPr lang="en-US" dirty="0" err="1" smtClean="0"/>
              <a:t>minimze</a:t>
            </a:r>
            <a:r>
              <a:rPr lang="en-US" dirty="0" smtClean="0"/>
              <a:t> stresses during installation. 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Concern was raised about whether “bolt slip”  during instrument/ telescope mounting will be sufficient enough to keep Telescope FOV’s within spec.  This will be </a:t>
            </a:r>
            <a:r>
              <a:rPr lang="en-US" dirty="0" err="1" smtClean="0"/>
              <a:t>analized</a:t>
            </a:r>
            <a:r>
              <a:rPr lang="en-US" dirty="0" smtClean="0"/>
              <a:t> and verified.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Peer Review Results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o-lvps.jpg"/>
          <p:cNvPicPr>
            <a:picLocks noChangeAspect="1"/>
          </p:cNvPicPr>
          <p:nvPr/>
        </p:nvPicPr>
        <p:blipFill>
          <a:blip r:embed="rId2" cstate="print"/>
          <a:srcRect l="27843" t="31818" r="37843" b="41061"/>
          <a:stretch>
            <a:fillRect/>
          </a:stretch>
        </p:blipFill>
        <p:spPr>
          <a:xfrm>
            <a:off x="2449410" y="1880755"/>
            <a:ext cx="3307153" cy="33827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615" y="1142264"/>
            <a:ext cx="8426450" cy="52385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Component Configuration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126" y="1223526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LET1 </a:t>
            </a:r>
          </a:p>
          <a:p>
            <a:pPr algn="l"/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E</a:t>
            </a:r>
            <a:r>
              <a:rPr lang="en-US" dirty="0" smtClean="0"/>
              <a:t>nergy </a:t>
            </a:r>
            <a:r>
              <a:rPr lang="en-US" b="1" dirty="0" smtClean="0"/>
              <a:t>T</a:t>
            </a:r>
            <a:r>
              <a:rPr lang="en-US" dirty="0" smtClean="0"/>
              <a:t>elescope </a:t>
            </a:r>
            <a:r>
              <a:rPr lang="en-US" b="1" dirty="0" smtClean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9464" y="1693718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HET </a:t>
            </a:r>
          </a:p>
          <a:p>
            <a:pPr algn="l"/>
            <a:r>
              <a:rPr lang="en-US" b="1" dirty="0" smtClean="0"/>
              <a:t>H</a:t>
            </a:r>
            <a:r>
              <a:rPr lang="en-US" dirty="0" smtClean="0"/>
              <a:t>igh </a:t>
            </a:r>
            <a:r>
              <a:rPr lang="en-US" b="1" dirty="0" smtClean="0"/>
              <a:t>E</a:t>
            </a:r>
            <a:r>
              <a:rPr lang="en-US" dirty="0" smtClean="0"/>
              <a:t>nergy </a:t>
            </a:r>
            <a:r>
              <a:rPr lang="en-US" b="1" dirty="0" smtClean="0"/>
              <a:t>T</a:t>
            </a:r>
            <a:r>
              <a:rPr lang="en-US" dirty="0" smtClean="0"/>
              <a:t>elescope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983" y="3396839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LET2 </a:t>
            </a:r>
          </a:p>
          <a:p>
            <a:pPr algn="l"/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e</a:t>
            </a:r>
            <a:r>
              <a:rPr lang="en-US" dirty="0" smtClean="0"/>
              <a:t>nergy </a:t>
            </a:r>
            <a:r>
              <a:rPr lang="en-US" b="1" dirty="0" smtClean="0"/>
              <a:t>T</a:t>
            </a:r>
            <a:r>
              <a:rPr lang="en-US" dirty="0" smtClean="0"/>
              <a:t>elescope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343" y="4093029"/>
            <a:ext cx="62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588" y="26140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DPU/Bias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5852" y="5894119"/>
            <a:ext cx="22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&amp; HET Electronics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89406" y="5083629"/>
            <a:ext cx="199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LET2 Electronics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47209" y="1766455"/>
            <a:ext cx="613064" cy="374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5507182" y="2016884"/>
            <a:ext cx="592282" cy="5288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5538357" y="3720005"/>
            <a:ext cx="654626" cy="2077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4844143" y="4702629"/>
            <a:ext cx="1145263" cy="5656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95354" y="5008418"/>
            <a:ext cx="72737" cy="8520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3491" y="2836718"/>
            <a:ext cx="1236519" cy="9351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96143" y="4093029"/>
            <a:ext cx="914400" cy="152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ACECRAFT-BOT-OUTSIDE.jpg"/>
          <p:cNvPicPr>
            <a:picLocks noChangeAspect="1"/>
          </p:cNvPicPr>
          <p:nvPr/>
        </p:nvPicPr>
        <p:blipFill>
          <a:blip r:embed="rId3" cstate="print"/>
          <a:srcRect l="10478" t="3370" r="34375" b="31924"/>
          <a:stretch>
            <a:fillRect/>
          </a:stretch>
        </p:blipFill>
        <p:spPr>
          <a:xfrm>
            <a:off x="161924" y="3808081"/>
            <a:ext cx="3227485" cy="2130140"/>
          </a:xfrm>
          <a:prstGeom prst="rect">
            <a:avLst/>
          </a:prstGeom>
        </p:spPr>
      </p:pic>
      <p:pic>
        <p:nvPicPr>
          <p:cNvPr id="16" name="Picture 15" descr="SPACECRAFT-RAMSIDE.jpg"/>
          <p:cNvPicPr>
            <a:picLocks noChangeAspect="1"/>
          </p:cNvPicPr>
          <p:nvPr/>
        </p:nvPicPr>
        <p:blipFill>
          <a:blip r:embed="rId4" cstate="print"/>
          <a:srcRect l="32554" t="21345" r="27814" b="24339"/>
          <a:stretch>
            <a:fillRect/>
          </a:stretch>
        </p:blipFill>
        <p:spPr>
          <a:xfrm>
            <a:off x="6185647" y="3851237"/>
            <a:ext cx="2958353" cy="22806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instrument on spacecraft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15605" t="15455" r="10728" b="14340"/>
          <a:stretch/>
        </p:blipFill>
        <p:spPr bwMode="auto">
          <a:xfrm>
            <a:off x="3410173" y="3817975"/>
            <a:ext cx="2560321" cy="236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011219" y="1678193"/>
            <a:ext cx="4658061" cy="21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Located on +X side (RAM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baseline="0" dirty="0" smtClean="0">
                <a:latin typeface="+mn-lt"/>
              </a:rPr>
              <a:t>Lower</a:t>
            </a:r>
            <a:r>
              <a:rPr lang="en-US" sz="2000" kern="0" dirty="0" smtClean="0">
                <a:latin typeface="+mn-lt"/>
              </a:rPr>
              <a:t> right mounting bolt on instrument located at:   X= 46.16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 23.39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				  Z= 6.13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0198" y="6067313"/>
            <a:ext cx="1032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RAM SIDE</a:t>
            </a:r>
            <a:endParaRPr 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243" y="6099586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ISIS-EPI-HI</a:t>
            </a: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 bwMode="auto">
          <a:xfrm flipV="1">
            <a:off x="881106" y="5819887"/>
            <a:ext cx="581933" cy="387421"/>
          </a:xfrm>
          <a:prstGeom prst="lin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3"/>
          </p:cNvCxnSpPr>
          <p:nvPr/>
        </p:nvCxnSpPr>
        <p:spPr bwMode="auto">
          <a:xfrm flipV="1">
            <a:off x="881106" y="5807561"/>
            <a:ext cx="381796" cy="399747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019300" y="5718810"/>
            <a:ext cx="320040" cy="478155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234565" y="6103620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8" idx="3"/>
          </p:cNvCxnSpPr>
          <p:nvPr/>
        </p:nvCxnSpPr>
        <p:spPr bwMode="auto">
          <a:xfrm flipH="1">
            <a:off x="881106" y="5946626"/>
            <a:ext cx="547532" cy="260682"/>
          </a:xfrm>
          <a:prstGeom prst="lin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>
            <a:stCxn id="18" idx="3"/>
          </p:cNvCxnSpPr>
          <p:nvPr/>
        </p:nvCxnSpPr>
        <p:spPr bwMode="auto">
          <a:xfrm flipV="1">
            <a:off x="881106" y="5803526"/>
            <a:ext cx="257524" cy="40378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epi-hi-iso-mtgfoot.jpg"/>
          <p:cNvPicPr>
            <a:picLocks noChangeAspect="1"/>
          </p:cNvPicPr>
          <p:nvPr/>
        </p:nvPicPr>
        <p:blipFill>
          <a:blip r:embed="rId11" cstate="print"/>
          <a:srcRect l="26452" t="26509" r="30715" b="34274"/>
          <a:stretch>
            <a:fillRect/>
          </a:stretch>
        </p:blipFill>
        <p:spPr>
          <a:xfrm>
            <a:off x="5593976" y="1269402"/>
            <a:ext cx="1785768" cy="21158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767020" y="2700170"/>
            <a:ext cx="121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S/C MOUNTING</a:t>
            </a:r>
          </a:p>
          <a:p>
            <a:pPr algn="l"/>
            <a:r>
              <a:rPr lang="en-US" sz="1200" b="1" dirty="0" smtClean="0"/>
              <a:t>LOCATION</a:t>
            </a:r>
          </a:p>
          <a:p>
            <a:pPr algn="l"/>
            <a:r>
              <a:rPr lang="en-US" sz="1200" b="1" dirty="0" smtClean="0"/>
              <a:t>REFERENCE</a:t>
            </a:r>
            <a:endParaRPr lang="en-US" sz="1200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7110805" y="3119718"/>
            <a:ext cx="602428" cy="53788"/>
          </a:xfrm>
          <a:prstGeom prst="straightConnector1">
            <a:avLst/>
          </a:prstGeom>
          <a:blipFill dpi="0" rotWithShape="0">
            <a:blip r:embed="rId12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573384" y="3195021"/>
            <a:ext cx="892884" cy="903643"/>
          </a:xfrm>
          <a:prstGeom prst="straightConnector1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35" idx="1"/>
          </p:cNvCxnSpPr>
          <p:nvPr/>
        </p:nvCxnSpPr>
        <p:spPr bwMode="auto">
          <a:xfrm flipH="1">
            <a:off x="7046259" y="3115669"/>
            <a:ext cx="720761" cy="578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1077" y="1538344"/>
            <a:ext cx="3689873" cy="4896840"/>
          </a:xfrm>
        </p:spPr>
        <p:txBody>
          <a:bodyPr/>
          <a:lstStyle/>
          <a:p>
            <a:r>
              <a:rPr lang="en-US" sz="2000" dirty="0" smtClean="0"/>
              <a:t>HET conical 90 Degree FOV </a:t>
            </a:r>
          </a:p>
          <a:p>
            <a:pPr lvl="1"/>
            <a:r>
              <a:rPr lang="en-US" sz="2000" dirty="0" smtClean="0"/>
              <a:t>Double–ended.</a:t>
            </a:r>
            <a:endParaRPr lang="en-US" sz="2000" dirty="0" smtClean="0"/>
          </a:p>
          <a:p>
            <a:pPr lvl="1"/>
            <a:r>
              <a:rPr lang="en-US" sz="2000" dirty="0" smtClean="0"/>
              <a:t>20 degrees above the S/C-Sun line.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LET1 conical 90 Degree FOV </a:t>
            </a:r>
          </a:p>
          <a:p>
            <a:pPr lvl="1"/>
            <a:r>
              <a:rPr lang="en-US" sz="2000" dirty="0" smtClean="0"/>
              <a:t>Double–ended. </a:t>
            </a:r>
            <a:endParaRPr lang="en-US" sz="2000" dirty="0" smtClean="0"/>
          </a:p>
          <a:p>
            <a:pPr lvl="1"/>
            <a:r>
              <a:rPr lang="en-US" sz="2000" dirty="0" smtClean="0"/>
              <a:t>45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degrees above the S/C-Sun line.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LET2 conical 90 Degree FOV </a:t>
            </a:r>
          </a:p>
          <a:p>
            <a:pPr lvl="1"/>
            <a:r>
              <a:rPr lang="en-US" sz="2000" dirty="0" smtClean="0"/>
              <a:t>Single–ended.</a:t>
            </a:r>
            <a:endParaRPr lang="en-US" sz="2000" dirty="0" smtClean="0"/>
          </a:p>
          <a:p>
            <a:pPr lvl="1"/>
            <a:r>
              <a:rPr lang="en-US" sz="2000" dirty="0" err="1" smtClean="0"/>
              <a:t>Orthagonal</a:t>
            </a:r>
            <a:r>
              <a:rPr lang="en-US" sz="2000" dirty="0" smtClean="0"/>
              <a:t> to LET1 Telescope (135 degrees from S/C-Sun line.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Instrument FOV’s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3617"/>
          <a:stretch>
            <a:fillRect/>
          </a:stretch>
        </p:blipFill>
        <p:spPr bwMode="auto">
          <a:xfrm>
            <a:off x="6357769" y="2282333"/>
            <a:ext cx="2547961" cy="26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93" y="1086522"/>
            <a:ext cx="2271694" cy="23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9544" t="26598" r="6542"/>
          <a:stretch>
            <a:fillRect/>
          </a:stretch>
        </p:blipFill>
        <p:spPr bwMode="auto">
          <a:xfrm>
            <a:off x="139849" y="4367604"/>
            <a:ext cx="2422338" cy="203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Mass Allocations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270000" y="1253067"/>
          <a:ext cx="644313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Mass [ </a:t>
                      </a:r>
                      <a:r>
                        <a:rPr lang="en-US" sz="2000" dirty="0" err="1" smtClean="0">
                          <a:solidFill>
                            <a:srgbClr val="3366FF"/>
                          </a:solidFill>
                        </a:rPr>
                        <a:t>g</a:t>
                      </a:r>
                      <a:r>
                        <a:rPr lang="en-US" sz="2000" dirty="0" smtClean="0">
                          <a:solidFill>
                            <a:srgbClr val="3366FF"/>
                          </a:solidFill>
                        </a:rPr>
                        <a:t>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727" y="1257301"/>
            <a:ext cx="8608989" cy="534725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Work within tight mass constraints.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Design to meet S/C launch environment requirements for Vibration, Acoustics and Thermal conditions.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Design for radiation dose shielding environment.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Package boards maintaining adequate parts clearance board to board.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adequate RF and/or ground shielding board to board and through the enclosure.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thermal isolation between electronics box and bracket, as well as between telescopes and electronics box.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Enclosure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17170"/>
            <a:ext cx="8480425" cy="506185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Electronics box is made up of 4 major components, the LVPS Assembly, the DPU/HV Bias Assembly, the HET/LET1 Electronics Assembly and the LET2 Electronics </a:t>
            </a:r>
            <a:r>
              <a:rPr lang="en-US" dirty="0" smtClean="0"/>
              <a:t>Assembly.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Each  Electronics Assembly is mounted in a perimeter style frame.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All “frames” when assembled together will provide a continuous RF shield for internal electronics.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Wall thickness will be minimum 1,0mm (~40 mils) for radiation dose shielding.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Internal shielding between critical components will create separate shielded areas as necessary for proper electronics function.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Board interconnect is achieved using  rigid/flex boards w/ built in cables terminating to individual </a:t>
            </a:r>
            <a:r>
              <a:rPr lang="en-US" dirty="0" err="1" smtClean="0"/>
              <a:t>nanonics</a:t>
            </a:r>
            <a:r>
              <a:rPr lang="en-US" dirty="0" smtClean="0"/>
              <a:t>/</a:t>
            </a:r>
            <a:r>
              <a:rPr lang="en-US" dirty="0" err="1" smtClean="0"/>
              <a:t>microstrip</a:t>
            </a:r>
            <a:r>
              <a:rPr lang="en-US" dirty="0" smtClean="0"/>
              <a:t> connectors on mating boards.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Connections to the S/C will be via standard Micro-D </a:t>
            </a:r>
            <a:r>
              <a:rPr lang="en-US" dirty="0" smtClean="0"/>
              <a:t>connectors.</a:t>
            </a: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823" y="1148316"/>
            <a:ext cx="4989401" cy="52223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DPU Board (mounted in one side of frame)</a:t>
            </a:r>
          </a:p>
          <a:p>
            <a:pPr lvl="1"/>
            <a:r>
              <a:rPr lang="en-US" dirty="0" smtClean="0"/>
              <a:t>Flex connection to Telescope </a:t>
            </a:r>
            <a:r>
              <a:rPr lang="en-US" dirty="0" smtClean="0"/>
              <a:t>Boards.</a:t>
            </a:r>
            <a:endParaRPr lang="en-US" dirty="0" smtClean="0"/>
          </a:p>
          <a:p>
            <a:pPr lvl="1"/>
            <a:r>
              <a:rPr lang="en-US" dirty="0" smtClean="0"/>
              <a:t>Flex connection to </a:t>
            </a:r>
            <a:r>
              <a:rPr lang="en-US" dirty="0" smtClean="0"/>
              <a:t>LVPS.</a:t>
            </a:r>
            <a:endParaRPr lang="en-US" dirty="0" smtClean="0"/>
          </a:p>
          <a:p>
            <a:pPr lvl="1"/>
            <a:r>
              <a:rPr lang="en-US" dirty="0" smtClean="0"/>
              <a:t>S/C connectors (PCB mount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PCB’s mounted to machined in posts in </a:t>
            </a:r>
            <a:r>
              <a:rPr lang="en-US" dirty="0" smtClean="0"/>
              <a:t>chassis.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Bias Supply Board (mounted in one side of frame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Flex connection to 3 Detector </a:t>
            </a:r>
            <a:r>
              <a:rPr lang="en-US" dirty="0" smtClean="0"/>
              <a:t>Boards.</a:t>
            </a:r>
            <a:endParaRPr lang="en-US" dirty="0" smtClean="0"/>
          </a:p>
          <a:p>
            <a:pPr lvl="1"/>
            <a:r>
              <a:rPr lang="en-US" dirty="0" smtClean="0"/>
              <a:t>Flex connection to DPU </a:t>
            </a:r>
            <a:r>
              <a:rPr lang="en-US" dirty="0" smtClean="0"/>
              <a:t>Board.</a:t>
            </a:r>
            <a:endParaRPr lang="en-US" dirty="0" smtClean="0"/>
          </a:p>
          <a:p>
            <a:pPr lvl="1"/>
            <a:r>
              <a:rPr lang="en-US" dirty="0" smtClean="0"/>
              <a:t>R/F </a:t>
            </a:r>
            <a:r>
              <a:rPr lang="en-US" dirty="0" smtClean="0"/>
              <a:t>shielding.</a:t>
            </a:r>
            <a:endParaRPr lang="en-US" dirty="0" smtClean="0"/>
          </a:p>
          <a:p>
            <a:pPr lvl="1"/>
            <a:r>
              <a:rPr lang="en-US" dirty="0" smtClean="0"/>
              <a:t>PCB’s mounted to machined in posts in </a:t>
            </a:r>
            <a:r>
              <a:rPr lang="en-US" dirty="0" smtClean="0"/>
              <a:t>chassis.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4" name="Picture 3" descr="bias-electronics.jpg"/>
          <p:cNvPicPr>
            <a:picLocks noChangeAspect="1"/>
          </p:cNvPicPr>
          <p:nvPr/>
        </p:nvPicPr>
        <p:blipFill>
          <a:blip r:embed="rId2" cstate="print"/>
          <a:srcRect l="31765" t="33636" r="34118" b="30909"/>
          <a:stretch>
            <a:fillRect/>
          </a:stretch>
        </p:blipFill>
        <p:spPr>
          <a:xfrm>
            <a:off x="740734" y="3999614"/>
            <a:ext cx="2763492" cy="2438398"/>
          </a:xfrm>
          <a:prstGeom prst="rect">
            <a:avLst/>
          </a:prstGeom>
        </p:spPr>
      </p:pic>
      <p:pic>
        <p:nvPicPr>
          <p:cNvPr id="5" name="Picture 4" descr="dpu-electronics-092413.jpg"/>
          <p:cNvPicPr>
            <a:picLocks noChangeAspect="1"/>
          </p:cNvPicPr>
          <p:nvPr/>
        </p:nvPicPr>
        <p:blipFill>
          <a:blip r:embed="rId3" cstate="print"/>
          <a:srcRect l="30588" t="30909" r="43529" b="30909"/>
          <a:stretch>
            <a:fillRect/>
          </a:stretch>
        </p:blipFill>
        <p:spPr>
          <a:xfrm>
            <a:off x="762000" y="914400"/>
            <a:ext cx="1636472" cy="2895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SIS_PDR_14_EPI-Hi_Mechanical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ISIS_PDR_14_EPI-Hi_Mechanical</Template>
  <TotalTime>10160</TotalTime>
  <Words>1689</Words>
  <Application>Microsoft Office PowerPoint</Application>
  <PresentationFormat>On-screen Show (4:3)</PresentationFormat>
  <Paragraphs>286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ISIS_PDR_14_EPI-Hi_Mechanical</vt:lpstr>
      <vt:lpstr>EPI-Hi Mechanical</vt:lpstr>
      <vt:lpstr>EPI-Hi Outline</vt:lpstr>
      <vt:lpstr>EPI-Hi Component Configuration</vt:lpstr>
      <vt:lpstr>EPI-Hi Instrument</vt:lpstr>
      <vt:lpstr>EPI-Hi Instrument FOV’s</vt:lpstr>
      <vt:lpstr>EPI-Hi Mass Allocations</vt:lpstr>
      <vt:lpstr>EPI-Hi Enclosure Requirements</vt:lpstr>
      <vt:lpstr>EPI-Hi Electronics Enclosure</vt:lpstr>
      <vt:lpstr>EPI-Hi Electronics Enclosure</vt:lpstr>
      <vt:lpstr>EPI-Hi Electronics Enclosure</vt:lpstr>
      <vt:lpstr>EPI-Hi Electronics Enclosure</vt:lpstr>
      <vt:lpstr>EPI-Hi Interconnect</vt:lpstr>
      <vt:lpstr>EPI-Hi Thermal Isolation</vt:lpstr>
      <vt:lpstr>EPI-Hi Mount Design Requirements</vt:lpstr>
      <vt:lpstr>EPI-Hi Detector Mount</vt:lpstr>
      <vt:lpstr>EPI-Hi Detector Mount</vt:lpstr>
      <vt:lpstr>EPI-Hi Telescope Design</vt:lpstr>
      <vt:lpstr>EPI-Hi Telescope Design</vt:lpstr>
      <vt:lpstr>EPI-Hi High Energy Telescope</vt:lpstr>
      <vt:lpstr>EPI-Hi Low Energy Telescopes</vt:lpstr>
      <vt:lpstr>EPI-Hi LET Foils </vt:lpstr>
      <vt:lpstr>EPI-Hi LET Foils</vt:lpstr>
      <vt:lpstr>EPI-Hi Telescope Purge</vt:lpstr>
      <vt:lpstr>EPI-Hi Telescope Venting</vt:lpstr>
      <vt:lpstr>EPI-Hi Assembly Flow</vt:lpstr>
      <vt:lpstr>EPI-Hi Assembly Flow</vt:lpstr>
      <vt:lpstr>EPI-Hi Assembly Flow</vt:lpstr>
      <vt:lpstr>EPI-Hi Peer Review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EPI-Hi Mechanical</dc:title>
  <dc:creator>Shuman, Sandy A. (GSFC-660.3)</dc:creator>
  <cp:lastModifiedBy>Shuman, Sandy A. (GSFC-660.3)</cp:lastModifiedBy>
  <cp:revision>108</cp:revision>
  <cp:lastPrinted>2012-05-09T16:55:26Z</cp:lastPrinted>
  <dcterms:created xsi:type="dcterms:W3CDTF">2013-10-18T17:58:18Z</dcterms:created>
  <dcterms:modified xsi:type="dcterms:W3CDTF">2013-10-29T01:17:39Z</dcterms:modified>
</cp:coreProperties>
</file>