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9"/>
  </p:notesMasterIdLst>
  <p:handoutMasterIdLst>
    <p:handoutMasterId r:id="rId30"/>
  </p:handoutMasterIdLst>
  <p:sldIdLst>
    <p:sldId id="413" r:id="rId2"/>
    <p:sldId id="415" r:id="rId3"/>
    <p:sldId id="432" r:id="rId4"/>
    <p:sldId id="433" r:id="rId5"/>
    <p:sldId id="421" r:id="rId6"/>
    <p:sldId id="430" r:id="rId7"/>
    <p:sldId id="422" r:id="rId8"/>
    <p:sldId id="434" r:id="rId9"/>
    <p:sldId id="436" r:id="rId10"/>
    <p:sldId id="435" r:id="rId11"/>
    <p:sldId id="437" r:id="rId12"/>
    <p:sldId id="431" r:id="rId13"/>
    <p:sldId id="438" r:id="rId14"/>
    <p:sldId id="439" r:id="rId15"/>
    <p:sldId id="440" r:id="rId16"/>
    <p:sldId id="423" r:id="rId17"/>
    <p:sldId id="424" r:id="rId18"/>
    <p:sldId id="441" r:id="rId19"/>
    <p:sldId id="443" r:id="rId20"/>
    <p:sldId id="444" r:id="rId21"/>
    <p:sldId id="419" r:id="rId22"/>
    <p:sldId id="420" r:id="rId23"/>
    <p:sldId id="418" r:id="rId24"/>
    <p:sldId id="442" r:id="rId25"/>
    <p:sldId id="428" r:id="rId26"/>
    <p:sldId id="427" r:id="rId27"/>
    <p:sldId id="429" r:id="rId28"/>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A8F754F-D314-A544-B58E-3A9AFD86BEAA}">
          <p14:sldIdLst>
            <p14:sldId id="413"/>
            <p14:sldId id="415"/>
            <p14:sldId id="432"/>
            <p14:sldId id="433"/>
            <p14:sldId id="421"/>
            <p14:sldId id="430"/>
            <p14:sldId id="422"/>
            <p14:sldId id="434"/>
            <p14:sldId id="436"/>
            <p14:sldId id="435"/>
            <p14:sldId id="437"/>
            <p14:sldId id="431"/>
            <p14:sldId id="438"/>
            <p14:sldId id="439"/>
            <p14:sldId id="440"/>
            <p14:sldId id="423"/>
            <p14:sldId id="424"/>
            <p14:sldId id="441"/>
            <p14:sldId id="443"/>
            <p14:sldId id="444"/>
            <p14:sldId id="419"/>
            <p14:sldId id="420"/>
            <p14:sldId id="418"/>
            <p14:sldId id="442"/>
            <p14:sldId id="428"/>
            <p14:sldId id="427"/>
            <p14:sldId id="4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DC6D"/>
    <a:srgbClr val="0000FF"/>
    <a:srgbClr val="1C1050"/>
    <a:srgbClr val="181E48"/>
    <a:srgbClr val="1F2C6F"/>
    <a:srgbClr val="26216D"/>
    <a:srgbClr val="151A79"/>
    <a:srgbClr val="1D1D71"/>
    <a:srgbClr val="FF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81540" autoAdjust="0"/>
  </p:normalViewPr>
  <p:slideViewPr>
    <p:cSldViewPr snapToGrid="0">
      <p:cViewPr>
        <p:scale>
          <a:sx n="100" d="100"/>
          <a:sy n="100" d="100"/>
        </p:scale>
        <p:origin x="-344" y="-80"/>
      </p:cViewPr>
      <p:guideLst>
        <p:guide orient="horz" pos="2160"/>
        <p:guide pos="2880"/>
      </p:guideLst>
    </p:cSldViewPr>
  </p:slideViewPr>
  <p:outlineViewPr>
    <p:cViewPr>
      <p:scale>
        <a:sx n="33" d="100"/>
        <a:sy n="33" d="100"/>
      </p:scale>
      <p:origin x="0" y="352"/>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189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AB82D2B-4194-414A-8944-2697E22A9174}" type="datetimeFigureOut">
              <a:rPr lang="en-US" smtClean="0"/>
              <a:pPr/>
              <a:t>9/13/13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46C6E07-2FDD-4DBB-81B8-2EF575FB9DA4}" type="slidenum">
              <a:rPr lang="en-US" smtClean="0"/>
              <a:pPr/>
              <a:t>‹#›</a:t>
            </a:fld>
            <a:endParaRPr lang="en-US" dirty="0"/>
          </a:p>
        </p:txBody>
      </p:sp>
    </p:spTree>
    <p:extLst>
      <p:ext uri="{BB962C8B-B14F-4D97-AF65-F5344CB8AC3E}">
        <p14:creationId xmlns:p14="http://schemas.microsoft.com/office/powerpoint/2010/main" val="3941303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l" defTabSz="931670">
              <a:defRPr sz="1200" smtClean="0"/>
            </a:lvl1pPr>
          </a:lstStyle>
          <a:p>
            <a:pPr>
              <a:defRPr/>
            </a:pPr>
            <a:endParaRPr lang="en-US" dirty="0"/>
          </a:p>
        </p:txBody>
      </p:sp>
      <p:sp>
        <p:nvSpPr>
          <p:cNvPr id="10243" name="Rectangle 3"/>
          <p:cNvSpPr>
            <a:spLocks noGrp="1" noChangeArrowheads="1"/>
          </p:cNvSpPr>
          <p:nvPr>
            <p:ph type="dt" idx="1"/>
          </p:nvPr>
        </p:nvSpPr>
        <p:spPr bwMode="auto">
          <a:xfrm>
            <a:off x="3971183" y="0"/>
            <a:ext cx="3037628" cy="464184"/>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a:defRPr sz="1200" smtClean="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701359" y="4416108"/>
            <a:ext cx="5607684" cy="4182427"/>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l" defTabSz="931670">
              <a:defRPr sz="1200" smtClean="0"/>
            </a:lvl1pPr>
          </a:lstStyle>
          <a:p>
            <a:pPr>
              <a:defRPr/>
            </a:pPr>
            <a:endParaRPr lang="en-US" dirty="0"/>
          </a:p>
        </p:txBody>
      </p:sp>
      <p:sp>
        <p:nvSpPr>
          <p:cNvPr id="10247" name="Rectangle 7"/>
          <p:cNvSpPr>
            <a:spLocks noGrp="1" noChangeArrowheads="1"/>
          </p:cNvSpPr>
          <p:nvPr>
            <p:ph type="sldNum" sz="quarter" idx="5"/>
          </p:nvPr>
        </p:nvSpPr>
        <p:spPr bwMode="auto">
          <a:xfrm>
            <a:off x="3971183" y="8830627"/>
            <a:ext cx="3037628" cy="464184"/>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670">
              <a:defRPr sz="1200" smtClean="0"/>
            </a:lvl1pPr>
          </a:lstStyle>
          <a:p>
            <a:pPr>
              <a:defRPr/>
            </a:pPr>
            <a:fld id="{F847D127-D51C-4188-9A50-71C8B1289DC7}" type="slidenum">
              <a:rPr lang="en-US"/>
              <a:pPr>
                <a:defRPr/>
              </a:pPr>
              <a:t>‹#›</a:t>
            </a:fld>
            <a:endParaRPr lang="en-US" dirty="0"/>
          </a:p>
        </p:txBody>
      </p:sp>
    </p:spTree>
    <p:extLst>
      <p:ext uri="{BB962C8B-B14F-4D97-AF65-F5344CB8AC3E}">
        <p14:creationId xmlns:p14="http://schemas.microsoft.com/office/powerpoint/2010/main" val="282265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introduction</a:t>
            </a:r>
            <a:endParaRPr lang="en-US" sz="1600" dirty="0"/>
          </a:p>
        </p:txBody>
      </p:sp>
      <p:sp>
        <p:nvSpPr>
          <p:cNvPr id="4" name="Slide Number Placeholder 3"/>
          <p:cNvSpPr>
            <a:spLocks noGrp="1"/>
          </p:cNvSpPr>
          <p:nvPr>
            <p:ph type="sldNum" sz="quarter" idx="10"/>
          </p:nvPr>
        </p:nvSpPr>
        <p:spPr/>
        <p:txBody>
          <a:bodyPr/>
          <a:lstStyle/>
          <a:p>
            <a:pPr>
              <a:defRPr/>
            </a:pPr>
            <a:fld id="{F847D127-D51C-4188-9A50-71C8B1289DC7}" type="slidenum">
              <a:rPr lang="en-US" smtClean="0"/>
              <a:pPr>
                <a:defRPr/>
              </a:pPr>
              <a:t>1</a:t>
            </a:fld>
            <a:endParaRPr lang="en-US" dirty="0"/>
          </a:p>
        </p:txBody>
      </p:sp>
    </p:spTree>
    <p:extLst>
      <p:ext uri="{BB962C8B-B14F-4D97-AF65-F5344CB8AC3E}">
        <p14:creationId xmlns:p14="http://schemas.microsoft.com/office/powerpoint/2010/main" val="3987536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BlueSolarProbePlusBannerTemplate.jpg"/>
          <p:cNvPicPr>
            <a:picLocks noChangeAspect="1"/>
          </p:cNvPicPr>
          <p:nvPr userDrawn="1"/>
        </p:nvPicPr>
        <p:blipFill>
          <a:blip r:embed="rId2" cstate="print"/>
          <a:stretch>
            <a:fillRect/>
          </a:stretch>
        </p:blipFill>
        <p:spPr>
          <a:xfrm>
            <a:off x="0" y="-1"/>
            <a:ext cx="9144000" cy="6858001"/>
          </a:xfrm>
          <a:prstGeom prst="rect">
            <a:avLst/>
          </a:prstGeom>
        </p:spPr>
      </p:pic>
      <p:sp>
        <p:nvSpPr>
          <p:cNvPr id="5123" name="Rectangle 3"/>
          <p:cNvSpPr>
            <a:spLocks noGrp="1" noChangeArrowheads="1"/>
          </p:cNvSpPr>
          <p:nvPr>
            <p:ph type="subTitle" idx="1"/>
          </p:nvPr>
        </p:nvSpPr>
        <p:spPr bwMode="black">
          <a:xfrm>
            <a:off x="2850776" y="5401876"/>
            <a:ext cx="5832182" cy="1083784"/>
          </a:xfrm>
        </p:spPr>
        <p:txBody>
          <a:bodyPr/>
          <a:lstStyle>
            <a:lvl1pPr marL="0" indent="0" algn="ctr">
              <a:spcAft>
                <a:spcPct val="0"/>
              </a:spcAft>
              <a:buFont typeface="Wingdings" pitchFamily="2" charset="2"/>
              <a:buNone/>
              <a:defRPr sz="2800" i="1">
                <a:solidFill>
                  <a:schemeClr val="bg1"/>
                </a:solidFill>
              </a:defRPr>
            </a:lvl1pPr>
          </a:lstStyle>
          <a:p>
            <a:r>
              <a:rPr lang="en-US" dirty="0" smtClean="0"/>
              <a:t>Click to edit Master subtitle style</a:t>
            </a:r>
            <a:endParaRPr lang="en-US" dirty="0"/>
          </a:p>
        </p:txBody>
      </p:sp>
      <p:sp>
        <p:nvSpPr>
          <p:cNvPr id="5124" name="Rectangle 4"/>
          <p:cNvSpPr>
            <a:spLocks noGrp="1" noChangeArrowheads="1"/>
          </p:cNvSpPr>
          <p:nvPr>
            <p:ph type="ctrTitle"/>
          </p:nvPr>
        </p:nvSpPr>
        <p:spPr bwMode="black">
          <a:xfrm>
            <a:off x="2853095" y="3795913"/>
            <a:ext cx="5862638" cy="1248280"/>
          </a:xfrm>
        </p:spPr>
        <p:txBody>
          <a:bodyPr/>
          <a:lstStyle>
            <a:lvl1pPr algn="ctr">
              <a:lnSpc>
                <a:spcPts val="4800"/>
              </a:lnSpc>
              <a:defRPr sz="4000">
                <a:solidFill>
                  <a:schemeClr val="bg1"/>
                </a:solidFill>
              </a:defRPr>
            </a:lvl1pPr>
          </a:lstStyle>
          <a:p>
            <a:r>
              <a:rPr lang="en-US" dirty="0" smtClean="0"/>
              <a:t>Click to edit Master title style</a:t>
            </a:r>
            <a:endParaRPr lang="en-US" dirty="0"/>
          </a:p>
        </p:txBody>
      </p:sp>
      <p:pic>
        <p:nvPicPr>
          <p:cNvPr id="8" name="Picture 7" descr="ISISlogo-002-C.png"/>
          <p:cNvPicPr>
            <a:picLocks noChangeAspect="1"/>
          </p:cNvPicPr>
          <p:nvPr userDrawn="1"/>
        </p:nvPicPr>
        <p:blipFill>
          <a:blip r:embed="rId3" cstate="print"/>
          <a:srcRect l="6017" r="3871"/>
          <a:stretch>
            <a:fillRect/>
          </a:stretch>
        </p:blipFill>
        <p:spPr>
          <a:xfrm>
            <a:off x="407255" y="2566467"/>
            <a:ext cx="2317032" cy="4272681"/>
          </a:xfrm>
          <a:prstGeom prst="rect">
            <a:avLst/>
          </a:prstGeom>
        </p:spPr>
      </p:pic>
      <p:sp>
        <p:nvSpPr>
          <p:cNvPr id="9" name="Rectangle 8"/>
          <p:cNvSpPr/>
          <p:nvPr userDrawn="1"/>
        </p:nvSpPr>
        <p:spPr>
          <a:xfrm>
            <a:off x="0" y="1336765"/>
            <a:ext cx="9144000" cy="41658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Integrated Science Investigation of the Sun</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7" name="TextBox 16"/>
          <p:cNvSpPr txBox="1"/>
          <p:nvPr userDrawn="1"/>
        </p:nvSpPr>
        <p:spPr>
          <a:xfrm>
            <a:off x="0" y="223149"/>
            <a:ext cx="5680364" cy="584775"/>
          </a:xfrm>
          <a:prstGeom prst="rect">
            <a:avLst/>
          </a:prstGeom>
          <a:noFill/>
        </p:spPr>
        <p:txBody>
          <a:bodyPr wrap="square" rtlCol="0">
            <a:spAutoFit/>
            <a:scene3d>
              <a:camera prst="orthographicFront"/>
              <a:lightRig rig="threePt" dir="t"/>
            </a:scene3d>
            <a:sp3d extrusionH="57150">
              <a:bevelT h="25400" prst="softRound"/>
            </a:sp3d>
          </a:bodyPr>
          <a:lstStyle/>
          <a:p>
            <a:r>
              <a:rPr lang="en-US" sz="3200" b="1" dirty="0" smtClean="0">
                <a:solidFill>
                  <a:schemeClr val="bg1"/>
                </a:solidFill>
                <a:latin typeface="Arial"/>
                <a:cs typeface="Arial"/>
              </a:rPr>
              <a:t>Solar Probe Plus</a:t>
            </a:r>
          </a:p>
        </p:txBody>
      </p:sp>
      <p:sp>
        <p:nvSpPr>
          <p:cNvPr id="18" name="Rectangle 17"/>
          <p:cNvSpPr/>
          <p:nvPr userDrawn="1"/>
        </p:nvSpPr>
        <p:spPr>
          <a:xfrm>
            <a:off x="951568" y="862284"/>
            <a:ext cx="3660105" cy="369332"/>
          </a:xfrm>
          <a:prstGeom prst="rect">
            <a:avLst/>
          </a:prstGeom>
        </p:spPr>
        <p:txBody>
          <a:bodyPr wrap="none">
            <a:spAutoFit/>
            <a:scene3d>
              <a:camera prst="orthographicFront"/>
              <a:lightRig rig="threePt" dir="t"/>
            </a:scene3d>
            <a:sp3d extrusionH="57150">
              <a:bevelT w="69850" h="38100" prst="cross"/>
            </a:sp3d>
          </a:bodyPr>
          <a:lstStyle/>
          <a:p>
            <a:r>
              <a:rPr lang="en-US" i="1" dirty="0" smtClean="0">
                <a:solidFill>
                  <a:schemeClr val="bg1"/>
                </a:solidFill>
                <a:effectLst>
                  <a:outerShdw blurRad="1270000" dist="38100" dir="21540000" sx="200000" sy="200000" algn="tl" rotWithShape="0">
                    <a:srgbClr val="000000">
                      <a:alpha val="0"/>
                    </a:srgbClr>
                  </a:outerShdw>
                </a:effectLst>
                <a:latin typeface="Arial"/>
                <a:cs typeface="Arial"/>
              </a:rPr>
              <a:t>A NASA Mission</a:t>
            </a:r>
            <a:r>
              <a:rPr lang="en-US" i="1" baseline="0" dirty="0" smtClean="0">
                <a:solidFill>
                  <a:schemeClr val="bg1"/>
                </a:solidFill>
                <a:effectLst>
                  <a:outerShdw blurRad="1270000" dist="38100" dir="21540000" sx="200000" sy="200000" algn="tl" rotWithShape="0">
                    <a:srgbClr val="000000">
                      <a:alpha val="0"/>
                    </a:srgbClr>
                  </a:outerShdw>
                </a:effectLst>
                <a:latin typeface="Arial"/>
                <a:cs typeface="Arial"/>
              </a:rPr>
              <a:t> to Touch the Sun</a:t>
            </a:r>
            <a:endParaRPr lang="en-US" i="1" dirty="0">
              <a:solidFill>
                <a:schemeClr val="bg1"/>
              </a:solidFill>
              <a:effectLst>
                <a:outerShdw blurRad="1270000" dist="38100" dir="21540000" sx="200000" sy="200000" algn="tl" rotWithShape="0">
                  <a:srgbClr val="000000">
                    <a:alpha val="0"/>
                  </a:srgbClr>
                </a:outerShdw>
              </a:effectLst>
              <a:latin typeface="Arial"/>
              <a:cs typeface="Arial"/>
            </a:endParaRPr>
          </a:p>
        </p:txBody>
      </p:sp>
      <p:sp>
        <p:nvSpPr>
          <p:cNvPr id="19" name="Rectangle 18"/>
          <p:cNvSpPr/>
          <p:nvPr userDrawn="1"/>
        </p:nvSpPr>
        <p:spPr>
          <a:xfrm>
            <a:off x="2242457" y="2630904"/>
            <a:ext cx="6901542" cy="101566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4000" b="1" i="0" cap="none" spc="0" baseline="0" dirty="0" smtClean="0">
                <a:ln w="11430"/>
                <a:solidFill>
                  <a:srgbClr val="FFDC6D"/>
                </a:solidFill>
                <a:effectLst>
                  <a:outerShdw blurRad="80000" dist="40000" dir="5040000" algn="tl">
                    <a:srgbClr val="000000">
                      <a:alpha val="30000"/>
                    </a:srgbClr>
                  </a:outerShdw>
                </a:effectLst>
                <a:latin typeface="Arial"/>
                <a:cs typeface="Arial"/>
              </a:rPr>
              <a:t>Preliminary Design Review</a:t>
            </a:r>
          </a:p>
          <a:p>
            <a:pPr>
              <a:lnSpc>
                <a:spcPts val="2400"/>
              </a:lnSpc>
            </a:pPr>
            <a:endPar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endParaRPr>
          </a:p>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05 – 06 NOV 2013</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
        <p:nvSpPr>
          <p:cNvPr id="10" name="Rectangle 9"/>
          <p:cNvSpPr/>
          <p:nvPr userDrawn="1"/>
        </p:nvSpPr>
        <p:spPr>
          <a:xfrm>
            <a:off x="1" y="1738248"/>
            <a:ext cx="9144000" cy="400110"/>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nSpc>
                <a:spcPts val="2400"/>
              </a:lnSpc>
            </a:pPr>
            <a:r>
              <a:rPr lang="en-US" sz="3200" b="1" i="0" cap="none" spc="0" baseline="0" dirty="0" smtClean="0">
                <a:ln w="11430"/>
                <a:solidFill>
                  <a:srgbClr val="FFDC6D"/>
                </a:solidFill>
                <a:effectLst>
                  <a:outerShdw blurRad="80000" dist="40000" dir="5040000" algn="tl">
                    <a:srgbClr val="000000">
                      <a:alpha val="30000"/>
                    </a:srgbClr>
                  </a:outerShdw>
                </a:effectLst>
                <a:latin typeface="Arial"/>
                <a:cs typeface="Arial"/>
              </a:rPr>
              <a:t>Energetic Particles</a:t>
            </a:r>
            <a:endParaRPr lang="en-US" sz="3200" b="1" i="0" cap="none" spc="0" dirty="0">
              <a:ln w="11430"/>
              <a:solidFill>
                <a:srgbClr val="FFDC6D"/>
              </a:solidFill>
              <a:effectLst>
                <a:outerShdw blurRad="80000" dist="40000" dir="5040000" algn="tl">
                  <a:srgbClr val="000000">
                    <a:alpha val="30000"/>
                  </a:srgbClr>
                </a:outerShdw>
              </a:effectLst>
              <a:latin typeface="Arial"/>
              <a:cs typeface="Arial"/>
            </a:endParaRPr>
          </a:p>
        </p:txBody>
      </p:sp>
    </p:spTree>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132114"/>
            <a:ext cx="8426450" cy="5238524"/>
          </a:xfrm>
        </p:spPr>
        <p:txBody>
          <a:bodyPr/>
          <a:lstStyle>
            <a:lvl1pPr>
              <a:lnSpc>
                <a:spcPct val="95000"/>
              </a:lnSpc>
              <a:spcAft>
                <a:spcPts val="300"/>
              </a:spcAft>
              <a:defRPr sz="2400"/>
            </a:lvl1pPr>
            <a:lvl2pPr marL="463550" indent="-234950">
              <a:lnSpc>
                <a:spcPct val="95000"/>
              </a:lnSpc>
              <a:spcAft>
                <a:spcPts val="300"/>
              </a:spcAft>
              <a:buClrTx/>
              <a:buSzPct val="115000"/>
              <a:buFont typeface="Wingdings" charset="2"/>
              <a:buChar char="§"/>
              <a:defRPr sz="2200"/>
            </a:lvl2pPr>
            <a:lvl3pPr>
              <a:lnSpc>
                <a:spcPct val="95000"/>
              </a:lnSpc>
              <a:spcAft>
                <a:spcPts val="300"/>
              </a:spcAft>
              <a:defRPr sz="1800"/>
            </a:lvl3pPr>
            <a:lvl4pPr>
              <a:lnSpc>
                <a:spcPct val="95000"/>
              </a:lnSpc>
              <a:spcAft>
                <a:spcPts val="300"/>
              </a:spcAft>
              <a:defRPr sz="1600"/>
            </a:lvl4pPr>
            <a:lvl5pPr>
              <a:lnSpc>
                <a:spcPct val="95000"/>
              </a:lnSpc>
              <a:spcAft>
                <a:spcPts val="3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198709"/>
            <a:ext cx="4137025" cy="5286615"/>
          </a:xfrm>
        </p:spPr>
        <p:txBody>
          <a:bodyPr/>
          <a:lstStyle>
            <a:lvl1pPr>
              <a:spcAft>
                <a:spcPts val="0"/>
              </a:spcAft>
              <a:defRPr sz="2400"/>
            </a:lvl1pPr>
            <a:lvl2pPr marL="463550" indent="-234950">
              <a:spcAft>
                <a:spcPts val="0"/>
              </a:spcAft>
              <a:buClrTx/>
              <a:buFont typeface="Wingdings" charset="2"/>
              <a:buChar char="§"/>
              <a:defRPr sz="2200"/>
            </a:lvl2pPr>
            <a:lvl3pPr>
              <a:spcAft>
                <a:spcPts val="0"/>
              </a:spcAft>
              <a:defRPr sz="2000"/>
            </a:lvl3pPr>
            <a:lvl4pPr>
              <a:spcAft>
                <a:spcPts val="0"/>
              </a:spcAft>
              <a:defRPr sz="18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2"/>
          </p:nvPr>
        </p:nvSpPr>
        <p:spPr>
          <a:xfrm>
            <a:off x="4582584" y="1206393"/>
            <a:ext cx="4137025" cy="5286615"/>
          </a:xfrm>
        </p:spPr>
        <p:txBody>
          <a:bodyPr/>
          <a:lstStyle>
            <a:lvl1pPr>
              <a:spcAft>
                <a:spcPts val="0"/>
              </a:spcAft>
              <a:defRPr sz="2400"/>
            </a:lvl1pPr>
            <a:lvl2pPr marL="463550" indent="-234950">
              <a:spcAft>
                <a:spcPts val="0"/>
              </a:spcAft>
              <a:buClrTx/>
              <a:buFont typeface="Wingdings" charset="2"/>
              <a:buChar char="§"/>
              <a:defRPr sz="2000"/>
            </a:lvl2pPr>
            <a:lvl3pPr>
              <a:spcAft>
                <a:spcPts val="0"/>
              </a:spcAft>
              <a:defRPr sz="1800"/>
            </a:lvl3pPr>
            <a:lvl4pPr>
              <a:spcAft>
                <a:spcPts val="0"/>
              </a:spcAft>
              <a:defRPr sz="1600"/>
            </a:lvl4pPr>
            <a:lvl5pPr>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eg"/><Relationship Id="rId7" Type="http://schemas.openxmlformats.org/officeDocument/2006/relationships/image" Target="../media/image1.png"/><Relationship Id="rId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BlueSolarProbePlusBannerTemplate.jpg"/>
          <p:cNvPicPr>
            <a:picLocks noChangeAspect="1"/>
          </p:cNvPicPr>
          <p:nvPr userDrawn="1"/>
        </p:nvPicPr>
        <p:blipFill>
          <a:blip r:embed="rId6" cstate="print"/>
          <a:srcRect t="39458" b="50794"/>
          <a:stretch>
            <a:fillRect/>
          </a:stretch>
        </p:blipFill>
        <p:spPr>
          <a:xfrm>
            <a:off x="0" y="130628"/>
            <a:ext cx="9144000" cy="791456"/>
          </a:xfrm>
          <a:prstGeom prst="rect">
            <a:avLst/>
          </a:prstGeom>
        </p:spPr>
      </p:pic>
      <p:sp>
        <p:nvSpPr>
          <p:cNvPr id="1027" name="Rectangle 3"/>
          <p:cNvSpPr>
            <a:spLocks noGrp="1" noChangeArrowheads="1"/>
          </p:cNvSpPr>
          <p:nvPr>
            <p:ph type="body" idx="1"/>
          </p:nvPr>
        </p:nvSpPr>
        <p:spPr bwMode="auto">
          <a:xfrm>
            <a:off x="358775" y="1167973"/>
            <a:ext cx="8426450" cy="520266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103" name="Line 7"/>
          <p:cNvSpPr>
            <a:spLocks noChangeShapeType="1"/>
          </p:cNvSpPr>
          <p:nvPr/>
        </p:nvSpPr>
        <p:spPr bwMode="gray">
          <a:xfrm flipV="1">
            <a:off x="304800" y="6593649"/>
            <a:ext cx="8501104" cy="0"/>
          </a:xfrm>
          <a:prstGeom prst="line">
            <a:avLst/>
          </a:prstGeom>
          <a:noFill/>
          <a:ln w="38100">
            <a:solidFill>
              <a:srgbClr val="01255B"/>
            </a:solidFill>
            <a:round/>
            <a:headEnd/>
            <a:tailEnd/>
          </a:ln>
          <a:effectLst/>
        </p:spPr>
        <p:txBody>
          <a:bodyPr/>
          <a:lstStyle/>
          <a:p>
            <a:pPr>
              <a:defRPr/>
            </a:pPr>
            <a:endParaRPr lang="en-US" dirty="0"/>
          </a:p>
        </p:txBody>
      </p:sp>
      <p:cxnSp>
        <p:nvCxnSpPr>
          <p:cNvPr id="18" name="Straight Connector 17"/>
          <p:cNvCxnSpPr/>
          <p:nvPr/>
        </p:nvCxnSpPr>
        <p:spPr bwMode="auto">
          <a:xfrm>
            <a:off x="9607138" y="843148"/>
            <a:ext cx="914400" cy="914400"/>
          </a:xfrm>
          <a:prstGeom prst="line">
            <a:avLst/>
          </a:prstGeom>
          <a:blipFill dpi="0" rotWithShape="0">
            <a:blip r:embed="rId7" cstate="print"/>
            <a:srcRect/>
            <a:stretch>
              <a:fillRect/>
            </a:stretch>
          </a:blipFill>
          <a:ln w="9525" cap="flat" cmpd="sng" algn="ctr">
            <a:noFill/>
            <a:prstDash val="solid"/>
            <a:round/>
            <a:headEnd type="none" w="med" len="med"/>
            <a:tailEnd type="none" w="med" len="med"/>
          </a:ln>
          <a:effectLst/>
        </p:spPr>
      </p:cxnSp>
      <p:sp>
        <p:nvSpPr>
          <p:cNvPr id="1030" name="Rectangle 6"/>
          <p:cNvSpPr>
            <a:spLocks noGrp="1" noChangeArrowheads="1"/>
          </p:cNvSpPr>
          <p:nvPr>
            <p:ph type="title"/>
          </p:nvPr>
        </p:nvSpPr>
        <p:spPr bwMode="auto">
          <a:xfrm>
            <a:off x="683879" y="185100"/>
            <a:ext cx="7199939" cy="6755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pic>
        <p:nvPicPr>
          <p:cNvPr id="22" name="Picture 21" descr="ISISlogo-002-C.png"/>
          <p:cNvPicPr>
            <a:picLocks noChangeAspect="1"/>
          </p:cNvPicPr>
          <p:nvPr userDrawn="1"/>
        </p:nvPicPr>
        <p:blipFill>
          <a:blip r:embed="rId8" cstate="print"/>
          <a:srcRect l="10039" t="1937" r="9771" b="2194"/>
          <a:stretch>
            <a:fillRect/>
          </a:stretch>
        </p:blipFill>
        <p:spPr>
          <a:xfrm>
            <a:off x="30736" y="15368"/>
            <a:ext cx="545566" cy="1083832"/>
          </a:xfrm>
          <a:prstGeom prst="rect">
            <a:avLst/>
          </a:prstGeom>
        </p:spPr>
      </p:pic>
      <p:pic>
        <p:nvPicPr>
          <p:cNvPr id="24" name="Picture 23" descr="BlueSolarProbePlusBannerTemplate.jpg"/>
          <p:cNvPicPr>
            <a:picLocks noChangeAspect="1"/>
          </p:cNvPicPr>
          <p:nvPr userDrawn="1"/>
        </p:nvPicPr>
        <p:blipFill>
          <a:blip r:embed="rId6" cstate="print"/>
          <a:srcRect l="61611" b="71746"/>
          <a:stretch>
            <a:fillRect/>
          </a:stretch>
        </p:blipFill>
        <p:spPr>
          <a:xfrm>
            <a:off x="7942550" y="202410"/>
            <a:ext cx="1183808" cy="653447"/>
          </a:xfrm>
          <a:prstGeom prst="rect">
            <a:avLst/>
          </a:prstGeom>
        </p:spPr>
      </p:pic>
      <p:sp>
        <p:nvSpPr>
          <p:cNvPr id="16" name="TextBox 15"/>
          <p:cNvSpPr txBox="1"/>
          <p:nvPr/>
        </p:nvSpPr>
        <p:spPr>
          <a:xfrm>
            <a:off x="7945291" y="628630"/>
            <a:ext cx="1213820" cy="271869"/>
          </a:xfrm>
          <a:prstGeom prst="rect">
            <a:avLst/>
          </a:prstGeom>
          <a:noFill/>
        </p:spPr>
        <p:txBody>
          <a:bodyPr wrap="square" rtlCol="0">
            <a:spAutoFit/>
          </a:bodyPr>
          <a:lstStyle/>
          <a:p>
            <a:pPr marL="0" marR="0" indent="0" algn="r" defTabSz="914400" rtl="0" eaLnBrk="1" fontAlgn="base" latinLnBrk="0" hangingPunct="1">
              <a:lnSpc>
                <a:spcPts val="700"/>
              </a:lnSpc>
              <a:spcBef>
                <a:spcPct val="0"/>
              </a:spcBef>
              <a:spcAft>
                <a:spcPct val="0"/>
              </a:spcAft>
              <a:buClrTx/>
              <a:buSzTx/>
              <a:buFontTx/>
              <a:buNone/>
              <a:tabLst/>
              <a:defRPr/>
            </a:pPr>
            <a:r>
              <a:rPr lang="en-US" sz="500" b="1" dirty="0" smtClean="0">
                <a:solidFill>
                  <a:schemeClr val="bg1"/>
                </a:solidFill>
                <a:latin typeface="Arial"/>
                <a:cs typeface="Arial"/>
              </a:rPr>
              <a:t>Solar Probe Plus</a:t>
            </a:r>
          </a:p>
          <a:p>
            <a:pPr algn="r">
              <a:lnSpc>
                <a:spcPts val="700"/>
              </a:lnSpc>
            </a:pPr>
            <a:r>
              <a:rPr lang="en-US" sz="500" b="1" i="1" dirty="0" smtClean="0">
                <a:solidFill>
                  <a:schemeClr val="bg1"/>
                </a:solidFill>
                <a:latin typeface="Arial"/>
                <a:cs typeface="Arial"/>
              </a:rPr>
              <a:t>A NASA Mission</a:t>
            </a:r>
            <a:r>
              <a:rPr lang="en-US" sz="500" b="1" i="1" baseline="0" dirty="0" smtClean="0">
                <a:solidFill>
                  <a:schemeClr val="bg1"/>
                </a:solidFill>
                <a:latin typeface="Arial"/>
                <a:cs typeface="Arial"/>
              </a:rPr>
              <a:t> to Touch the Sun</a:t>
            </a:r>
            <a:endParaRPr lang="en-US" sz="500" b="1" i="1" dirty="0" smtClean="0">
              <a:solidFill>
                <a:schemeClr val="bg1"/>
              </a:solidFill>
              <a:latin typeface="Arial"/>
              <a:cs typeface="Arial"/>
            </a:endParaRPr>
          </a:p>
        </p:txBody>
      </p:sp>
      <p:sp>
        <p:nvSpPr>
          <p:cNvPr id="29" name="TextBox 28"/>
          <p:cNvSpPr txBox="1"/>
          <p:nvPr userDrawn="1"/>
        </p:nvSpPr>
        <p:spPr>
          <a:xfrm>
            <a:off x="315045" y="6608269"/>
            <a:ext cx="998925" cy="246221"/>
          </a:xfrm>
          <a:prstGeom prst="rect">
            <a:avLst/>
          </a:prstGeom>
          <a:noFill/>
        </p:spPr>
        <p:txBody>
          <a:bodyPr wrap="square" rtlCol="0">
            <a:spAutoFit/>
          </a:bodyPr>
          <a:lstStyle/>
          <a:p>
            <a:pPr algn="l"/>
            <a:fld id="{2D0F559F-C369-4EF5-8FAC-43A9680FDB1E}" type="slidenum">
              <a:rPr lang="en-US" sz="1000" smtClean="0"/>
              <a:pPr algn="l"/>
              <a:t>‹#›</a:t>
            </a:fld>
            <a:endParaRPr lang="en-US" sz="1000" dirty="0"/>
          </a:p>
        </p:txBody>
      </p:sp>
      <p:sp>
        <p:nvSpPr>
          <p:cNvPr id="30" name="TextBox 29"/>
          <p:cNvSpPr txBox="1"/>
          <p:nvPr userDrawn="1"/>
        </p:nvSpPr>
        <p:spPr>
          <a:xfrm>
            <a:off x="7271657" y="6606989"/>
            <a:ext cx="1534245" cy="246221"/>
          </a:xfrm>
          <a:prstGeom prst="rect">
            <a:avLst/>
          </a:prstGeom>
          <a:noFill/>
        </p:spPr>
        <p:txBody>
          <a:bodyPr wrap="square" rtlCol="0">
            <a:spAutoFit/>
          </a:bodyPr>
          <a:lstStyle/>
          <a:p>
            <a:pPr algn="r"/>
            <a:r>
              <a:rPr lang="en-US" sz="1000" dirty="0" smtClean="0"/>
              <a:t>05 - 06 NOV 2013</a:t>
            </a:r>
            <a:endParaRPr lang="en-US" sz="1000" dirty="0"/>
          </a:p>
        </p:txBody>
      </p:sp>
      <p:sp>
        <p:nvSpPr>
          <p:cNvPr id="32" name="TextBox 31"/>
          <p:cNvSpPr txBox="1"/>
          <p:nvPr userDrawn="1"/>
        </p:nvSpPr>
        <p:spPr>
          <a:xfrm>
            <a:off x="2297527" y="6605709"/>
            <a:ext cx="4579684" cy="246221"/>
          </a:xfrm>
          <a:prstGeom prst="rect">
            <a:avLst/>
          </a:prstGeom>
          <a:noFill/>
        </p:spPr>
        <p:txBody>
          <a:bodyPr wrap="square" rtlCol="0">
            <a:spAutoFit/>
          </a:bodyPr>
          <a:lstStyle/>
          <a:p>
            <a:pPr algn="ctr"/>
            <a:r>
              <a:rPr lang="en-US" sz="1000" dirty="0" smtClean="0"/>
              <a:t>ISIS PDR – 29 – </a:t>
            </a:r>
            <a:r>
              <a:rPr lang="en-US" sz="1000" baseline="0" dirty="0" smtClean="0"/>
              <a:t> Action Items</a:t>
            </a:r>
            <a:endParaRPr lang="en-US" sz="1000"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4" r:id="rId3"/>
    <p:sldLayoutId id="2147483666" r:id="rId4"/>
  </p:sldLayoutIdLst>
  <p:transition xmlns:p14="http://schemas.microsoft.com/office/powerpoint/2010/main" spd="med">
    <p:fade/>
  </p:transition>
  <p:hf hdr="0" ftr="0"/>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227013" indent="-227013" algn="l" rtl="0" eaLnBrk="1" fontAlgn="base" hangingPunct="1">
        <a:lnSpc>
          <a:spcPct val="85000"/>
        </a:lnSpc>
        <a:spcBef>
          <a:spcPct val="0"/>
        </a:spcBef>
        <a:spcAft>
          <a:spcPct val="25000"/>
        </a:spcAft>
        <a:buFont typeface="Wingdings" pitchFamily="2" charset="2"/>
        <a:buChar char="§"/>
        <a:defRPr sz="2400" b="0">
          <a:solidFill>
            <a:schemeClr val="tx1"/>
          </a:solidFill>
          <a:latin typeface="+mn-lt"/>
          <a:ea typeface="+mn-ea"/>
          <a:cs typeface="+mn-cs"/>
        </a:defRPr>
      </a:lvl1pPr>
      <a:lvl2pPr marL="463550" indent="-234950" algn="l" rtl="0" eaLnBrk="1" fontAlgn="base" hangingPunct="1">
        <a:lnSpc>
          <a:spcPct val="85000"/>
        </a:lnSpc>
        <a:spcBef>
          <a:spcPct val="0"/>
        </a:spcBef>
        <a:spcAft>
          <a:spcPct val="25000"/>
        </a:spcAft>
        <a:buFont typeface="Wingdings" pitchFamily="2" charset="2"/>
        <a:buChar char="§"/>
        <a:defRPr sz="2200" b="0">
          <a:solidFill>
            <a:schemeClr val="tx1"/>
          </a:solidFill>
          <a:latin typeface="+mn-lt"/>
        </a:defRPr>
      </a:lvl2pPr>
      <a:lvl3pPr marL="798513" indent="-230188" algn="l" rtl="0" eaLnBrk="1" fontAlgn="base" hangingPunct="1">
        <a:lnSpc>
          <a:spcPct val="85000"/>
        </a:lnSpc>
        <a:spcBef>
          <a:spcPct val="0"/>
        </a:spcBef>
        <a:spcAft>
          <a:spcPct val="25000"/>
        </a:spcAft>
        <a:buFont typeface="Wingdings" pitchFamily="2" charset="2"/>
        <a:buChar char="§"/>
        <a:defRPr sz="1800" b="0">
          <a:solidFill>
            <a:schemeClr val="tx1"/>
          </a:solidFill>
          <a:latin typeface="+mn-lt"/>
        </a:defRPr>
      </a:lvl3pPr>
      <a:lvl4pPr marL="1144588" indent="-230188" algn="l" rtl="0" eaLnBrk="1" fontAlgn="base" hangingPunct="1">
        <a:lnSpc>
          <a:spcPct val="85000"/>
        </a:lnSpc>
        <a:spcBef>
          <a:spcPct val="0"/>
        </a:spcBef>
        <a:spcAft>
          <a:spcPct val="25000"/>
        </a:spcAft>
        <a:buFont typeface="Wingdings" pitchFamily="2" charset="2"/>
        <a:buChar char="§"/>
        <a:defRPr sz="1600" b="0">
          <a:solidFill>
            <a:schemeClr val="tx1"/>
          </a:solidFill>
          <a:latin typeface="+mn-lt"/>
        </a:defRPr>
      </a:lvl4pPr>
      <a:lvl5pPr marL="1482725" indent="-222250" algn="l" rtl="0" eaLnBrk="1" fontAlgn="base" hangingPunct="1">
        <a:lnSpc>
          <a:spcPct val="85000"/>
        </a:lnSpc>
        <a:spcBef>
          <a:spcPct val="0"/>
        </a:spcBef>
        <a:spcAft>
          <a:spcPct val="25000"/>
        </a:spcAft>
        <a:buFont typeface="Wingdings" pitchFamily="2" charset="2"/>
        <a:buChar char="§"/>
        <a:defRPr sz="1400" b="0">
          <a:solidFill>
            <a:schemeClr val="tx1"/>
          </a:solidFill>
          <a:latin typeface="+mn-lt"/>
        </a:defRPr>
      </a:lvl5pPr>
      <a:lvl6pPr marL="25146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6pPr>
      <a:lvl7pPr marL="29718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7pPr>
      <a:lvl8pPr marL="34290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8pPr>
      <a:lvl9pPr marL="3886200" indent="-228600" algn="l" rtl="0" eaLnBrk="1" fontAlgn="base" hangingPunct="1">
        <a:lnSpc>
          <a:spcPct val="85000"/>
        </a:lnSpc>
        <a:spcBef>
          <a:spcPct val="0"/>
        </a:spcBef>
        <a:spcAft>
          <a:spcPct val="25000"/>
        </a:spcAft>
        <a:buFont typeface="Wingdings" pitchFamily="2" charset="2"/>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Nigel Angold</a:t>
            </a:r>
          </a:p>
        </p:txBody>
      </p:sp>
      <p:sp>
        <p:nvSpPr>
          <p:cNvPr id="5" name="Title 4"/>
          <p:cNvSpPr>
            <a:spLocks noGrp="1"/>
          </p:cNvSpPr>
          <p:nvPr>
            <p:ph type="ctrTitle"/>
          </p:nvPr>
        </p:nvSpPr>
        <p:spPr/>
        <p:txBody>
          <a:bodyPr/>
          <a:lstStyle/>
          <a:p>
            <a:r>
              <a:rPr lang="en-US" dirty="0" smtClean="0"/>
              <a:t>Action Items</a:t>
            </a:r>
            <a:endParaRPr lang="en-US" dirty="0"/>
          </a:p>
        </p:txBody>
      </p:sp>
    </p:spTree>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EPI-Lo Sensor Peer Review	8/19/13 - 8/20/13</a:t>
            </a:r>
          </a:p>
          <a:p>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022212402"/>
              </p:ext>
            </p:extLst>
          </p:nvPr>
        </p:nvGraphicFramePr>
        <p:xfrm>
          <a:off x="430440" y="1567222"/>
          <a:ext cx="8340402" cy="4670043"/>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a:t>Layman</a:t>
                      </a: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Remove webbing, stabilize wishbone with tongue and grooves to cover, or screw through cover.</a:t>
                      </a:r>
                    </a:p>
                  </a:txBody>
                  <a:tcPr marL="12700" marR="12700" marT="12700" marB="0" anchor="ctr"/>
                </a:tc>
                <a:tc>
                  <a:txBody>
                    <a:bodyPr/>
                    <a:lstStyle/>
                    <a:p>
                      <a:pPr algn="ctr"/>
                      <a:r>
                        <a:rPr lang="en-US"/>
                        <a:t>Open</a:t>
                      </a:r>
                    </a:p>
                  </a:txBody>
                  <a:tcPr marL="45720" marR="45720" marT="27432" marB="27432" anchor="ctr"/>
                </a:tc>
              </a:tr>
              <a:tr h="370840">
                <a:tc>
                  <a:txBody>
                    <a:bodyPr/>
                    <a:lstStyle/>
                    <a:p>
                      <a:pPr algn="ctr"/>
                      <a:r>
                        <a:rPr lang="en-US"/>
                        <a:t>Cooper</a:t>
                      </a:r>
                    </a:p>
                  </a:txBody>
                  <a:tcPr marL="45720" marR="45720" marT="27432" marB="27432" anchor="ctr"/>
                </a:tc>
                <a:tc>
                  <a:txBody>
                    <a:bodyPr/>
                    <a:lstStyle/>
                    <a:p>
                      <a:r>
                        <a:rPr lang="en-US" sz="1800"/>
                        <a:t>Consider collimator designs that do not require bonding.</a:t>
                      </a:r>
                    </a:p>
                  </a:txBody>
                  <a:tcPr marL="12700" marR="12700" marT="12700" marB="0" anchor="ctr"/>
                </a:tc>
                <a:tc>
                  <a:txBody>
                    <a:bodyPr/>
                    <a:lstStyle/>
                    <a:p>
                      <a:pPr algn="ctr"/>
                      <a:r>
                        <a:rPr lang="en-US"/>
                        <a:t>Open</a:t>
                      </a:r>
                      <a:endParaRPr lang="en-US"/>
                    </a:p>
                  </a:txBody>
                  <a:tcPr marL="45720" marR="45720" marT="27432" marB="27432" anchor="ctr"/>
                </a:tc>
              </a:tr>
              <a:tr h="370840">
                <a:tc>
                  <a:txBody>
                    <a:bodyPr/>
                    <a:lstStyle/>
                    <a:p>
                      <a:pPr algn="ctr"/>
                      <a:r>
                        <a:rPr lang="en-US"/>
                        <a:t>Hill</a:t>
                      </a:r>
                    </a:p>
                  </a:txBody>
                  <a:tcPr marL="45720" marR="45720" marT="27432" marB="27432" anchor="ctr"/>
                </a:tc>
                <a:tc>
                  <a:txBody>
                    <a:bodyPr/>
                    <a:lstStyle/>
                    <a:p>
                      <a:r>
                        <a:rPr lang="en-US" sz="1800"/>
                        <a:t>Address</a:t>
                      </a:r>
                      <a:r>
                        <a:rPr lang="en-US" sz="1800" baseline="0"/>
                        <a:t> EPI-Lo/EPI-HI energy gap </a:t>
                      </a:r>
                      <a:r>
                        <a:rPr lang="en-US" sz="1800"/>
                        <a:t>in the L3 requirements.</a:t>
                      </a:r>
                    </a:p>
                  </a:txBody>
                  <a:tcPr marL="12700" marR="12700" marT="12700" marB="0" anchor="ctr"/>
                </a:tc>
                <a:tc>
                  <a:txBody>
                    <a:bodyPr/>
                    <a:lstStyle/>
                    <a:p>
                      <a:pPr algn="ctr"/>
                      <a:r>
                        <a:rPr lang="en-US"/>
                        <a:t>Open</a:t>
                      </a:r>
                      <a:endParaRPr lang="en-US"/>
                    </a:p>
                  </a:txBody>
                  <a:tcPr marL="45720" marR="45720" marT="27432" marB="27432" anchor="ctr"/>
                </a:tc>
              </a:tr>
              <a:tr h="370840">
                <a:tc>
                  <a:txBody>
                    <a:bodyPr/>
                    <a:lstStyle/>
                    <a:p>
                      <a:pPr algn="ctr"/>
                      <a:endParaRPr lang="en-US"/>
                    </a:p>
                  </a:txBody>
                  <a:tcPr marL="45720" marR="45720" marT="27432" marB="27432" anchor="ctr"/>
                </a:tc>
                <a:tc>
                  <a:txBody>
                    <a:bodyPr/>
                    <a:lstStyle/>
                    <a:p>
                      <a:r>
                        <a:rPr lang="en-US" sz="1800"/>
                        <a:t>With the use of thicker foils on some openings, determine if one lookup table is sufficient</a:t>
                      </a:r>
                      <a:r>
                        <a:rPr lang="en-US" sz="1800" baseline="0"/>
                        <a:t>. I</a:t>
                      </a:r>
                      <a:r>
                        <a:rPr lang="en-US" sz="1800"/>
                        <a:t>f not, change the baseline to multiple tables or</a:t>
                      </a:r>
                      <a:r>
                        <a:rPr lang="en-US" sz="1800" baseline="0"/>
                        <a:t> </a:t>
                      </a:r>
                      <a:r>
                        <a:rPr lang="en-US" sz="1800"/>
                        <a:t>an alternate approach.</a:t>
                      </a:r>
                    </a:p>
                  </a:txBody>
                  <a:tcPr marL="12700" marR="12700" marT="12700" marB="0" anchor="ctr"/>
                </a:tc>
                <a:tc>
                  <a:txBody>
                    <a:bodyPr/>
                    <a:lstStyle/>
                    <a:p>
                      <a:pPr algn="ctr"/>
                      <a:r>
                        <a:rPr lang="en-US"/>
                        <a:t>Closed</a:t>
                      </a:r>
                      <a:endParaRPr lang="en-US"/>
                    </a:p>
                  </a:txBody>
                  <a:tcPr marL="45720" marR="45720" marT="27432" marB="27432" anchor="ctr"/>
                </a:tc>
              </a:tr>
              <a:tr h="370840">
                <a:tc>
                  <a:txBody>
                    <a:bodyPr/>
                    <a:lstStyle/>
                    <a:p>
                      <a:pPr algn="ctr"/>
                      <a:r>
                        <a:rPr lang="en-US"/>
                        <a:t>Mitchell</a:t>
                      </a:r>
                    </a:p>
                  </a:txBody>
                  <a:tcPr marL="45720" marR="45720" marT="27432" marB="27432" anchor="ctr"/>
                </a:tc>
                <a:tc>
                  <a:txBody>
                    <a:bodyPr/>
                    <a:lstStyle/>
                    <a:p>
                      <a:r>
                        <a:rPr lang="en-US" sz="1800"/>
                        <a:t>Consider putting double foils on the look directions that are close to the sun and near the ram direction for better pinhole tolerance.</a:t>
                      </a:r>
                    </a:p>
                  </a:txBody>
                  <a:tcPr marL="12700" marR="12700" marT="12700" marB="0" anchor="ctr"/>
                </a:tc>
                <a:tc>
                  <a:txBody>
                    <a:bodyPr/>
                    <a:lstStyle/>
                    <a:p>
                      <a:pPr algn="ctr"/>
                      <a:r>
                        <a:rPr lang="en-US"/>
                        <a:t>Open</a:t>
                      </a:r>
                      <a:endParaRPr lang="en-US"/>
                    </a:p>
                  </a:txBody>
                  <a:tcPr marL="45720" marR="45720" marT="27432" marB="27432" anchor="ctr"/>
                </a:tc>
              </a:tr>
              <a:tr h="370840">
                <a:tc>
                  <a:txBody>
                    <a:bodyPr/>
                    <a:lstStyle/>
                    <a:p>
                      <a:pPr algn="ctr"/>
                      <a:r>
                        <a:rPr lang="en-US"/>
                        <a:t>Hill</a:t>
                      </a:r>
                    </a:p>
                  </a:txBody>
                  <a:tcPr marL="45720" marR="45720" marT="27432" marB="27432" anchor="ctr"/>
                </a:tc>
                <a:tc>
                  <a:txBody>
                    <a:bodyPr/>
                    <a:lstStyle/>
                    <a:p>
                      <a:r>
                        <a:rPr lang="en-US" sz="1800"/>
                        <a:t>Consider the background rate from neutrals that are rammed into the opening, photo electrons from the sun shield, or low energy plasma.</a:t>
                      </a:r>
                      <a:r>
                        <a:rPr lang="en-US" sz="1800" baseline="0"/>
                        <a:t> Are there any concerns?</a:t>
                      </a:r>
                      <a:endParaRPr lang="en-US" sz="1800"/>
                    </a:p>
                  </a:txBody>
                  <a:tcPr marL="12700" marR="12700" marT="12700" marB="0" anchor="ctr"/>
                </a:tc>
                <a:tc>
                  <a:txBody>
                    <a:bodyPr/>
                    <a:lstStyle/>
                    <a:p>
                      <a:pPr algn="ctr"/>
                      <a:r>
                        <a:rPr lang="en-US"/>
                        <a:t>Open</a:t>
                      </a:r>
                      <a:endParaRPr lang="en-US"/>
                    </a:p>
                  </a:txBody>
                  <a:tcPr marL="45720" marR="45720" marT="27432" marB="27432" anchor="ctr"/>
                </a:tc>
              </a:tr>
              <a:tr h="370840">
                <a:tc>
                  <a:txBody>
                    <a:bodyPr/>
                    <a:lstStyle/>
                    <a:p>
                      <a:pPr algn="ctr"/>
                      <a:r>
                        <a:rPr lang="en-US"/>
                        <a:t>Hill</a:t>
                      </a:r>
                    </a:p>
                  </a:txBody>
                  <a:tcPr marL="45720" marR="45720" marT="27432" marB="27432" anchor="ctr"/>
                </a:tc>
                <a:tc>
                  <a:txBody>
                    <a:bodyPr/>
                    <a:lstStyle/>
                    <a:p>
                      <a:r>
                        <a:rPr lang="en-US" sz="1800"/>
                        <a:t>Investigate sending extra raw data down in telemetry to “fill in” unused telemetry allocation.</a:t>
                      </a:r>
                    </a:p>
                  </a:txBody>
                  <a:tcPr marL="12700" marR="12700" marT="12700" marB="0" anchor="ctr"/>
                </a:tc>
                <a:tc>
                  <a:txBody>
                    <a:bodyPr/>
                    <a:lstStyle/>
                    <a:p>
                      <a:pPr algn="ctr"/>
                      <a:r>
                        <a:rPr lang="en-US"/>
                        <a:t>Open</a:t>
                      </a:r>
                      <a:endParaRPr lang="en-US"/>
                    </a:p>
                  </a:txBody>
                  <a:tcPr marL="45720" marR="45720" marT="27432" marB="27432" anchor="ctr"/>
                </a:tc>
              </a:tr>
            </a:tbl>
          </a:graphicData>
        </a:graphic>
      </p:graphicFrame>
    </p:spTree>
    <p:extLst>
      <p:ext uri="{BB962C8B-B14F-4D97-AF65-F5344CB8AC3E}">
        <p14:creationId xmlns:p14="http://schemas.microsoft.com/office/powerpoint/2010/main" val="411237309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EPI-Lo Sensor Peer Review	8/19/13 - 8/20/13</a:t>
            </a:r>
          </a:p>
          <a:p>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481208428"/>
              </p:ext>
            </p:extLst>
          </p:nvPr>
        </p:nvGraphicFramePr>
        <p:xfrm>
          <a:off x="430440" y="1567222"/>
          <a:ext cx="8340402" cy="3273043"/>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a:t>Gurnee</a:t>
                      </a:r>
                    </a:p>
                  </a:txBody>
                  <a:tcPr marL="45720" marR="45720" marT="27432" marB="27432" anchor="ctr"/>
                </a:tc>
                <a:tc>
                  <a:txBody>
                    <a:bodyPr/>
                    <a:lstStyle/>
                    <a:p>
                      <a:r>
                        <a:rPr lang="en-US" sz="1800"/>
                        <a:t>Consider building up full spare MCP assemblies. How many would be needed, how would they be matched to appropriate quadrant pair and how much testing would they have?</a:t>
                      </a:r>
                    </a:p>
                  </a:txBody>
                  <a:tcPr marL="12700" marR="12700" marT="12700" marB="0" anchor="ctr"/>
                </a:tc>
                <a:tc>
                  <a:txBody>
                    <a:bodyPr/>
                    <a:lstStyle/>
                    <a:p>
                      <a:pPr algn="ctr"/>
                      <a:r>
                        <a:rPr lang="en-US"/>
                        <a:t>Open</a:t>
                      </a:r>
                    </a:p>
                  </a:txBody>
                  <a:tcPr marL="45720" marR="45720" marT="27432" marB="27432" anchor="ctr"/>
                </a:tc>
              </a:tr>
              <a:tr h="370840">
                <a:tc>
                  <a:txBody>
                    <a:bodyPr/>
                    <a:lstStyle/>
                    <a:p>
                      <a:pPr algn="ctr"/>
                      <a:r>
                        <a:rPr lang="en-US"/>
                        <a:t>Layman</a:t>
                      </a:r>
                    </a:p>
                  </a:txBody>
                  <a:tcPr marL="45720" marR="45720" marT="27432" marB="27432" anchor="ctr"/>
                </a:tc>
                <a:tc>
                  <a:txBody>
                    <a:bodyPr/>
                    <a:lstStyle/>
                    <a:p>
                      <a:r>
                        <a:rPr lang="en-US" sz="1800"/>
                        <a:t>Vent the back cover of the SSD assembly.</a:t>
                      </a:r>
                    </a:p>
                  </a:txBody>
                  <a:tcPr marL="12700" marR="12700" marT="12700" marB="0" anchor="ctr"/>
                </a:tc>
                <a:tc>
                  <a:txBody>
                    <a:bodyPr/>
                    <a:lstStyle/>
                    <a:p>
                      <a:pPr algn="ctr"/>
                      <a:r>
                        <a:rPr lang="en-US"/>
                        <a:t>Open</a:t>
                      </a:r>
                      <a:endParaRPr lang="en-US"/>
                    </a:p>
                  </a:txBody>
                  <a:tcPr marL="45720" marR="45720" marT="27432" marB="27432" anchor="ctr"/>
                </a:tc>
              </a:tr>
              <a:tr h="370840">
                <a:tc>
                  <a:txBody>
                    <a:bodyPr/>
                    <a:lstStyle/>
                    <a:p>
                      <a:pPr algn="ctr"/>
                      <a:r>
                        <a:rPr lang="en-US"/>
                        <a:t>Layman</a:t>
                      </a:r>
                    </a:p>
                  </a:txBody>
                  <a:tcPr marL="45720" marR="45720" marT="27432" marB="27432" anchor="ctr"/>
                </a:tc>
                <a:tc>
                  <a:txBody>
                    <a:bodyPr/>
                    <a:lstStyle/>
                    <a:p>
                      <a:r>
                        <a:rPr lang="en-US" sz="1800"/>
                        <a:t>Add holes/mounting interfaces to the structure to support red tag cover and handling fixture</a:t>
                      </a:r>
                    </a:p>
                  </a:txBody>
                  <a:tcPr marL="12700" marR="12700" marT="12700" marB="0" anchor="ctr"/>
                </a:tc>
                <a:tc>
                  <a:txBody>
                    <a:bodyPr/>
                    <a:lstStyle/>
                    <a:p>
                      <a:pPr algn="ctr"/>
                      <a:r>
                        <a:rPr lang="en-US"/>
                        <a:t>Open</a:t>
                      </a:r>
                      <a:endParaRPr lang="en-US"/>
                    </a:p>
                  </a:txBody>
                  <a:tcPr marL="45720" marR="45720" marT="27432" marB="27432" anchor="ctr"/>
                </a:tc>
              </a:tr>
              <a:tr h="370840">
                <a:tc>
                  <a:txBody>
                    <a:bodyPr/>
                    <a:lstStyle/>
                    <a:p>
                      <a:pPr algn="ctr"/>
                      <a:r>
                        <a:rPr lang="en-US"/>
                        <a:t>Layman</a:t>
                      </a:r>
                    </a:p>
                  </a:txBody>
                  <a:tcPr marL="45720" marR="45720" marT="27432" marB="27432" anchor="ctr"/>
                </a:tc>
                <a:tc>
                  <a:txBody>
                    <a:bodyPr/>
                    <a:lstStyle/>
                    <a:p>
                      <a:r>
                        <a:rPr lang="en-US" sz="1800"/>
                        <a:t>Detetermine to mark/serialize</a:t>
                      </a:r>
                      <a:r>
                        <a:rPr lang="en-US" sz="1800" baseline="0"/>
                        <a:t> the foils.</a:t>
                      </a:r>
                      <a:endParaRPr lang="en-US" sz="1800"/>
                    </a:p>
                  </a:txBody>
                  <a:tcPr marL="12700" marR="12700" marT="12700" marB="0" anchor="ctr"/>
                </a:tc>
                <a:tc>
                  <a:txBody>
                    <a:bodyPr/>
                    <a:lstStyle/>
                    <a:p>
                      <a:pPr algn="ctr"/>
                      <a:r>
                        <a:rPr lang="en-US"/>
                        <a:t>Open</a:t>
                      </a:r>
                      <a:endParaRPr lang="en-US"/>
                    </a:p>
                  </a:txBody>
                  <a:tcPr marL="45720" marR="45720" marT="27432" marB="27432" anchor="ctr"/>
                </a:tc>
              </a:tr>
              <a:tr h="370840">
                <a:tc>
                  <a:txBody>
                    <a:bodyPr/>
                    <a:lstStyle/>
                    <a:p>
                      <a:pPr algn="ctr"/>
                      <a:r>
                        <a:rPr lang="en-US"/>
                        <a:t>Layman</a:t>
                      </a:r>
                    </a:p>
                  </a:txBody>
                  <a:tcPr marL="45720" marR="45720" marT="27432" marB="27432" anchor="ctr"/>
                </a:tc>
                <a:tc>
                  <a:txBody>
                    <a:bodyPr/>
                    <a:lstStyle/>
                    <a:p>
                      <a:r>
                        <a:rPr lang="en-US" sz="1800"/>
                        <a:t>Consider the best way to route purge through the sensor, taking into account the need for launch pressure profile venting.</a:t>
                      </a:r>
                    </a:p>
                  </a:txBody>
                  <a:tcPr marL="12700" marR="12700" marT="12700" marB="0" anchor="ctr"/>
                </a:tc>
                <a:tc>
                  <a:txBody>
                    <a:bodyPr/>
                    <a:lstStyle/>
                    <a:p>
                      <a:pPr algn="ctr"/>
                      <a:r>
                        <a:rPr lang="en-US"/>
                        <a:t>Open</a:t>
                      </a:r>
                      <a:endParaRPr lang="en-US"/>
                    </a:p>
                  </a:txBody>
                  <a:tcPr marL="45720" marR="45720" marT="27432" marB="27432" anchor="ctr"/>
                </a:tc>
              </a:tr>
            </a:tbl>
          </a:graphicData>
        </a:graphic>
      </p:graphicFrame>
    </p:spTree>
    <p:extLst>
      <p:ext uri="{BB962C8B-B14F-4D97-AF65-F5344CB8AC3E}">
        <p14:creationId xmlns:p14="http://schemas.microsoft.com/office/powerpoint/2010/main" val="308002806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EPI-Lo Event Board Peer Review	8/21/13</a:t>
            </a:r>
          </a:p>
          <a:p>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531967592"/>
              </p:ext>
            </p:extLst>
          </p:nvPr>
        </p:nvGraphicFramePr>
        <p:xfrm>
          <a:off x="430440" y="1567222"/>
          <a:ext cx="8340402" cy="4299203"/>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a:t>Gurnee</a:t>
                      </a:r>
                    </a:p>
                  </a:txBody>
                  <a:tcPr marL="45720" marR="45720" marT="27432" marB="27432" anchor="ctr"/>
                </a:tc>
                <a:tc>
                  <a:txBody>
                    <a:bodyPr/>
                    <a:lstStyle/>
                    <a:p>
                      <a:pPr algn="l" fontAlgn="b"/>
                      <a:r>
                        <a:rPr lang="en-US" sz="1800" b="0" i="0" u="none" strike="noStrike">
                          <a:solidFill>
                            <a:srgbClr val="000000"/>
                          </a:solidFill>
                          <a:effectLst/>
                          <a:latin typeface="Arial"/>
                        </a:rPr>
                        <a:t>Put 18pF caps directly between (-) and (out) pins on op-amps with complicated drive circuits.</a:t>
                      </a:r>
                    </a:p>
                    <a:p>
                      <a:pPr algn="l" fontAlgn="b"/>
                      <a:r>
                        <a:rPr lang="en-US" sz="1800" b="0" i="0" u="none" strike="noStrike">
                          <a:solidFill>
                            <a:srgbClr val="000000"/>
                          </a:solidFill>
                          <a:effectLst/>
                          <a:latin typeface="Arial"/>
                        </a:rPr>
                        <a:t>- Use 0.1 low temp co 10.0K for R768</a:t>
                      </a:r>
                      <a:br>
                        <a:rPr lang="en-US" sz="1800" b="0" i="0" u="none" strike="noStrike">
                          <a:solidFill>
                            <a:srgbClr val="000000"/>
                          </a:solidFill>
                          <a:effectLst/>
                          <a:latin typeface="Arial"/>
                        </a:rPr>
                      </a:br>
                      <a:r>
                        <a:rPr lang="en-US" sz="1800" b="0" i="0" u="none" strike="noStrike">
                          <a:solidFill>
                            <a:srgbClr val="000000"/>
                          </a:solidFill>
                          <a:effectLst/>
                          <a:latin typeface="Arial"/>
                        </a:rPr>
                        <a:t>- Make R8̴9 ≈ R86 ıı R768</a:t>
                      </a:r>
                    </a:p>
                  </a:txBody>
                  <a:tcPr marL="12700" marR="12700" marT="12700" marB="0" anchor="b"/>
                </a:tc>
                <a:tc>
                  <a:txBody>
                    <a:bodyPr/>
                    <a:lstStyle/>
                    <a:p>
                      <a:pPr algn="ctr"/>
                      <a:r>
                        <a:rPr lang="en-US" sz="1600" b="0">
                          <a:solidFill>
                            <a:schemeClr val="tx1"/>
                          </a:solidFill>
                        </a:rPr>
                        <a:t>Closed</a:t>
                      </a:r>
                    </a:p>
                  </a:txBody>
                  <a:tcPr marL="45720" marR="45720" marT="27432" marB="27432" anchor="ctr"/>
                </a:tc>
              </a:tr>
              <a:tr h="370840">
                <a:tc>
                  <a:txBody>
                    <a:bodyPr/>
                    <a:lstStyle/>
                    <a:p>
                      <a:pPr algn="ctr"/>
                      <a:r>
                        <a:rPr lang="en-US"/>
                        <a:t>Gurnee</a:t>
                      </a:r>
                    </a:p>
                  </a:txBody>
                  <a:tcPr marL="45720" marR="45720" marT="27432" marB="27432" anchor="ctr"/>
                </a:tc>
                <a:tc>
                  <a:txBody>
                    <a:bodyPr/>
                    <a:lstStyle/>
                    <a:p>
                      <a:pPr algn="l" fontAlgn="b"/>
                      <a:r>
                        <a:rPr lang="en-US" sz="1800" b="0" i="0" u="none" strike="noStrike">
                          <a:solidFill>
                            <a:srgbClr val="000000"/>
                          </a:solidFill>
                          <a:effectLst/>
                          <a:latin typeface="Arial"/>
                        </a:rPr>
                        <a:t>Global resets driven by FPGA and not the specially designed reset chips with guaranteed low voltage performance.</a:t>
                      </a:r>
                    </a:p>
                  </a:txBody>
                  <a:tcPr marL="12700" marR="12700" marT="12700" marB="0" anchor="b"/>
                </a:tc>
                <a:tc>
                  <a:txBody>
                    <a:bodyPr/>
                    <a:lstStyle/>
                    <a:p>
                      <a:pPr algn="ctr"/>
                      <a:r>
                        <a:rPr lang="en-US" sz="1600" b="0">
                          <a:solidFill>
                            <a:schemeClr val="tx1"/>
                          </a:solidFill>
                        </a:rPr>
                        <a:t>Open</a:t>
                      </a:r>
                    </a:p>
                  </a:txBody>
                  <a:tcPr marL="45720" marR="45720" marT="27432" marB="27432" anchor="ctr"/>
                </a:tc>
              </a:tr>
              <a:tr h="370840">
                <a:tc>
                  <a:txBody>
                    <a:bodyPr/>
                    <a:lstStyle/>
                    <a:p>
                      <a:pPr algn="ctr"/>
                      <a:r>
                        <a:rPr lang="en-US"/>
                        <a:t>Gurnee</a:t>
                      </a:r>
                    </a:p>
                  </a:txBody>
                  <a:tcPr marL="45720" marR="45720" marT="27432" marB="27432" anchor="ctr"/>
                </a:tc>
                <a:tc>
                  <a:txBody>
                    <a:bodyPr/>
                    <a:lstStyle/>
                    <a:p>
                      <a:pPr algn="l" fontAlgn="b"/>
                      <a:r>
                        <a:rPr lang="en-US" sz="1800" b="0" i="0" u="none" strike="noStrike">
                          <a:solidFill>
                            <a:srgbClr val="000000"/>
                          </a:solidFill>
                          <a:effectLst/>
                          <a:latin typeface="Arial"/>
                        </a:rPr>
                        <a:t>Use 0.1%, low temperature coefficient, divider resistors on all ref circuit precision resistors.</a:t>
                      </a:r>
                    </a:p>
                  </a:txBody>
                  <a:tcPr marL="12700" marR="12700" marT="12700" marB="0" anchor="b"/>
                </a:tc>
                <a:tc>
                  <a:txBody>
                    <a:bodyPr/>
                    <a:lstStyle/>
                    <a:p>
                      <a:pPr algn="ctr"/>
                      <a:r>
                        <a:rPr lang="en-US" sz="1600" b="0">
                          <a:solidFill>
                            <a:schemeClr val="tx1"/>
                          </a:solidFill>
                        </a:rPr>
                        <a:t>Closed</a:t>
                      </a:r>
                    </a:p>
                  </a:txBody>
                  <a:tcPr marL="45720" marR="45720" marT="27432" marB="27432" anchor="ctr"/>
                </a:tc>
              </a:tr>
              <a:tr h="370840">
                <a:tc>
                  <a:txBody>
                    <a:bodyPr/>
                    <a:lstStyle/>
                    <a:p>
                      <a:pPr algn="ctr"/>
                      <a:r>
                        <a:rPr lang="en-US"/>
                        <a:t>Gurnee</a:t>
                      </a:r>
                    </a:p>
                  </a:txBody>
                  <a:tcPr marL="45720" marR="45720" marT="27432" marB="27432" anchor="ctr"/>
                </a:tc>
                <a:tc>
                  <a:txBody>
                    <a:bodyPr/>
                    <a:lstStyle/>
                    <a:p>
                      <a:pPr algn="l" fontAlgn="b"/>
                      <a:r>
                        <a:rPr lang="en-US" sz="1800" b="0" i="0" u="none" strike="noStrike">
                          <a:solidFill>
                            <a:srgbClr val="000000"/>
                          </a:solidFill>
                          <a:effectLst/>
                          <a:latin typeface="Arial"/>
                        </a:rPr>
                        <a:t>Examine "design to min and max current" with respect to total line impedance and resistance.</a:t>
                      </a:r>
                      <a:br>
                        <a:rPr lang="en-US" sz="1800" b="0" i="0" u="none" strike="noStrike">
                          <a:solidFill>
                            <a:srgbClr val="000000"/>
                          </a:solidFill>
                          <a:effectLst/>
                          <a:latin typeface="Arial"/>
                        </a:rPr>
                      </a:br>
                      <a:r>
                        <a:rPr lang="en-US" sz="1800" b="0" i="0" u="none" strike="noStrike">
                          <a:solidFill>
                            <a:srgbClr val="000000"/>
                          </a:solidFill>
                          <a:effectLst/>
                          <a:latin typeface="Arial"/>
                        </a:rPr>
                        <a:t>- Consider using a voltage sense line to the LVPS.</a:t>
                      </a:r>
                    </a:p>
                  </a:txBody>
                  <a:tcPr marL="12700" marR="12700" marT="12700" marB="0" anchor="b"/>
                </a:tc>
                <a:tc>
                  <a:txBody>
                    <a:bodyPr/>
                    <a:lstStyle/>
                    <a:p>
                      <a:pPr algn="ctr"/>
                      <a:r>
                        <a:rPr lang="en-US" sz="1600" b="0">
                          <a:solidFill>
                            <a:schemeClr val="tx1"/>
                          </a:solidFill>
                        </a:rPr>
                        <a:t>Closed</a:t>
                      </a:r>
                    </a:p>
                  </a:txBody>
                  <a:tcPr marL="45720" marR="45720" marT="27432" marB="27432" anchor="ctr"/>
                </a:tc>
              </a:tr>
              <a:tr h="370840">
                <a:tc>
                  <a:txBody>
                    <a:bodyPr/>
                    <a:lstStyle/>
                    <a:p>
                      <a:pPr algn="ctr"/>
                      <a:r>
                        <a:rPr lang="en-US"/>
                        <a:t>Gurnee</a:t>
                      </a:r>
                    </a:p>
                  </a:txBody>
                  <a:tcPr marL="45720" marR="45720" marT="27432" marB="27432" anchor="ctr"/>
                </a:tc>
                <a:tc>
                  <a:txBody>
                    <a:bodyPr/>
                    <a:lstStyle/>
                    <a:p>
                      <a:pPr algn="l" fontAlgn="b"/>
                      <a:r>
                        <a:rPr lang="en-US" sz="1800" b="0" i="0" u="none" strike="noStrike">
                          <a:solidFill>
                            <a:srgbClr val="000000"/>
                          </a:solidFill>
                          <a:effectLst/>
                          <a:latin typeface="Arial"/>
                        </a:rPr>
                        <a:t>Consider using: 0603 0.1 uF, tantalum (small, yellow SMT) 220uF, 10V.</a:t>
                      </a:r>
                    </a:p>
                  </a:txBody>
                  <a:tcPr marL="12700" marR="12700" marT="12700" marB="0" anchor="b"/>
                </a:tc>
                <a:tc>
                  <a:txBody>
                    <a:bodyPr/>
                    <a:lstStyle/>
                    <a:p>
                      <a:pPr algn="ctr"/>
                      <a:r>
                        <a:rPr lang="en-US" sz="1600" b="0">
                          <a:solidFill>
                            <a:schemeClr val="tx1"/>
                          </a:solidFill>
                        </a:rPr>
                        <a:t>Closed</a:t>
                      </a:r>
                    </a:p>
                  </a:txBody>
                  <a:tcPr marL="45720" marR="45720" marT="27432" marB="27432" anchor="ctr"/>
                </a:tc>
              </a:tr>
              <a:tr h="370840">
                <a:tc>
                  <a:txBody>
                    <a:bodyPr/>
                    <a:lstStyle/>
                    <a:p>
                      <a:pPr algn="ctr"/>
                      <a:r>
                        <a:rPr lang="en-US"/>
                        <a:t>Gurnee</a:t>
                      </a:r>
                    </a:p>
                  </a:txBody>
                  <a:tcPr marL="45720" marR="45720" marT="27432" marB="27432" anchor="ctr"/>
                </a:tc>
                <a:tc>
                  <a:txBody>
                    <a:bodyPr/>
                    <a:lstStyle/>
                    <a:p>
                      <a:pPr algn="l" fontAlgn="b"/>
                      <a:r>
                        <a:rPr lang="en-US" sz="1800" b="0" i="0" u="none" strike="noStrike">
                          <a:solidFill>
                            <a:srgbClr val="000000"/>
                          </a:solidFill>
                          <a:effectLst/>
                          <a:latin typeface="Arial"/>
                        </a:rPr>
                        <a:t>Evaluate if CKT guarantees VA ≥ VD for A128.</a:t>
                      </a:r>
                    </a:p>
                  </a:txBody>
                  <a:tcPr marL="12700" marR="12700" marT="12700" marB="0" anchor="b"/>
                </a:tc>
                <a:tc>
                  <a:txBody>
                    <a:bodyPr/>
                    <a:lstStyle/>
                    <a:p>
                      <a:pPr algn="ctr"/>
                      <a:r>
                        <a:rPr lang="en-US" sz="1600" b="0">
                          <a:solidFill>
                            <a:schemeClr val="tx1"/>
                          </a:solidFill>
                        </a:rPr>
                        <a:t>Open</a:t>
                      </a:r>
                    </a:p>
                  </a:txBody>
                  <a:tcPr marL="45720" marR="45720" marT="27432" marB="27432" anchor="ctr"/>
                </a:tc>
              </a:tr>
            </a:tbl>
          </a:graphicData>
        </a:graphic>
      </p:graphicFrame>
    </p:spTree>
    <p:extLst>
      <p:ext uri="{BB962C8B-B14F-4D97-AF65-F5344CB8AC3E}">
        <p14:creationId xmlns:p14="http://schemas.microsoft.com/office/powerpoint/2010/main" val="23841622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EPI-Lo LVPS Peer Review	8/21/13</a:t>
            </a:r>
          </a:p>
          <a:p>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4028648738"/>
              </p:ext>
            </p:extLst>
          </p:nvPr>
        </p:nvGraphicFramePr>
        <p:xfrm>
          <a:off x="430440" y="1567222"/>
          <a:ext cx="8340402" cy="3902963"/>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a:t>Do</a:t>
                      </a:r>
                    </a:p>
                  </a:txBody>
                  <a:tcPr marL="45720" marR="45720" marT="27432" marB="27432" anchor="ctr"/>
                </a:tc>
                <a:tc>
                  <a:txBody>
                    <a:bodyPr/>
                    <a:lstStyle/>
                    <a:p>
                      <a:pPr algn="l" fontAlgn="b"/>
                      <a:r>
                        <a:rPr lang="en-US" sz="1800" b="0" i="0" u="none" strike="noStrike">
                          <a:solidFill>
                            <a:srgbClr val="000000"/>
                          </a:solidFill>
                          <a:effectLst/>
                          <a:latin typeface="Arial"/>
                        </a:rPr>
                        <a:t>Input CM range goes to gnd, but must be 50mV above negative rail. Consider powering op-amp from - voltage or re-design circuit.</a:t>
                      </a:r>
                    </a:p>
                  </a:txBody>
                  <a:tcPr marL="12700" marR="12700" marT="12700" marB="0" anchor="b"/>
                </a:tc>
                <a:tc>
                  <a:txBody>
                    <a:bodyPr/>
                    <a:lstStyle/>
                    <a:p>
                      <a:pPr algn="ctr"/>
                      <a:r>
                        <a:rPr lang="en-US" sz="1600" b="0">
                          <a:solidFill>
                            <a:schemeClr val="tx1"/>
                          </a:solidFill>
                        </a:rPr>
                        <a:t>Closed</a:t>
                      </a:r>
                    </a:p>
                  </a:txBody>
                  <a:tcPr marL="45720" marR="45720" marT="27432" marB="27432" anchor="ctr"/>
                </a:tc>
              </a:tr>
              <a:tr h="370840">
                <a:tc>
                  <a:txBody>
                    <a:bodyPr/>
                    <a:lstStyle/>
                    <a:p>
                      <a:pPr algn="ctr"/>
                      <a:r>
                        <a:rPr lang="en-US"/>
                        <a:t>Do</a:t>
                      </a:r>
                    </a:p>
                  </a:txBody>
                  <a:tcPr marL="45720" marR="45720" marT="27432" marB="27432" anchor="ctr"/>
                </a:tc>
                <a:tc>
                  <a:txBody>
                    <a:bodyPr/>
                    <a:lstStyle/>
                    <a:p>
                      <a:pPr algn="l" fontAlgn="b"/>
                      <a:r>
                        <a:rPr lang="en-US" sz="1800" b="0" i="0" u="none" strike="noStrike">
                          <a:solidFill>
                            <a:srgbClr val="000000"/>
                          </a:solidFill>
                          <a:effectLst/>
                          <a:latin typeface="Arial"/>
                        </a:rPr>
                        <a:t>Add over-voltage protection Zener. Evaluate transistor choice and if we need CR10 on puck LVPS.</a:t>
                      </a:r>
                    </a:p>
                  </a:txBody>
                  <a:tcPr marL="12700" marR="12700" marT="12700" marB="0" anchor="b"/>
                </a:tc>
                <a:tc>
                  <a:txBody>
                    <a:bodyPr/>
                    <a:lstStyle/>
                    <a:p>
                      <a:pPr algn="ctr"/>
                      <a:r>
                        <a:rPr lang="en-US" sz="1600" b="0">
                          <a:solidFill>
                            <a:schemeClr val="tx1"/>
                          </a:solidFill>
                        </a:rPr>
                        <a:t>Closed</a:t>
                      </a:r>
                    </a:p>
                  </a:txBody>
                  <a:tcPr marL="45720" marR="45720" marT="27432" marB="27432" anchor="ctr"/>
                </a:tc>
              </a:tr>
              <a:tr h="370840">
                <a:tc>
                  <a:txBody>
                    <a:bodyPr/>
                    <a:lstStyle/>
                    <a:p>
                      <a:pPr algn="ctr"/>
                      <a:r>
                        <a:rPr lang="en-US"/>
                        <a:t>Do</a:t>
                      </a:r>
                    </a:p>
                  </a:txBody>
                  <a:tcPr marL="45720" marR="45720" marT="27432" marB="27432" anchor="ctr"/>
                </a:tc>
                <a:tc>
                  <a:txBody>
                    <a:bodyPr/>
                    <a:lstStyle/>
                    <a:p>
                      <a:pPr marL="0" indent="0" algn="l" fontAlgn="b"/>
                      <a:r>
                        <a:rPr lang="en-US" sz="1800" b="0" i="0" u="none" strike="noStrike">
                          <a:solidFill>
                            <a:srgbClr val="000000"/>
                          </a:solidFill>
                          <a:effectLst/>
                          <a:latin typeface="Arial"/>
                        </a:rPr>
                        <a:t>Demonstrate single fault conditions on 3.3V and verify it is ok (thermal, part stress, etc.). </a:t>
                      </a:r>
                      <a:br>
                        <a:rPr lang="en-US" sz="1800" b="0" i="0" u="none" strike="noStrike">
                          <a:solidFill>
                            <a:srgbClr val="000000"/>
                          </a:solidFill>
                          <a:effectLst/>
                          <a:latin typeface="Arial"/>
                        </a:rPr>
                      </a:br>
                      <a:r>
                        <a:rPr lang="en-US" sz="1800" b="0" i="0" u="none" strike="noStrike">
                          <a:solidFill>
                            <a:srgbClr val="000000"/>
                          </a:solidFill>
                          <a:effectLst/>
                          <a:latin typeface="Arial"/>
                        </a:rPr>
                        <a:t>1) Transformer winding short</a:t>
                      </a:r>
                      <a:br>
                        <a:rPr lang="en-US" sz="1800" b="0" i="0" u="none" strike="noStrike">
                          <a:solidFill>
                            <a:srgbClr val="000000"/>
                          </a:solidFill>
                          <a:effectLst/>
                          <a:latin typeface="Arial"/>
                        </a:rPr>
                      </a:br>
                      <a:r>
                        <a:rPr lang="en-US" sz="1800" b="0" i="0" u="none" strike="noStrike">
                          <a:solidFill>
                            <a:srgbClr val="000000"/>
                          </a:solidFill>
                          <a:effectLst/>
                          <a:latin typeface="Arial"/>
                        </a:rPr>
                        <a:t>2) Loss of control loop - full duty cycle</a:t>
                      </a:r>
                      <a:br>
                        <a:rPr lang="en-US" sz="1800" b="0" i="0" u="none" strike="noStrike">
                          <a:solidFill>
                            <a:srgbClr val="000000"/>
                          </a:solidFill>
                          <a:effectLst/>
                          <a:latin typeface="Arial"/>
                        </a:rPr>
                      </a:br>
                      <a:r>
                        <a:rPr lang="en-US" sz="1800" b="0" i="0" u="none" strike="noStrike">
                          <a:solidFill>
                            <a:srgbClr val="000000"/>
                          </a:solidFill>
                          <a:effectLst/>
                          <a:latin typeface="Arial"/>
                        </a:rPr>
                        <a:t>3) Add voltage monitor before 3.3 linear regulator and software can</a:t>
                      </a:r>
                      <a:r>
                        <a:rPr lang="en-US" sz="1800" b="0" i="0" u="none" strike="noStrike" baseline="0">
                          <a:solidFill>
                            <a:srgbClr val="000000"/>
                          </a:solidFill>
                          <a:effectLst/>
                          <a:latin typeface="Arial"/>
                        </a:rPr>
                        <a:t/>
                      </a:r>
                      <a:br>
                        <a:rPr lang="en-US" sz="1800" b="0" i="0" u="none" strike="noStrike" baseline="0">
                          <a:solidFill>
                            <a:srgbClr val="000000"/>
                          </a:solidFill>
                          <a:effectLst/>
                          <a:latin typeface="Arial"/>
                        </a:rPr>
                      </a:br>
                      <a:r>
                        <a:rPr lang="en-US" sz="1800" b="0" i="0" u="none" strike="noStrike" baseline="0">
                          <a:solidFill>
                            <a:srgbClr val="000000"/>
                          </a:solidFill>
                          <a:effectLst/>
                          <a:latin typeface="Arial"/>
                        </a:rPr>
                        <a:t> </a:t>
                      </a:r>
                      <a:r>
                        <a:rPr lang="en-US" sz="1800" b="0" i="0" u="none" strike="noStrike">
                          <a:solidFill>
                            <a:srgbClr val="000000"/>
                          </a:solidFill>
                          <a:effectLst/>
                          <a:latin typeface="Arial"/>
                        </a:rPr>
                        <a:t>   request a power off on fault</a:t>
                      </a:r>
                      <a:br>
                        <a:rPr lang="en-US" sz="1800" b="0" i="0" u="none" strike="noStrike">
                          <a:solidFill>
                            <a:srgbClr val="000000"/>
                          </a:solidFill>
                          <a:effectLst/>
                          <a:latin typeface="Arial"/>
                        </a:rPr>
                      </a:br>
                      <a:r>
                        <a:rPr lang="en-US" sz="1800" b="0" i="0" u="none" strike="noStrike">
                          <a:solidFill>
                            <a:srgbClr val="000000"/>
                          </a:solidFill>
                          <a:effectLst/>
                          <a:latin typeface="Arial"/>
                        </a:rPr>
                        <a:t>4) Look at what SPP DPU does</a:t>
                      </a:r>
                    </a:p>
                  </a:txBody>
                  <a:tcPr marL="12700" marR="12700" marT="12700" marB="0" anchor="b"/>
                </a:tc>
                <a:tc>
                  <a:txBody>
                    <a:bodyPr/>
                    <a:lstStyle/>
                    <a:p>
                      <a:pPr algn="ctr"/>
                      <a:r>
                        <a:rPr lang="en-US" sz="1600" b="0">
                          <a:solidFill>
                            <a:schemeClr val="tx1"/>
                          </a:solidFill>
                        </a:rPr>
                        <a:t>Open</a:t>
                      </a:r>
                    </a:p>
                  </a:txBody>
                  <a:tcPr marL="45720" marR="45720" marT="27432" marB="27432" anchor="ctr"/>
                </a:tc>
              </a:tr>
            </a:tbl>
          </a:graphicData>
        </a:graphic>
      </p:graphicFrame>
    </p:spTree>
    <p:extLst>
      <p:ext uri="{BB962C8B-B14F-4D97-AF65-F5344CB8AC3E}">
        <p14:creationId xmlns:p14="http://schemas.microsoft.com/office/powerpoint/2010/main" val="200633694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EPI-Lo HVPS Peer Review	8/21/13</a:t>
            </a:r>
          </a:p>
          <a:p>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863487631"/>
              </p:ext>
            </p:extLst>
          </p:nvPr>
        </p:nvGraphicFramePr>
        <p:xfrm>
          <a:off x="430440" y="1567222"/>
          <a:ext cx="8340402" cy="2244343"/>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a:t>Dickinson</a:t>
                      </a:r>
                    </a:p>
                  </a:txBody>
                  <a:tcPr marL="45720" marR="45720" marT="27432" marB="27432" anchor="ctr"/>
                </a:tc>
                <a:tc>
                  <a:txBody>
                    <a:bodyPr/>
                    <a:lstStyle/>
                    <a:p>
                      <a:pPr algn="l" fontAlgn="b"/>
                      <a:r>
                        <a:rPr lang="en-US" sz="1800" b="0" i="0" u="none" strike="noStrike">
                          <a:solidFill>
                            <a:srgbClr val="000000"/>
                          </a:solidFill>
                          <a:effectLst/>
                          <a:latin typeface="Arial"/>
                        </a:rPr>
                        <a:t>Coordinate selection of HV safe connector with bracket and spacecraft.</a:t>
                      </a:r>
                    </a:p>
                  </a:txBody>
                  <a:tcPr marL="12700" marR="12700" marT="12700" marB="0" anchor="b"/>
                </a:tc>
                <a:tc>
                  <a:txBody>
                    <a:bodyPr/>
                    <a:lstStyle/>
                    <a:p>
                      <a:pPr algn="ctr"/>
                      <a:r>
                        <a:rPr lang="en-US" sz="1600" b="0">
                          <a:solidFill>
                            <a:schemeClr val="tx1"/>
                          </a:solidFill>
                        </a:rPr>
                        <a:t>Open</a:t>
                      </a:r>
                    </a:p>
                  </a:txBody>
                  <a:tcPr marL="45720" marR="45720" marT="27432" marB="27432" anchor="ctr"/>
                </a:tc>
              </a:tr>
              <a:tr h="370840">
                <a:tc>
                  <a:txBody>
                    <a:bodyPr/>
                    <a:lstStyle/>
                    <a:p>
                      <a:pPr algn="ctr"/>
                      <a:r>
                        <a:rPr lang="en-US"/>
                        <a:t>Do</a:t>
                      </a:r>
                    </a:p>
                  </a:txBody>
                  <a:tcPr marL="45720" marR="45720" marT="27432" marB="27432" anchor="ctr"/>
                </a:tc>
                <a:tc>
                  <a:txBody>
                    <a:bodyPr/>
                    <a:lstStyle/>
                    <a:p>
                      <a:pPr algn="l" fontAlgn="b"/>
                      <a:r>
                        <a:rPr lang="en-US" sz="1800" b="0" i="0" u="none" strike="noStrike">
                          <a:solidFill>
                            <a:srgbClr val="000000"/>
                          </a:solidFill>
                          <a:effectLst/>
                          <a:latin typeface="Arial"/>
                        </a:rPr>
                        <a:t>Review effect of Zener temp coefficient.</a:t>
                      </a:r>
                    </a:p>
                    <a:p>
                      <a:pPr algn="l" fontAlgn="b"/>
                      <a:r>
                        <a:rPr lang="en-US" sz="1800" b="0" i="0" u="none" strike="noStrike">
                          <a:solidFill>
                            <a:srgbClr val="000000"/>
                          </a:solidFill>
                          <a:effectLst/>
                          <a:latin typeface="Arial"/>
                        </a:rPr>
                        <a:t>- Review effect of feedback division resistors temp coefficient</a:t>
                      </a:r>
                      <a:br>
                        <a:rPr lang="en-US" sz="1800" b="0" i="0" u="none" strike="noStrike">
                          <a:solidFill>
                            <a:srgbClr val="000000"/>
                          </a:solidFill>
                          <a:effectLst/>
                          <a:latin typeface="Arial"/>
                        </a:rPr>
                      </a:br>
                      <a:r>
                        <a:rPr lang="en-US" sz="1800" b="0" i="0" u="none" strike="noStrike">
                          <a:solidFill>
                            <a:srgbClr val="000000"/>
                          </a:solidFill>
                          <a:effectLst/>
                          <a:latin typeface="Arial"/>
                        </a:rPr>
                        <a:t>- Consider additional HV monitor that would allow long term </a:t>
                      </a:r>
                      <a:br>
                        <a:rPr lang="en-US" sz="1800" b="0" i="0" u="none" strike="noStrike">
                          <a:solidFill>
                            <a:srgbClr val="000000"/>
                          </a:solidFill>
                          <a:effectLst/>
                          <a:latin typeface="Arial"/>
                        </a:rPr>
                      </a:br>
                      <a:r>
                        <a:rPr lang="en-US" sz="1800" b="0" i="0" u="none" strike="noStrike">
                          <a:solidFill>
                            <a:srgbClr val="000000"/>
                          </a:solidFill>
                          <a:effectLst/>
                          <a:latin typeface="Arial"/>
                        </a:rPr>
                        <a:t>   temperature adjustments.</a:t>
                      </a:r>
                    </a:p>
                    <a:p>
                      <a:pPr algn="l" fontAlgn="b"/>
                      <a:r>
                        <a:rPr lang="en-US" sz="1800" b="0" i="0" u="none" strike="noStrike">
                          <a:solidFill>
                            <a:srgbClr val="000000"/>
                          </a:solidFill>
                          <a:effectLst/>
                          <a:latin typeface="Arial"/>
                        </a:rPr>
                        <a:t>- Check to detemrine how stable it must be.</a:t>
                      </a:r>
                    </a:p>
                  </a:txBody>
                  <a:tcPr marL="12700" marR="12700" marT="12700" marB="0" anchor="b"/>
                </a:tc>
                <a:tc>
                  <a:txBody>
                    <a:bodyPr/>
                    <a:lstStyle/>
                    <a:p>
                      <a:pPr algn="ctr"/>
                      <a:r>
                        <a:rPr lang="en-US" sz="1600" b="0">
                          <a:solidFill>
                            <a:schemeClr val="tx1"/>
                          </a:solidFill>
                        </a:rPr>
                        <a:t>Open</a:t>
                      </a:r>
                    </a:p>
                  </a:txBody>
                  <a:tcPr marL="45720" marR="45720" marT="27432" marB="27432" anchor="ctr"/>
                </a:tc>
              </a:tr>
            </a:tbl>
          </a:graphicData>
        </a:graphic>
      </p:graphicFrame>
    </p:spTree>
    <p:extLst>
      <p:ext uri="{BB962C8B-B14F-4D97-AF65-F5344CB8AC3E}">
        <p14:creationId xmlns:p14="http://schemas.microsoft.com/office/powerpoint/2010/main" val="286387592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EPI-Lo Energy Board Peer Review	8/26/13</a:t>
            </a:r>
          </a:p>
          <a:p>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82406716"/>
              </p:ext>
            </p:extLst>
          </p:nvPr>
        </p:nvGraphicFramePr>
        <p:xfrm>
          <a:off x="430440" y="1567222"/>
          <a:ext cx="8340402" cy="2627883"/>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a:t>Gurnee</a:t>
                      </a:r>
                    </a:p>
                  </a:txBody>
                  <a:tcPr marL="45720" marR="45720" marT="27432" marB="27432" anchor="ctr"/>
                </a:tc>
                <a:tc>
                  <a:txBody>
                    <a:bodyPr/>
                    <a:lstStyle/>
                    <a:p>
                      <a:pPr algn="l" fontAlgn="b"/>
                      <a:r>
                        <a:rPr lang="en-US" sz="1800" b="0" i="0" u="none" strike="noStrike">
                          <a:solidFill>
                            <a:srgbClr val="000000"/>
                          </a:solidFill>
                          <a:effectLst/>
                          <a:latin typeface="+mn-lt"/>
                        </a:rPr>
                        <a:t>Determine the need/want/history of conformal coating.</a:t>
                      </a:r>
                    </a:p>
                  </a:txBody>
                  <a:tcPr marL="12700" marR="12700" marT="12700" marB="0" anchor="ctr"/>
                </a:tc>
                <a:tc>
                  <a:txBody>
                    <a:bodyPr/>
                    <a:lstStyle/>
                    <a:p>
                      <a:pPr algn="ctr"/>
                      <a:r>
                        <a:rPr lang="en-US" sz="1600" b="0">
                          <a:solidFill>
                            <a:schemeClr val="tx1"/>
                          </a:solidFill>
                        </a:rPr>
                        <a:t>Open</a:t>
                      </a:r>
                    </a:p>
                  </a:txBody>
                  <a:tcPr marL="45720" marR="45720" marT="27432" marB="27432" anchor="ctr"/>
                </a:tc>
              </a:tr>
              <a:tr h="370840">
                <a:tc>
                  <a:txBody>
                    <a:bodyPr/>
                    <a:lstStyle/>
                    <a:p>
                      <a:pPr algn="ctr"/>
                      <a:r>
                        <a:rPr lang="en-US"/>
                        <a:t>Nelson</a:t>
                      </a:r>
                    </a:p>
                  </a:txBody>
                  <a:tcPr marL="45720" marR="45720" marT="27432" marB="27432" anchor="ctr"/>
                </a:tc>
                <a:tc>
                  <a:txBody>
                    <a:bodyPr/>
                    <a:lstStyle/>
                    <a:p>
                      <a:pPr algn="l" fontAlgn="b"/>
                      <a:r>
                        <a:rPr lang="en-US" sz="1800" b="0" i="0" u="none" strike="noStrike">
                          <a:solidFill>
                            <a:srgbClr val="000000"/>
                          </a:solidFill>
                          <a:effectLst/>
                          <a:latin typeface="+mn-lt"/>
                        </a:rPr>
                        <a:t>Add filter to pam board on bias supply output. Look at puck Anode board for filter values.</a:t>
                      </a:r>
                    </a:p>
                  </a:txBody>
                  <a:tcPr marL="12700" marR="12700" marT="12700" marB="0" anchor="ctr"/>
                </a:tc>
                <a:tc>
                  <a:txBody>
                    <a:bodyPr/>
                    <a:lstStyle/>
                    <a:p>
                      <a:pPr algn="ctr"/>
                      <a:r>
                        <a:rPr lang="en-US" sz="1600" b="0">
                          <a:solidFill>
                            <a:schemeClr val="tx1"/>
                          </a:solidFill>
                        </a:rPr>
                        <a:t>Open</a:t>
                      </a:r>
                    </a:p>
                  </a:txBody>
                  <a:tcPr marL="45720" marR="45720" marT="27432" marB="27432" anchor="ctr"/>
                </a:tc>
              </a:tr>
              <a:tr h="370840">
                <a:tc>
                  <a:txBody>
                    <a:bodyPr/>
                    <a:lstStyle/>
                    <a:p>
                      <a:pPr algn="ctr"/>
                      <a:r>
                        <a:rPr lang="en-US"/>
                        <a:t>Gurnee</a:t>
                      </a:r>
                    </a:p>
                  </a:txBody>
                  <a:tcPr marL="45720" marR="45720" marT="27432" marB="27432" anchor="ctr"/>
                </a:tc>
                <a:tc>
                  <a:txBody>
                    <a:bodyPr/>
                    <a:lstStyle/>
                    <a:p>
                      <a:pPr algn="l" fontAlgn="b"/>
                      <a:r>
                        <a:rPr lang="en-US" sz="1800" b="0" i="0" u="none" strike="noStrike">
                          <a:solidFill>
                            <a:srgbClr val="000000"/>
                          </a:solidFill>
                          <a:effectLst/>
                          <a:latin typeface="+mn-lt"/>
                        </a:rPr>
                        <a:t>Ensure ground place on rigid-flex is on outside of rigid-flex (side away from center hole).</a:t>
                      </a:r>
                    </a:p>
                  </a:txBody>
                  <a:tcPr marL="12700" marR="12700" marT="12700" marB="0" anchor="ctr"/>
                </a:tc>
                <a:tc>
                  <a:txBody>
                    <a:bodyPr/>
                    <a:lstStyle/>
                    <a:p>
                      <a:pPr algn="ctr"/>
                      <a:r>
                        <a:rPr lang="en-US" sz="1600" b="0">
                          <a:solidFill>
                            <a:schemeClr val="tx1"/>
                          </a:solidFill>
                        </a:rPr>
                        <a:t>Closed</a:t>
                      </a:r>
                    </a:p>
                  </a:txBody>
                  <a:tcPr marL="45720" marR="45720" marT="27432" marB="27432" anchor="ctr"/>
                </a:tc>
              </a:tr>
              <a:tr h="370840">
                <a:tc>
                  <a:txBody>
                    <a:bodyPr/>
                    <a:lstStyle/>
                    <a:p>
                      <a:pPr algn="ctr"/>
                      <a:r>
                        <a:rPr lang="en-US"/>
                        <a:t>Goldsten</a:t>
                      </a:r>
                    </a:p>
                  </a:txBody>
                  <a:tcPr marL="45720" marR="45720" marT="27432" marB="27432" anchor="ctr"/>
                </a:tc>
                <a:tc>
                  <a:txBody>
                    <a:bodyPr/>
                    <a:lstStyle/>
                    <a:p>
                      <a:pPr algn="l" fontAlgn="b"/>
                      <a:r>
                        <a:rPr lang="en-US" sz="1800" b="0" i="0" u="none" strike="noStrike">
                          <a:solidFill>
                            <a:srgbClr val="000000"/>
                          </a:solidFill>
                          <a:effectLst/>
                          <a:latin typeface="+mn-lt"/>
                        </a:rPr>
                        <a:t>Consider pull-down resistors on SEL0 and SEL1 inputs to energy chip to protect from possible ESD damage during handling.</a:t>
                      </a:r>
                    </a:p>
                  </a:txBody>
                  <a:tcPr marL="12700" marR="12700" marT="12700" marB="0" anchor="ctr"/>
                </a:tc>
                <a:tc>
                  <a:txBody>
                    <a:bodyPr/>
                    <a:lstStyle/>
                    <a:p>
                      <a:pPr algn="ctr"/>
                      <a:r>
                        <a:rPr lang="en-US" sz="1600" b="0">
                          <a:solidFill>
                            <a:schemeClr val="tx1"/>
                          </a:solidFill>
                        </a:rPr>
                        <a:t>Closed</a:t>
                      </a:r>
                    </a:p>
                  </a:txBody>
                  <a:tcPr marL="45720" marR="45720" marT="27432" marB="27432" anchor="ctr"/>
                </a:tc>
              </a:tr>
            </a:tbl>
          </a:graphicData>
        </a:graphic>
      </p:graphicFrame>
    </p:spTree>
    <p:extLst>
      <p:ext uri="{BB962C8B-B14F-4D97-AF65-F5344CB8AC3E}">
        <p14:creationId xmlns:p14="http://schemas.microsoft.com/office/powerpoint/2010/main" val="202318729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EPI-Lo Software Inheritance/Peer Review	9/11/13</a:t>
            </a:r>
          </a:p>
          <a:p>
            <a:pPr>
              <a:tabLst>
                <a:tab pos="8397875" algn="r"/>
              </a:tabLst>
            </a:pPr>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780971502"/>
              </p:ext>
            </p:extLst>
          </p:nvPr>
        </p:nvGraphicFramePr>
        <p:xfrm>
          <a:off x="430440" y="1567222"/>
          <a:ext cx="8340402" cy="3265424"/>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endParaRPr>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sz="1600" b="0">
                        <a:solidFill>
                          <a:schemeClr val="tx1"/>
                        </a:solidFill>
                      </a:endParaRPr>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bl>
          </a:graphicData>
        </a:graphic>
      </p:graphicFrame>
    </p:spTree>
    <p:extLst>
      <p:ext uri="{BB962C8B-B14F-4D97-AF65-F5344CB8AC3E}">
        <p14:creationId xmlns:p14="http://schemas.microsoft.com/office/powerpoint/2010/main" val="34143169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EPI-Hi PHASIC and H/K ASIC Peer Review	12/6/12</a:t>
            </a:r>
          </a:p>
          <a:p>
            <a:pPr>
              <a:tabLst>
                <a:tab pos="8397875" algn="r"/>
              </a:tabLst>
            </a:pPr>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989816170"/>
              </p:ext>
            </p:extLst>
          </p:nvPr>
        </p:nvGraphicFramePr>
        <p:xfrm>
          <a:off x="430440" y="1567222"/>
          <a:ext cx="8340402" cy="3265424"/>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endParaRPr>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sz="1600" b="0">
                        <a:solidFill>
                          <a:schemeClr val="tx1"/>
                        </a:solidFill>
                      </a:endParaRPr>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bl>
          </a:graphicData>
        </a:graphic>
      </p:graphicFrame>
    </p:spTree>
    <p:extLst>
      <p:ext uri="{BB962C8B-B14F-4D97-AF65-F5344CB8AC3E}">
        <p14:creationId xmlns:p14="http://schemas.microsoft.com/office/powerpoint/2010/main" val="34143169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EPI-Hi LVPS Board Peer Review	5/22/13</a:t>
            </a:r>
          </a:p>
          <a:p>
            <a:pPr>
              <a:tabLst>
                <a:tab pos="8397875" algn="r"/>
              </a:tabLst>
            </a:pPr>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351517246"/>
              </p:ext>
            </p:extLst>
          </p:nvPr>
        </p:nvGraphicFramePr>
        <p:xfrm>
          <a:off x="430440" y="1567222"/>
          <a:ext cx="8340402" cy="4564887"/>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a:t>Dickinson</a:t>
                      </a:r>
                    </a:p>
                  </a:txBody>
                  <a:tcPr marL="45720" marR="45720" marT="27432" marB="27432" anchor="ctr"/>
                </a:tc>
                <a:tc>
                  <a:txBody>
                    <a:bodyPr/>
                    <a:lstStyle/>
                    <a:p>
                      <a:r>
                        <a:rPr lang="en-US" sz="1800" b="0">
                          <a:solidFill>
                            <a:schemeClr val="tx1"/>
                          </a:solidFill>
                        </a:rPr>
                        <a:t>Determine whether </a:t>
                      </a:r>
                      <a:r>
                        <a:rPr lang="en-US" sz="1800" b="0" i="0" u="none" strike="noStrike" kern="1200" baseline="0" smtClean="0">
                          <a:solidFill>
                            <a:schemeClr val="dk1"/>
                          </a:solidFill>
                          <a:latin typeface="+mn-lt"/>
                          <a:ea typeface="+mn-ea"/>
                          <a:cs typeface="+mn-cs"/>
                        </a:rPr>
                        <a:t>the redundant primary side power signals from the spacecraft can be tied together on the LVPS.</a:t>
                      </a:r>
                      <a:endParaRPr lang="en-US" sz="1800" b="0">
                        <a:solidFill>
                          <a:schemeClr val="tx1"/>
                        </a:solidFill>
                      </a:endParaRPr>
                    </a:p>
                  </a:txBody>
                  <a:tcPr marL="45720" marR="45720" marT="27432" marB="27432" anchor="ctr"/>
                </a:tc>
                <a:tc>
                  <a:txBody>
                    <a:bodyPr/>
                    <a:lstStyle/>
                    <a:p>
                      <a:pPr algn="ctr"/>
                      <a:r>
                        <a:rPr lang="en-US"/>
                        <a:t>Closed</a:t>
                      </a:r>
                    </a:p>
                  </a:txBody>
                  <a:tcPr marL="45720" marR="45720" marT="27432" marB="27432" anchor="ctr"/>
                </a:tc>
              </a:tr>
              <a:tr h="370840">
                <a:tc>
                  <a:txBody>
                    <a:bodyPr/>
                    <a:lstStyle/>
                    <a:p>
                      <a:pPr algn="ctr"/>
                      <a:r>
                        <a:rPr lang="en-US"/>
                        <a:t>Dickinson</a:t>
                      </a:r>
                    </a:p>
                  </a:txBody>
                  <a:tcPr marL="45720" marR="45720" marT="27432" marB="27432" anchor="ctr"/>
                </a:tc>
                <a:tc>
                  <a:txBody>
                    <a:bodyPr/>
                    <a:lstStyle/>
                    <a:p>
                      <a:r>
                        <a:rPr lang="en-US" sz="1800" b="0">
                          <a:solidFill>
                            <a:schemeClr val="tx1"/>
                          </a:solidFill>
                        </a:rPr>
                        <a:t>Work with Project to determine how Op Heater power is received by instrument.</a:t>
                      </a:r>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Look into using freewheeling diodes around the normal mode inductors to reduce conducted emissions in EMI.</a:t>
                      </a:r>
                      <a:endParaRPr lang="en-US" sz="1600"/>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Consider fuses or series diodes across D8/D9 diodes to reduce single point failures.</a:t>
                      </a:r>
                      <a:endParaRPr lang="en-US" sz="1600"/>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Consider thermal analysis and part packaging for Q20.</a:t>
                      </a:r>
                      <a:endParaRPr lang="en-US"/>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a:t>Consider fast-and-soft Schottky across the switching FET (Q20).</a:t>
                      </a:r>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Consider ferrite bead/small inductor for differential mode noise rejection on low voltage outputs.</a:t>
                      </a:r>
                      <a:endParaRPr lang="en-US"/>
                    </a:p>
                  </a:txBody>
                  <a:tcPr marL="45720" marR="45720" marT="27432" marB="27432" anchor="ctr"/>
                </a:tc>
                <a:tc>
                  <a:txBody>
                    <a:bodyPr/>
                    <a:lstStyle/>
                    <a:p>
                      <a:pPr algn="ctr"/>
                      <a:r>
                        <a:rPr lang="en-US"/>
                        <a:t>Open</a:t>
                      </a:r>
                    </a:p>
                  </a:txBody>
                  <a:tcPr marL="45720" marR="45720" marT="27432" marB="27432" anchor="ctr"/>
                </a:tc>
              </a:tr>
            </a:tbl>
          </a:graphicData>
        </a:graphic>
      </p:graphicFrame>
    </p:spTree>
    <p:extLst>
      <p:ext uri="{BB962C8B-B14F-4D97-AF65-F5344CB8AC3E}">
        <p14:creationId xmlns:p14="http://schemas.microsoft.com/office/powerpoint/2010/main" val="55985861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EPI-Hi LVPS Board Peer Review	5/22/13</a:t>
            </a:r>
          </a:p>
          <a:p>
            <a:pPr>
              <a:tabLst>
                <a:tab pos="8397875" algn="r"/>
              </a:tabLst>
            </a:pPr>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085997583"/>
              </p:ext>
            </p:extLst>
          </p:nvPr>
        </p:nvGraphicFramePr>
        <p:xfrm>
          <a:off x="430440" y="1567222"/>
          <a:ext cx="8340402" cy="4935727"/>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Perform a short-circuit analysis for safety purposes on low-voltage outputs.</a:t>
                      </a:r>
                      <a:endParaRPr lang="en-US"/>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a:t>Verify that the resistance/capacitance between primary to secondary is within SPP EMI Spec.</a:t>
                      </a:r>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a:t>Fix note "GNDP is tied to GND at U1-18”.</a:t>
                      </a:r>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Add a page/key that indicates how grounds are connected.</a:t>
                      </a:r>
                      <a:endParaRPr lang="en-US"/>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Linear Regulator (U4) is positive feedback; it should be negative.</a:t>
                      </a:r>
                      <a:endParaRPr lang="en-US"/>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a:t>Determine what happens to other voltages when a voltage rail is shorted.</a:t>
                      </a:r>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a:t>Consider active current limiting on the output of the linear regulators to prevent going to cycle-by-cycle limiting on the switcher.</a:t>
                      </a:r>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a:t>Refine the output loads and provide capability table to </a:t>
                      </a:r>
                    </a:p>
                    <a:p>
                      <a:r>
                        <a:rPr lang="en-US"/>
                        <a:t>EPI-Hi for review.</a:t>
                      </a:r>
                    </a:p>
                  </a:txBody>
                  <a:tcPr marL="45720" marR="45720" marT="27432" marB="27432" anchor="ctr"/>
                </a:tc>
                <a:tc>
                  <a:txBody>
                    <a:bodyPr/>
                    <a:lstStyle/>
                    <a:p>
                      <a:pPr algn="ctr"/>
                      <a:r>
                        <a:rPr lang="en-US"/>
                        <a:t>Open</a:t>
                      </a:r>
                    </a:p>
                  </a:txBody>
                  <a:tcPr marL="45720" marR="45720" marT="27432" marB="27432" anchor="ctr"/>
                </a:tc>
              </a:tr>
            </a:tbl>
          </a:graphicData>
        </a:graphic>
      </p:graphicFrame>
    </p:spTree>
    <p:extLst>
      <p:ext uri="{BB962C8B-B14F-4D97-AF65-F5344CB8AC3E}">
        <p14:creationId xmlns:p14="http://schemas.microsoft.com/office/powerpoint/2010/main" val="255590632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spcAft>
                <a:spcPts val="900"/>
              </a:spcAft>
            </a:pPr>
            <a:r>
              <a:rPr lang="en-US" dirty="0" smtClean="0"/>
              <a:t>No actions assigned at the MDR</a:t>
            </a:r>
          </a:p>
          <a:p>
            <a:pPr>
              <a:spcAft>
                <a:spcPts val="900"/>
              </a:spcAft>
            </a:pPr>
            <a:r>
              <a:rPr lang="en-US" dirty="0"/>
              <a:t>None</a:t>
            </a:r>
            <a:r>
              <a:rPr lang="en-US" dirty="0" smtClean="0"/>
              <a:t> self-imposed by the team</a:t>
            </a:r>
          </a:p>
          <a:p>
            <a:pPr>
              <a:spcAft>
                <a:spcPts val="900"/>
              </a:spcAft>
            </a:pPr>
            <a:r>
              <a:rPr lang="en-US" dirty="0" smtClean="0"/>
              <a:t>Actions from Peer Reviews</a:t>
            </a:r>
            <a:br>
              <a:rPr lang="en-US" dirty="0" smtClean="0"/>
            </a:br>
            <a:r>
              <a:rPr lang="en-US" dirty="0" smtClean="0"/>
              <a:t>EPI-Lo:</a:t>
            </a:r>
          </a:p>
          <a:p>
            <a:pPr lvl="1">
              <a:buFont typeface="Arial"/>
              <a:buChar char="•"/>
              <a:tabLst>
                <a:tab pos="8170863" algn="r"/>
              </a:tabLst>
            </a:pPr>
            <a:r>
              <a:rPr lang="en-US" sz="2000">
                <a:solidFill>
                  <a:srgbClr val="000090"/>
                </a:solidFill>
              </a:rPr>
              <a:t>EPI-Lo TOF and CFD ASIC peer review	???</a:t>
            </a:r>
          </a:p>
          <a:p>
            <a:pPr lvl="1">
              <a:buFont typeface="Arial"/>
              <a:buChar char="•"/>
              <a:tabLst>
                <a:tab pos="8170863" algn="r"/>
              </a:tabLst>
            </a:pPr>
            <a:r>
              <a:rPr lang="en-US" sz="2000">
                <a:solidFill>
                  <a:srgbClr val="000090"/>
                </a:solidFill>
              </a:rPr>
              <a:t>EPI-Lo Sensor Peer Review	5/22/13</a:t>
            </a:r>
          </a:p>
          <a:p>
            <a:pPr lvl="1">
              <a:buFont typeface="Arial"/>
              <a:buChar char="•"/>
              <a:tabLst>
                <a:tab pos="8170863" algn="r"/>
              </a:tabLst>
            </a:pPr>
            <a:r>
              <a:rPr lang="en-US" sz="2000">
                <a:solidFill>
                  <a:srgbClr val="000090"/>
                </a:solidFill>
              </a:rPr>
              <a:t>EPI-Lo Anode Board Peer Review	6/21/13</a:t>
            </a:r>
          </a:p>
          <a:p>
            <a:pPr lvl="1">
              <a:buFont typeface="Arial"/>
              <a:buChar char="•"/>
              <a:tabLst>
                <a:tab pos="8170863" algn="r"/>
              </a:tabLst>
            </a:pPr>
            <a:r>
              <a:rPr lang="en-US" sz="2000">
                <a:solidFill>
                  <a:srgbClr val="000090"/>
                </a:solidFill>
              </a:rPr>
              <a:t>EPI-Lo Sensor Peer Review	8/19/13 - 8/20/13</a:t>
            </a:r>
          </a:p>
          <a:p>
            <a:pPr lvl="1">
              <a:buFont typeface="Arial"/>
              <a:buChar char="•"/>
              <a:tabLst>
                <a:tab pos="8170863" algn="r"/>
              </a:tabLst>
            </a:pPr>
            <a:r>
              <a:rPr lang="en-US" sz="2000">
                <a:solidFill>
                  <a:srgbClr val="000090"/>
                </a:solidFill>
              </a:rPr>
              <a:t>EPI-Lo Event Board Peer Review	8/21/13</a:t>
            </a:r>
          </a:p>
          <a:p>
            <a:pPr lvl="1">
              <a:buFont typeface="Arial"/>
              <a:buChar char="•"/>
              <a:tabLst>
                <a:tab pos="8170863" algn="r"/>
              </a:tabLst>
            </a:pPr>
            <a:r>
              <a:rPr lang="en-US" sz="2000">
                <a:solidFill>
                  <a:srgbClr val="000090"/>
                </a:solidFill>
              </a:rPr>
              <a:t>EPI-Lo LVPS Peer Review	8/21/13</a:t>
            </a:r>
          </a:p>
          <a:p>
            <a:pPr lvl="1">
              <a:buFont typeface="Arial"/>
              <a:buChar char="•"/>
              <a:tabLst>
                <a:tab pos="8170863" algn="r"/>
              </a:tabLst>
            </a:pPr>
            <a:r>
              <a:rPr lang="en-US" sz="2000">
                <a:solidFill>
                  <a:srgbClr val="000090"/>
                </a:solidFill>
              </a:rPr>
              <a:t>EPI-Lo HVPS Peer Review	8/21/13</a:t>
            </a:r>
          </a:p>
          <a:p>
            <a:pPr lvl="1">
              <a:buFont typeface="Arial"/>
              <a:buChar char="•"/>
              <a:tabLst>
                <a:tab pos="8170863" algn="r"/>
              </a:tabLst>
            </a:pPr>
            <a:r>
              <a:rPr lang="en-US" sz="2000">
                <a:solidFill>
                  <a:srgbClr val="000090"/>
                </a:solidFill>
              </a:rPr>
              <a:t>EPI-Lo Energy Board Peer Review	8/26/13</a:t>
            </a:r>
          </a:p>
          <a:p>
            <a:pPr lvl="1">
              <a:buFont typeface="Arial"/>
              <a:buChar char="•"/>
              <a:tabLst>
                <a:tab pos="8170863" algn="r"/>
              </a:tabLst>
            </a:pPr>
            <a:r>
              <a:rPr lang="en-US" sz="2000">
                <a:solidFill>
                  <a:srgbClr val="000090"/>
                </a:solidFill>
              </a:rPr>
              <a:t>EPI-Lo Software Inheritance/Peer Review	9/11/13</a:t>
            </a:r>
            <a:endParaRPr lang="en-US" sz="2000" dirty="0">
              <a:solidFill>
                <a:srgbClr val="000090"/>
              </a:solidFill>
            </a:endParaRPr>
          </a:p>
        </p:txBody>
      </p:sp>
    </p:spTree>
  </p:cSld>
  <p:clrMapOvr>
    <a:masterClrMapping/>
  </p:clrMapOvr>
  <p:transition xmlns:p14="http://schemas.microsoft.com/office/powerpoint/2010/mai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EPI-Hi LVPS Board Peer Review	5/22/13</a:t>
            </a:r>
          </a:p>
          <a:p>
            <a:pPr>
              <a:tabLst>
                <a:tab pos="8397875" algn="r"/>
              </a:tabLst>
            </a:pPr>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415747326"/>
              </p:ext>
            </p:extLst>
          </p:nvPr>
        </p:nvGraphicFramePr>
        <p:xfrm>
          <a:off x="430440" y="1567222"/>
          <a:ext cx="8340402" cy="4841239"/>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a:t>EPI-Hi</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Review min/max voltage and determine where error budget is bookept</a:t>
                      </a:r>
                      <a:endParaRPr lang="en-US"/>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a:t>If operational heater is added to primary power bus, do not include heater power in primary current sense circuit.</a:t>
                      </a:r>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EPI-Hi</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Supply a thermistor (made to GSFC spec).</a:t>
                      </a:r>
                      <a:endParaRPr lang="en-US"/>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Dickinson</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Ensure Do has a contact for the thermal analysis.</a:t>
                      </a:r>
                      <a:endParaRPr lang="en-US"/>
                    </a:p>
                  </a:txBody>
                  <a:tcPr marL="45720" marR="45720" marT="27432" marB="27432" anchor="ctr"/>
                </a:tc>
                <a:tc>
                  <a:txBody>
                    <a:bodyPr/>
                    <a:lstStyle/>
                    <a:p>
                      <a:pPr algn="ctr"/>
                      <a:r>
                        <a:rPr lang="en-US"/>
                        <a:t>Closed</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Perform a follow-up layout review.</a:t>
                      </a:r>
                      <a:endParaRPr lang="en-US"/>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Dickinson</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Determine when EPI-Hi need the LVPS in the schedule.</a:t>
                      </a:r>
                      <a:endParaRPr lang="en-US"/>
                    </a:p>
                  </a:txBody>
                  <a:tcPr marL="45720" marR="45720" marT="27432" marB="27432" anchor="ctr"/>
                </a:tc>
                <a:tc>
                  <a:txBody>
                    <a:bodyPr/>
                    <a:lstStyle/>
                    <a:p>
                      <a:pPr algn="ctr"/>
                      <a:r>
                        <a:rPr lang="en-US"/>
                        <a:t>Closed</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Indicate on schematic which portions should have primary vs. secondary side EMI shielding to leave room on parts placement for gold-plated footprint.</a:t>
                      </a:r>
                      <a:endParaRPr lang="en-US"/>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Investigate putting electrostatic isolation between the primary and secondary transformer windings.</a:t>
                      </a:r>
                      <a:endParaRPr lang="en-US"/>
                    </a:p>
                  </a:txBody>
                  <a:tcPr marL="45720" marR="45720" marT="27432" marB="27432" anchor="ctr"/>
                </a:tc>
                <a:tc>
                  <a:txBody>
                    <a:bodyPr/>
                    <a:lstStyle/>
                    <a:p>
                      <a:pPr algn="ctr"/>
                      <a:r>
                        <a:rPr lang="en-US"/>
                        <a:t>Open</a:t>
                      </a:r>
                    </a:p>
                  </a:txBody>
                  <a:tcPr marL="45720" marR="45720" marT="27432" marB="27432" anchor="ctr"/>
                </a:tc>
              </a:tr>
              <a:tr h="370840">
                <a:tc>
                  <a:txBody>
                    <a:bodyPr/>
                    <a:lstStyle/>
                    <a:p>
                      <a:pPr algn="ctr"/>
                      <a:r>
                        <a:rPr lang="en-US"/>
                        <a:t>Do</a:t>
                      </a:r>
                    </a:p>
                  </a:txBody>
                  <a:tcPr marL="45720" marR="45720" marT="27432" marB="27432" anchor="ctr"/>
                </a:tc>
                <a:tc>
                  <a:txBody>
                    <a:bodyPr/>
                    <a:lstStyle/>
                    <a:p>
                      <a:r>
                        <a:rPr lang="en-US" sz="1800" b="0" i="0" u="none" strike="noStrike" kern="1200" baseline="0" smtClean="0">
                          <a:solidFill>
                            <a:schemeClr val="dk1"/>
                          </a:solidFill>
                          <a:latin typeface="+mn-lt"/>
                          <a:ea typeface="+mn-ea"/>
                          <a:cs typeface="+mn-cs"/>
                        </a:rPr>
                        <a:t>Look at using a reset winding.</a:t>
                      </a:r>
                      <a:endParaRPr lang="en-US"/>
                    </a:p>
                  </a:txBody>
                  <a:tcPr marL="45720" marR="45720" marT="27432" marB="27432" anchor="ctr"/>
                </a:tc>
                <a:tc>
                  <a:txBody>
                    <a:bodyPr/>
                    <a:lstStyle/>
                    <a:p>
                      <a:pPr algn="ctr"/>
                      <a:r>
                        <a:rPr lang="en-US"/>
                        <a:t>Open</a:t>
                      </a:r>
                    </a:p>
                  </a:txBody>
                  <a:tcPr marL="45720" marR="45720" marT="27432" marB="27432" anchor="ctr"/>
                </a:tc>
              </a:tr>
            </a:tbl>
          </a:graphicData>
        </a:graphic>
      </p:graphicFrame>
    </p:spTree>
    <p:extLst>
      <p:ext uri="{BB962C8B-B14F-4D97-AF65-F5344CB8AC3E}">
        <p14:creationId xmlns:p14="http://schemas.microsoft.com/office/powerpoint/2010/main" val="83500883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EPI-Hi DPU Board Peer Review	9/9/13</a:t>
            </a:r>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823966090"/>
              </p:ext>
            </p:extLst>
          </p:nvPr>
        </p:nvGraphicFramePr>
        <p:xfrm>
          <a:off x="430440" y="1567222"/>
          <a:ext cx="8340402" cy="4935727"/>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sz="1800" b="0">
                          <a:solidFill>
                            <a:schemeClr val="tx1"/>
                          </a:solidFill>
                        </a:rPr>
                        <a:t>Caltech</a:t>
                      </a: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rPr>
                        <a:t>Provide mask for review.</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b="0">
                          <a:solidFill>
                            <a:schemeClr val="tx1"/>
                          </a:solidFill>
                        </a:rPr>
                        <a:t>Caltech</a:t>
                      </a:r>
                    </a:p>
                  </a:txBody>
                  <a:tcPr marL="45720" marR="45720" marT="27432" marB="27432" anchor="ctr"/>
                </a:tc>
                <a:tc>
                  <a:txBody>
                    <a:bodyPr/>
                    <a:lstStyle/>
                    <a:p>
                      <a:r>
                        <a:rPr lang="en-US" sz="1800"/>
                        <a:t>Describe detector screening and what they will do to avoid leakage.</a:t>
                      </a:r>
                      <a:endParaRPr lang="en-US" sz="1800" b="0">
                        <a:solidFill>
                          <a:schemeClr val="tx1"/>
                        </a:solidFill>
                      </a:endParaRP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Leave adequate time for coupon testing.</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Crain</a:t>
                      </a:r>
                    </a:p>
                    <a:p>
                      <a:pPr algn="ctr"/>
                      <a:r>
                        <a:rPr lang="en-US" sz="1600" b="0">
                          <a:solidFill>
                            <a:schemeClr val="tx1"/>
                          </a:solidFill>
                        </a:rPr>
                        <a:t>(Aerospace)</a:t>
                      </a: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Provide details of Aerospace Actel Lifetime testing</a:t>
                      </a:r>
                      <a:r>
                        <a:rPr lang="en-US" sz="1800" baseline="0"/>
                        <a:t> configuration.</a:t>
                      </a:r>
                      <a:endParaRPr lang="en-US" sz="1800"/>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t>Dickinson</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Does Actel require 33 Ohm series resistor on every I/O? Does the FPGA core regulation have to be at the FPGA? Is a Hyperlynx analysis required? Check</a:t>
                      </a:r>
                      <a:r>
                        <a:rPr lang="en-US" sz="1800" baseline="0"/>
                        <a:t> </a:t>
                      </a:r>
                      <a:r>
                        <a:rPr lang="en-US" sz="1800"/>
                        <a:t>with Rick Conde.</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Demonstrate that there is a 0.1 uF ceramic</a:t>
                      </a:r>
                      <a:r>
                        <a:rPr lang="en-US" sz="1800">
                          <a:effectLst/>
                        </a:rPr>
                        <a:t> </a:t>
                      </a:r>
                      <a:r>
                        <a:rPr lang="en-US" sz="1800"/>
                        <a:t>next to every power supply pin on the FPGA.</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Provide series resistor at all clock drivers; consider snubber termination at source.</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b="0">
                          <a:solidFill>
                            <a:schemeClr val="tx1"/>
                          </a:solidFill>
                        </a:rPr>
                        <a:t>Dickinson</a:t>
                      </a: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rPr>
                        <a:t>Double check the control signal termination scheme matches HIS/EPI-Lo.</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bl>
          </a:graphicData>
        </a:graphic>
      </p:graphicFrame>
    </p:spTree>
    <p:extLst>
      <p:ext uri="{BB962C8B-B14F-4D97-AF65-F5344CB8AC3E}">
        <p14:creationId xmlns:p14="http://schemas.microsoft.com/office/powerpoint/2010/main" val="355862249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a:t>ISIS Action Items</a:t>
            </a:r>
          </a:p>
        </p:txBody>
      </p:sp>
      <p:sp>
        <p:nvSpPr>
          <p:cNvPr id="3" name="Content Placeholder 2"/>
          <p:cNvSpPr>
            <a:spLocks noGrp="1"/>
          </p:cNvSpPr>
          <p:nvPr>
            <p:ph idx="1"/>
          </p:nvPr>
        </p:nvSpPr>
        <p:spPr/>
        <p:txBody>
          <a:bodyPr/>
          <a:lstStyle/>
          <a:p>
            <a:pPr rtl="0" eaLnBrk="1" fontAlgn="base" hangingPunct="1">
              <a:tabLst>
                <a:tab pos="8397875" algn="r"/>
              </a:tabLst>
            </a:pPr>
            <a:r>
              <a:rPr lang="en-US" sz="2400" b="0">
                <a:solidFill>
                  <a:schemeClr val="tx1"/>
                </a:solidFill>
                <a:effectLst/>
                <a:latin typeface="+mn-lt"/>
                <a:ea typeface="+mn-ea"/>
                <a:cs typeface="+mn-cs"/>
              </a:rPr>
              <a:t>EPI-Hi DPU Board Peer Review	9/9/13</a:t>
            </a:r>
            <a:endParaRPr lang="en-US" sz="2400">
              <a:effectLst/>
            </a:endParaRPr>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337266064"/>
              </p:ext>
            </p:extLst>
          </p:nvPr>
        </p:nvGraphicFramePr>
        <p:xfrm>
          <a:off x="430440" y="1567222"/>
          <a:ext cx="8340402" cy="4705096"/>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tc>
                <a:tc>
                  <a:txBody>
                    <a:bodyPr/>
                    <a:lstStyle/>
                    <a:p>
                      <a:pPr algn="ctr"/>
                      <a:r>
                        <a:rPr lang="en-US" sz="1600" b="1">
                          <a:solidFill>
                            <a:schemeClr val="tx1"/>
                          </a:solidFill>
                        </a:rPr>
                        <a:t>Status</a:t>
                      </a:r>
                    </a:p>
                  </a:txBody>
                  <a:tcPr marL="45720" marR="45720" marT="27432" marB="27432"/>
                </a:tc>
              </a:tr>
              <a:tr h="370840">
                <a:tc>
                  <a:txBody>
                    <a:bodyPr/>
                    <a:lstStyle/>
                    <a:p>
                      <a:pPr algn="ctr"/>
                      <a:r>
                        <a:rPr lang="en-US" sz="1800" b="0">
                          <a:solidFill>
                            <a:schemeClr val="tx1"/>
                          </a:solidFill>
                        </a:rPr>
                        <a:t>Caltech</a:t>
                      </a:r>
                    </a:p>
                  </a:txBody>
                  <a:tcPr marL="45720" marR="45720" marT="27432" marB="27432" anchor="ctr"/>
                </a:tc>
                <a:tc>
                  <a:txBody>
                    <a:bodyPr/>
                    <a:lstStyle/>
                    <a:p>
                      <a:r>
                        <a:rPr lang="en-US" sz="1800"/>
                        <a:t>Provide information on MRAM memory mapping in MISC.</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r>
                        <a:rPr lang="en-US" sz="1800" b="0">
                          <a:solidFill>
                            <a:schemeClr val="tx1"/>
                          </a:solidFill>
                        </a:rPr>
                        <a:t>Terminate unused inputs to the drivers (U6,U5).</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Move the brackets on sheet 3 on the right.</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Add series resistors on LVDS inputs.</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Justify brown-out conditions for HK POR function.</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Explore the power-supply sequencing/monitoring problem with LVPS; avoid failure modes.</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Clocks need to be stable XX amount of time prior to CPU operation. Perform an analysis - required at CDR.</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Prepare FPGA, memory, code utilization numbers for PDR.</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Check on the full range of the current monitor provided by the LVPS.</a:t>
                      </a:r>
                    </a:p>
                  </a:txBody>
                  <a:tcPr marL="45720" marR="45720" marT="27432" marB="27432" anchor="ctr"/>
                </a:tc>
                <a:tc>
                  <a:txBody>
                    <a:bodyPr/>
                    <a:lstStyle/>
                    <a:p>
                      <a:pPr algn="ctr"/>
                      <a:r>
                        <a:rPr lang="en-US" sz="1800" b="0">
                          <a:solidFill>
                            <a:schemeClr val="tx1"/>
                          </a:solidFill>
                        </a:rPr>
                        <a:t>Open</a:t>
                      </a:r>
                      <a:endParaRPr lang="en-US" sz="1800" b="1">
                        <a:solidFill>
                          <a:schemeClr val="tx1"/>
                        </a:solidFill>
                      </a:endParaRP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Consider high-side switching on the operational heaters.</a:t>
                      </a:r>
                    </a:p>
                  </a:txBody>
                  <a:tcPr marL="45720" marR="45720" marT="27432" marB="27432" anchor="ctr"/>
                </a:tc>
                <a:tc>
                  <a:txBody>
                    <a:bodyPr/>
                    <a:lstStyle/>
                    <a:p>
                      <a:pPr algn="ctr"/>
                      <a:r>
                        <a:rPr lang="en-US" sz="1800" b="0">
                          <a:solidFill>
                            <a:schemeClr val="tx1"/>
                          </a:solidFill>
                        </a:rPr>
                        <a:t>Open</a:t>
                      </a:r>
                      <a:endParaRPr lang="en-US" sz="1800" b="1">
                        <a:solidFill>
                          <a:schemeClr val="tx1"/>
                        </a:solidFill>
                      </a:endParaRPr>
                    </a:p>
                  </a:txBody>
                  <a:tcPr marL="45720" marR="45720" marT="27432" marB="27432" anchor="ctr"/>
                </a:tc>
              </a:tr>
            </a:tbl>
          </a:graphicData>
        </a:graphic>
      </p:graphicFrame>
    </p:spTree>
    <p:extLst>
      <p:ext uri="{BB962C8B-B14F-4D97-AF65-F5344CB8AC3E}">
        <p14:creationId xmlns:p14="http://schemas.microsoft.com/office/powerpoint/2010/main" val="72282278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a:t>ISIS Action Items</a:t>
            </a:r>
          </a:p>
        </p:txBody>
      </p:sp>
      <p:sp>
        <p:nvSpPr>
          <p:cNvPr id="3" name="Content Placeholder 2"/>
          <p:cNvSpPr>
            <a:spLocks noGrp="1"/>
          </p:cNvSpPr>
          <p:nvPr>
            <p:ph idx="1"/>
          </p:nvPr>
        </p:nvSpPr>
        <p:spPr/>
        <p:txBody>
          <a:bodyPr/>
          <a:lstStyle/>
          <a:p>
            <a:pPr>
              <a:tabLst>
                <a:tab pos="8397875" algn="r"/>
              </a:tabLst>
            </a:pPr>
            <a:r>
              <a:rPr lang="en-US" dirty="0"/>
              <a:t>EPI-Hi HET/LET Telescope Boards Peer Review	9/9/13</a:t>
            </a:r>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53319909"/>
              </p:ext>
            </p:extLst>
          </p:nvPr>
        </p:nvGraphicFramePr>
        <p:xfrm>
          <a:off x="430440" y="1567222"/>
          <a:ext cx="8340402" cy="4057904"/>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tc>
                <a:tc>
                  <a:txBody>
                    <a:bodyPr/>
                    <a:lstStyle/>
                    <a:p>
                      <a:pPr algn="ctr"/>
                      <a:r>
                        <a:rPr lang="en-US" sz="1600" b="1">
                          <a:solidFill>
                            <a:schemeClr val="tx1"/>
                          </a:solidFill>
                        </a:rPr>
                        <a:t>Status</a:t>
                      </a:r>
                    </a:p>
                  </a:txBody>
                  <a:tcPr marL="45720" marR="45720" marT="27432" marB="27432"/>
                </a:tc>
              </a:tr>
              <a:tr h="370840">
                <a:tc>
                  <a:txBody>
                    <a:bodyPr/>
                    <a:lstStyle/>
                    <a:p>
                      <a:pPr algn="ctr"/>
                      <a:r>
                        <a:rPr lang="en-US" sz="1800" b="0">
                          <a:solidFill>
                            <a:schemeClr val="tx1"/>
                          </a:solidFill>
                        </a:rPr>
                        <a:t>Caltech</a:t>
                      </a: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a:solidFill>
                            <a:schemeClr val="tx1"/>
                          </a:solidFill>
                        </a:rPr>
                        <a:t>Provide detector noise analysis and worst case threshold/noise ratios. Provide expected livetime vs. deadtime.</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b="0">
                          <a:solidFill>
                            <a:schemeClr val="tx1"/>
                          </a:solidFill>
                        </a:rPr>
                        <a:t>Caltech</a:t>
                      </a:r>
                    </a:p>
                  </a:txBody>
                  <a:tcPr marL="45720" marR="45720" marT="27432" marB="27432" anchor="ctr"/>
                </a:tc>
                <a:tc>
                  <a:txBody>
                    <a:bodyPr/>
                    <a:lstStyle/>
                    <a:p>
                      <a:r>
                        <a:rPr lang="en-US" sz="1800" b="0">
                          <a:solidFill>
                            <a:schemeClr val="tx1"/>
                          </a:solidFill>
                        </a:rPr>
                        <a:t>Evaluate the need to use LVDS on telescope-DPU data line. </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r>
                        <a:rPr lang="en-US" sz="1800"/>
                        <a:t>Investigate potential case of a failure in one telescope causing failure in others.</a:t>
                      </a:r>
                      <a:endParaRPr lang="en-US" sz="1800" b="0">
                        <a:solidFill>
                          <a:schemeClr val="tx1"/>
                        </a:solidFill>
                      </a:endParaRP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Crain</a:t>
                      </a:r>
                    </a:p>
                    <a:p>
                      <a:pPr algn="ctr"/>
                      <a:r>
                        <a:rPr lang="en-US" sz="1600" b="0">
                          <a:solidFill>
                            <a:schemeClr val="tx1"/>
                          </a:solidFill>
                        </a:rPr>
                        <a:t>(Aerospace)</a:t>
                      </a: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Provide details of regulator with FPGAs that resulted in no failures over millions of hours of testing.</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Change R61 resistor value from 20k ohm to 10k ohm.</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Are we implementing autonomous of balancing of the leakage current? If so, provide a description.</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Consider connecting HV bias bypass capacitor to pre-amp 5V rather than to ground.</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bl>
          </a:graphicData>
        </a:graphic>
      </p:graphicFrame>
    </p:spTree>
    <p:extLst>
      <p:ext uri="{BB962C8B-B14F-4D97-AF65-F5344CB8AC3E}">
        <p14:creationId xmlns:p14="http://schemas.microsoft.com/office/powerpoint/2010/main" val="353989943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a:t>ISIS Action Items</a:t>
            </a:r>
          </a:p>
        </p:txBody>
      </p:sp>
      <p:sp>
        <p:nvSpPr>
          <p:cNvPr id="3" name="Content Placeholder 2"/>
          <p:cNvSpPr>
            <a:spLocks noGrp="1"/>
          </p:cNvSpPr>
          <p:nvPr>
            <p:ph idx="1"/>
          </p:nvPr>
        </p:nvSpPr>
        <p:spPr/>
        <p:txBody>
          <a:bodyPr/>
          <a:lstStyle/>
          <a:p>
            <a:pPr>
              <a:tabLst>
                <a:tab pos="8397875" algn="r"/>
              </a:tabLst>
            </a:pPr>
            <a:r>
              <a:rPr lang="en-US" dirty="0"/>
              <a:t>EPI-Hi HET/LET Telescope Boards Peer Review	9/9/13</a:t>
            </a:r>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811384667"/>
              </p:ext>
            </p:extLst>
          </p:nvPr>
        </p:nvGraphicFramePr>
        <p:xfrm>
          <a:off x="430440" y="1567222"/>
          <a:ext cx="8340402" cy="1273048"/>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tc>
                <a:tc>
                  <a:txBody>
                    <a:bodyPr/>
                    <a:lstStyle/>
                    <a:p>
                      <a:pPr algn="ctr"/>
                      <a:r>
                        <a:rPr lang="en-US" sz="1600" b="1">
                          <a:solidFill>
                            <a:schemeClr val="tx1"/>
                          </a:solidFill>
                        </a:rPr>
                        <a:t>Status</a:t>
                      </a:r>
                    </a:p>
                  </a:txBody>
                  <a:tcPr marL="45720" marR="45720" marT="27432" marB="27432"/>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Provide table 3 in PHASIC handbook.</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r h="370840">
                <a:tc>
                  <a:txBody>
                    <a:bodyPr/>
                    <a:lstStyle/>
                    <a:p>
                      <a:pPr algn="ctr"/>
                      <a:r>
                        <a:rPr lang="en-US" sz="1800"/>
                        <a:t>Caltech</a:t>
                      </a:r>
                      <a:endParaRPr lang="en-US" sz="1800" b="0">
                        <a:solidFill>
                          <a:schemeClr val="tx1"/>
                        </a:solidFill>
                      </a:endParaRP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a:t>After low noise setup is complete, is the 0.2% crosstalk spec met and under what input and threshold conditions?</a:t>
                      </a:r>
                    </a:p>
                  </a:txBody>
                  <a:tcPr marL="45720" marR="45720" marT="27432" marB="27432" anchor="ctr"/>
                </a:tc>
                <a:tc>
                  <a:txBody>
                    <a:bodyPr/>
                    <a:lstStyle/>
                    <a:p>
                      <a:pPr algn="ctr"/>
                      <a:r>
                        <a:rPr lang="en-US" sz="1800" b="0">
                          <a:solidFill>
                            <a:schemeClr val="tx1"/>
                          </a:solidFill>
                        </a:rPr>
                        <a:t>Open</a:t>
                      </a:r>
                    </a:p>
                  </a:txBody>
                  <a:tcPr marL="45720" marR="45720" marT="27432" marB="27432" anchor="ctr"/>
                </a:tc>
              </a:tr>
            </a:tbl>
          </a:graphicData>
        </a:graphic>
      </p:graphicFrame>
    </p:spTree>
    <p:extLst>
      <p:ext uri="{BB962C8B-B14F-4D97-AF65-F5344CB8AC3E}">
        <p14:creationId xmlns:p14="http://schemas.microsoft.com/office/powerpoint/2010/main" val="24096763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EPI-Hi SSD Bias Supply Peer Review	9/23/13</a:t>
            </a:r>
          </a:p>
          <a:p>
            <a:pPr>
              <a:tabLst>
                <a:tab pos="8397875" algn="r"/>
              </a:tabLst>
            </a:pPr>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872758289"/>
              </p:ext>
            </p:extLst>
          </p:nvPr>
        </p:nvGraphicFramePr>
        <p:xfrm>
          <a:off x="430440" y="1567222"/>
          <a:ext cx="8340402" cy="3265424"/>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endParaRPr>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sz="1600" b="0">
                        <a:solidFill>
                          <a:schemeClr val="tx1"/>
                        </a:solidFill>
                      </a:endParaRPr>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bl>
          </a:graphicData>
        </a:graphic>
      </p:graphicFrame>
    </p:spTree>
    <p:extLst>
      <p:ext uri="{BB962C8B-B14F-4D97-AF65-F5344CB8AC3E}">
        <p14:creationId xmlns:p14="http://schemas.microsoft.com/office/powerpoint/2010/main" val="7817131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EPI-Hi Mechanical Peer Review	9/30/13</a:t>
            </a:r>
          </a:p>
          <a:p>
            <a:pPr>
              <a:tabLst>
                <a:tab pos="8397875" algn="r"/>
              </a:tabLst>
            </a:pPr>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556693706"/>
              </p:ext>
            </p:extLst>
          </p:nvPr>
        </p:nvGraphicFramePr>
        <p:xfrm>
          <a:off x="430440" y="1567222"/>
          <a:ext cx="8340402" cy="3265424"/>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endParaRPr>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sz="1600" b="0">
                        <a:solidFill>
                          <a:schemeClr val="tx1"/>
                        </a:solidFill>
                      </a:endParaRPr>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bl>
          </a:graphicData>
        </a:graphic>
      </p:graphicFrame>
    </p:spTree>
    <p:extLst>
      <p:ext uri="{BB962C8B-B14F-4D97-AF65-F5344CB8AC3E}">
        <p14:creationId xmlns:p14="http://schemas.microsoft.com/office/powerpoint/2010/main" val="7817131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EPI-Hi Software Inheritance/Peer Review	10/11/13</a:t>
            </a:r>
          </a:p>
          <a:p>
            <a:pPr>
              <a:tabLst>
                <a:tab pos="8397875" algn="r"/>
              </a:tabLst>
            </a:pPr>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4170374568"/>
              </p:ext>
            </p:extLst>
          </p:nvPr>
        </p:nvGraphicFramePr>
        <p:xfrm>
          <a:off x="430440" y="1567222"/>
          <a:ext cx="8340402" cy="3265424"/>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0">
                        <a:solidFill>
                          <a:schemeClr val="tx1"/>
                        </a:solidFill>
                      </a:endParaRPr>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sz="1600" b="0">
                        <a:solidFill>
                          <a:schemeClr val="tx1"/>
                        </a:solidFill>
                      </a:endParaRPr>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45720" marR="45720" marT="27432" marB="27432" anchor="ctr"/>
                </a:tc>
                <a:tc>
                  <a:txBody>
                    <a:bodyPr/>
                    <a:lstStyle/>
                    <a:p>
                      <a:endParaRPr lang="en-US"/>
                    </a:p>
                  </a:txBody>
                  <a:tcPr marL="45720" marR="45720" marT="27432" marB="27432" anchor="ctr"/>
                </a:tc>
              </a:tr>
            </a:tbl>
          </a:graphicData>
        </a:graphic>
      </p:graphicFrame>
    </p:spTree>
    <p:extLst>
      <p:ext uri="{BB962C8B-B14F-4D97-AF65-F5344CB8AC3E}">
        <p14:creationId xmlns:p14="http://schemas.microsoft.com/office/powerpoint/2010/main" val="32688039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spcAft>
                <a:spcPts val="900"/>
              </a:spcAft>
            </a:pPr>
            <a:r>
              <a:rPr lang="en-US" dirty="0" smtClean="0"/>
              <a:t>No actions assigned at the MDR</a:t>
            </a:r>
          </a:p>
          <a:p>
            <a:pPr>
              <a:spcAft>
                <a:spcPts val="900"/>
              </a:spcAft>
            </a:pPr>
            <a:r>
              <a:rPr lang="en-US" dirty="0"/>
              <a:t>None</a:t>
            </a:r>
            <a:r>
              <a:rPr lang="en-US" dirty="0" smtClean="0"/>
              <a:t> self-imposed by the team</a:t>
            </a:r>
          </a:p>
          <a:p>
            <a:pPr>
              <a:spcAft>
                <a:spcPts val="900"/>
              </a:spcAft>
            </a:pPr>
            <a:r>
              <a:rPr lang="en-US" dirty="0" smtClean="0"/>
              <a:t>Actions from Peer Reviews</a:t>
            </a:r>
            <a:br>
              <a:rPr lang="en-US" dirty="0" smtClean="0"/>
            </a:br>
            <a:r>
              <a:rPr lang="en-US" dirty="0" smtClean="0"/>
              <a:t>EPI-Hi:</a:t>
            </a:r>
          </a:p>
          <a:p>
            <a:pPr lvl="1">
              <a:buFont typeface="Arial"/>
              <a:buChar char="•"/>
              <a:tabLst>
                <a:tab pos="8170863" algn="r"/>
              </a:tabLst>
            </a:pPr>
            <a:r>
              <a:rPr lang="en-US" sz="2000">
                <a:solidFill>
                  <a:srgbClr val="000090"/>
                </a:solidFill>
              </a:rPr>
              <a:t>EPI-Hi PHASIC and Housekeeping ASIC Peer Review	12/6/12</a:t>
            </a:r>
          </a:p>
          <a:p>
            <a:pPr lvl="1">
              <a:buFont typeface="Arial"/>
              <a:buChar char="•"/>
              <a:tabLst>
                <a:tab pos="8170863" algn="r"/>
              </a:tabLst>
            </a:pPr>
            <a:r>
              <a:rPr lang="en-US" sz="2000">
                <a:solidFill>
                  <a:srgbClr val="000090"/>
                </a:solidFill>
              </a:rPr>
              <a:t>EPI-Hi LVPS Board Peer Review	5/22/13</a:t>
            </a:r>
          </a:p>
          <a:p>
            <a:pPr lvl="1">
              <a:buFont typeface="Arial"/>
              <a:buChar char="•"/>
              <a:tabLst>
                <a:tab pos="8170863" algn="r"/>
              </a:tabLst>
            </a:pPr>
            <a:r>
              <a:rPr lang="en-US" sz="2000">
                <a:solidFill>
                  <a:srgbClr val="000090"/>
                </a:solidFill>
              </a:rPr>
              <a:t>EPI-Hi DPU Board Peer Review	9/9/13</a:t>
            </a:r>
          </a:p>
          <a:p>
            <a:pPr lvl="1">
              <a:buFont typeface="Arial"/>
              <a:buChar char="•"/>
              <a:tabLst>
                <a:tab pos="8170863" algn="r"/>
              </a:tabLst>
            </a:pPr>
            <a:r>
              <a:rPr lang="en-US" sz="2000">
                <a:solidFill>
                  <a:srgbClr val="000090"/>
                </a:solidFill>
              </a:rPr>
              <a:t>EPI-Hi HET/LET Telescope Boards Peer Review	9/9/13</a:t>
            </a:r>
          </a:p>
          <a:p>
            <a:pPr lvl="1">
              <a:buFont typeface="Arial"/>
              <a:buChar char="•"/>
              <a:tabLst>
                <a:tab pos="8170863" algn="r"/>
              </a:tabLst>
            </a:pPr>
            <a:r>
              <a:rPr lang="en-US" sz="2000">
                <a:solidFill>
                  <a:srgbClr val="000090"/>
                </a:solidFill>
              </a:rPr>
              <a:t>EPI-Hi SSD Bias Supply Peer Review	9/23/13</a:t>
            </a:r>
          </a:p>
          <a:p>
            <a:pPr lvl="1">
              <a:buFont typeface="Arial"/>
              <a:buChar char="•"/>
              <a:tabLst>
                <a:tab pos="8170863" algn="r"/>
              </a:tabLst>
            </a:pPr>
            <a:r>
              <a:rPr lang="en-US" sz="2000">
                <a:solidFill>
                  <a:srgbClr val="000090"/>
                </a:solidFill>
              </a:rPr>
              <a:t>EPI-Hi Mechanical Peer Review	9/30/13</a:t>
            </a:r>
          </a:p>
          <a:p>
            <a:pPr lvl="1">
              <a:buFont typeface="Arial"/>
              <a:buChar char="•"/>
              <a:tabLst>
                <a:tab pos="8170863" algn="r"/>
              </a:tabLst>
            </a:pPr>
            <a:r>
              <a:rPr lang="en-US" sz="2000">
                <a:solidFill>
                  <a:srgbClr val="000090"/>
                </a:solidFill>
              </a:rPr>
              <a:t>EPI-Hi Software Inheritance/Peer Review	10/11/13</a:t>
            </a:r>
          </a:p>
        </p:txBody>
      </p:sp>
    </p:spTree>
    <p:extLst>
      <p:ext uri="{BB962C8B-B14F-4D97-AF65-F5344CB8AC3E}">
        <p14:creationId xmlns:p14="http://schemas.microsoft.com/office/powerpoint/2010/main" val="159214002"/>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EPI-Lo TOF and CFD ASIC peer review	???</a:t>
            </a:r>
          </a:p>
          <a:p>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837483756"/>
              </p:ext>
            </p:extLst>
          </p:nvPr>
        </p:nvGraphicFramePr>
        <p:xfrm>
          <a:off x="430440" y="1567222"/>
          <a:ext cx="8340402" cy="2523744"/>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12700" marR="12700" marT="12700" marB="0"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12700" marR="12700" marT="12700" marB="0"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12700" marR="12700" marT="12700" marB="0"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12700" marR="12700" marT="12700" marB="0"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12700" marR="12700" marT="12700" marB="0" anchor="ctr"/>
                </a:tc>
                <a:tc>
                  <a:txBody>
                    <a:bodyPr/>
                    <a:lstStyle/>
                    <a:p>
                      <a:endParaRPr lang="en-US"/>
                    </a:p>
                  </a:txBody>
                  <a:tcPr marL="45720" marR="45720" marT="27432" marB="27432" anchor="ctr"/>
                </a:tc>
              </a:tr>
              <a:tr h="370840">
                <a:tc>
                  <a:txBody>
                    <a:bodyPr/>
                    <a:lstStyle/>
                    <a:p>
                      <a:endParaRPr lang="en-US"/>
                    </a:p>
                  </a:txBody>
                  <a:tcPr marL="45720" marR="45720" marT="27432" marB="27432" anchor="ctr"/>
                </a:tc>
                <a:tc>
                  <a:txBody>
                    <a:bodyPr/>
                    <a:lstStyle/>
                    <a:p>
                      <a:endParaRPr lang="en-US"/>
                    </a:p>
                  </a:txBody>
                  <a:tcPr marL="12700" marR="12700" marT="12700" marB="0" anchor="ctr"/>
                </a:tc>
                <a:tc>
                  <a:txBody>
                    <a:bodyPr/>
                    <a:lstStyle/>
                    <a:p>
                      <a:endParaRPr lang="en-US"/>
                    </a:p>
                  </a:txBody>
                  <a:tcPr marL="45720" marR="45720" marT="27432" marB="27432" anchor="ctr"/>
                </a:tc>
              </a:tr>
            </a:tbl>
          </a:graphicData>
        </a:graphic>
      </p:graphicFrame>
    </p:spTree>
    <p:extLst>
      <p:ext uri="{BB962C8B-B14F-4D97-AF65-F5344CB8AC3E}">
        <p14:creationId xmlns:p14="http://schemas.microsoft.com/office/powerpoint/2010/main" val="9990568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EPI-Lo Sensor Peer Review	5/22/13</a:t>
            </a:r>
          </a:p>
          <a:p>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614146592"/>
              </p:ext>
            </p:extLst>
          </p:nvPr>
        </p:nvGraphicFramePr>
        <p:xfrm>
          <a:off x="430440" y="1567222"/>
          <a:ext cx="8340402" cy="3300984"/>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sz="1600"/>
                        <a:t>Nelson</a:t>
                      </a:r>
                    </a:p>
                  </a:txBody>
                  <a:tcPr marL="45720" marR="45720" marT="27432" marB="27432" anchor="ctr"/>
                </a:tc>
                <a:tc>
                  <a:txBody>
                    <a:bodyPr/>
                    <a:lstStyle/>
                    <a:p>
                      <a:pPr algn="l" fontAlgn="b"/>
                      <a:r>
                        <a:rPr lang="en-US" sz="1600" b="0" i="0" u="none" strike="noStrike">
                          <a:solidFill>
                            <a:srgbClr val="000000"/>
                          </a:solidFill>
                          <a:effectLst/>
                          <a:latin typeface="Arial"/>
                        </a:rPr>
                        <a:t>Make ground "targets" surrounding HV on a LV side of the PWB to protect LV circuitry from discharges.</a:t>
                      </a:r>
                    </a:p>
                  </a:txBody>
                  <a:tcPr marL="12700" marR="12700" marT="12700" marB="0" anchor="ctr"/>
                </a:tc>
                <a:tc>
                  <a:txBody>
                    <a:bodyPr/>
                    <a:lstStyle/>
                    <a:p>
                      <a:pPr algn="ctr"/>
                      <a:r>
                        <a:rPr lang="en-US" sz="1600" b="0">
                          <a:solidFill>
                            <a:schemeClr val="tx1"/>
                          </a:solidFill>
                        </a:rPr>
                        <a:t>Closed</a:t>
                      </a:r>
                    </a:p>
                  </a:txBody>
                  <a:tcPr marL="45720" marR="45720" marT="27432" marB="27432" anchor="ctr"/>
                </a:tc>
              </a:tr>
              <a:tr h="370840">
                <a:tc>
                  <a:txBody>
                    <a:bodyPr/>
                    <a:lstStyle/>
                    <a:p>
                      <a:pPr algn="ctr"/>
                      <a:r>
                        <a:rPr lang="en-US" sz="1600"/>
                        <a:t>Layman</a:t>
                      </a:r>
                    </a:p>
                  </a:txBody>
                  <a:tcPr marL="45720" marR="45720" marT="27432" marB="27432" anchor="ctr"/>
                </a:tc>
                <a:tc>
                  <a:txBody>
                    <a:bodyPr/>
                    <a:lstStyle/>
                    <a:p>
                      <a:pPr algn="l" fontAlgn="b"/>
                      <a:r>
                        <a:rPr lang="en-US" sz="1600" b="0" i="0" u="none" strike="noStrike">
                          <a:solidFill>
                            <a:srgbClr val="000000"/>
                          </a:solidFill>
                          <a:effectLst/>
                          <a:latin typeface="Arial"/>
                        </a:rPr>
                        <a:t>Remove Ultem cover and associated spring washer on 3kV lug connection.</a:t>
                      </a:r>
                    </a:p>
                  </a:txBody>
                  <a:tcPr marL="12700" marR="12700" marT="12700" marB="0" anchor="ctr"/>
                </a:tc>
                <a:tc>
                  <a:txBody>
                    <a:bodyPr/>
                    <a:lstStyle/>
                    <a:p>
                      <a:pPr algn="ctr"/>
                      <a:r>
                        <a:rPr lang="en-US" sz="1600" b="0">
                          <a:solidFill>
                            <a:schemeClr val="tx1"/>
                          </a:solidFill>
                        </a:rPr>
                        <a:t>Closed</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Layman</a:t>
                      </a:r>
                    </a:p>
                  </a:txBody>
                  <a:tcPr marL="45720" marR="45720" marT="27432" marB="27432" anchor="ctr"/>
                </a:tc>
                <a:tc>
                  <a:txBody>
                    <a:bodyPr/>
                    <a:lstStyle/>
                    <a:p>
                      <a:pPr algn="l" fontAlgn="b"/>
                      <a:r>
                        <a:rPr lang="en-US" sz="1600" b="0" i="0" u="none" strike="noStrike">
                          <a:solidFill>
                            <a:srgbClr val="000000"/>
                          </a:solidFill>
                          <a:effectLst/>
                          <a:latin typeface="Arial"/>
                        </a:rPr>
                        <a:t>Make 900V guard washer out of plastic and eliminate Kapton spacer.</a:t>
                      </a:r>
                    </a:p>
                  </a:txBody>
                  <a:tcPr marL="12700" marR="12700" marT="12700" marB="0" anchor="ctr"/>
                </a:tc>
                <a:tc>
                  <a:txBody>
                    <a:bodyPr/>
                    <a:lstStyle/>
                    <a:p>
                      <a:pPr algn="ctr"/>
                      <a:r>
                        <a:rPr lang="en-US" sz="1600" b="0">
                          <a:solidFill>
                            <a:schemeClr val="tx1"/>
                          </a:solidFill>
                        </a:rPr>
                        <a:t>Closed</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Layman</a:t>
                      </a:r>
                    </a:p>
                  </a:txBody>
                  <a:tcPr marL="45720" marR="45720" marT="27432" marB="27432" anchor="ctr"/>
                </a:tc>
                <a:tc>
                  <a:txBody>
                    <a:bodyPr/>
                    <a:lstStyle/>
                    <a:p>
                      <a:pPr algn="l" fontAlgn="b"/>
                      <a:r>
                        <a:rPr lang="en-US" sz="1600" b="0" i="0" u="none" strike="noStrike">
                          <a:solidFill>
                            <a:srgbClr val="000000"/>
                          </a:solidFill>
                          <a:effectLst/>
                          <a:latin typeface="Arial"/>
                        </a:rPr>
                        <a:t>Vent all fasteners:</a:t>
                      </a:r>
                      <a:r>
                        <a:rPr lang="en-US" sz="1600" b="0" i="0" u="none" strike="noStrike" baseline="0">
                          <a:solidFill>
                            <a:srgbClr val="000000"/>
                          </a:solidFill>
                          <a:effectLst/>
                          <a:latin typeface="Arial"/>
                        </a:rPr>
                        <a:t> 1) </a:t>
                      </a:r>
                      <a:r>
                        <a:rPr lang="en-US" sz="1600" b="0" i="0" u="none" strike="noStrike">
                          <a:solidFill>
                            <a:srgbClr val="000000"/>
                          </a:solidFill>
                          <a:effectLst/>
                          <a:latin typeface="Arial"/>
                        </a:rPr>
                        <a:t>Vented Screws. 2) Vent trapped volume sideways by drilling in below threads.</a:t>
                      </a:r>
                    </a:p>
                  </a:txBody>
                  <a:tcPr marL="12700" marR="12700" marT="12700" marB="0" anchor="ctr"/>
                </a:tc>
                <a:tc>
                  <a:txBody>
                    <a:bodyPr/>
                    <a:lstStyle/>
                    <a:p>
                      <a:pPr algn="ctr"/>
                      <a:r>
                        <a:rPr lang="en-US" sz="1600" b="0">
                          <a:solidFill>
                            <a:schemeClr val="tx1"/>
                          </a:solidFill>
                        </a:rPr>
                        <a:t>Closed</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Layman</a:t>
                      </a:r>
                    </a:p>
                  </a:txBody>
                  <a:tcPr marL="45720" marR="45720" marT="27432" marB="27432" anchor="ctr"/>
                </a:tc>
                <a:tc>
                  <a:txBody>
                    <a:bodyPr/>
                    <a:lstStyle/>
                    <a:p>
                      <a:pPr algn="l" fontAlgn="b"/>
                      <a:r>
                        <a:rPr lang="en-US" sz="1600" b="0" i="0" u="none" strike="noStrike">
                          <a:solidFill>
                            <a:srgbClr val="000000"/>
                          </a:solidFill>
                          <a:effectLst/>
                          <a:latin typeface="Arial"/>
                        </a:rPr>
                        <a:t>Use aluminum tape to close the gaps between the wedges for UV purposes.</a:t>
                      </a:r>
                    </a:p>
                  </a:txBody>
                  <a:tcPr marL="12700" marR="12700" marT="12700" marB="0" anchor="ctr"/>
                </a:tc>
                <a:tc>
                  <a:txBody>
                    <a:bodyPr/>
                    <a:lstStyle/>
                    <a:p>
                      <a:pPr algn="ctr"/>
                      <a:r>
                        <a:rPr lang="en-US" sz="1600" b="0">
                          <a:solidFill>
                            <a:schemeClr val="tx1"/>
                          </a:solidFill>
                        </a:rPr>
                        <a:t>Open</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Layman</a:t>
                      </a:r>
                    </a:p>
                  </a:txBody>
                  <a:tcPr marL="45720" marR="45720" marT="27432" marB="27432" anchor="ctr"/>
                </a:tc>
                <a:tc>
                  <a:txBody>
                    <a:bodyPr/>
                    <a:lstStyle/>
                    <a:p>
                      <a:pPr algn="l" fontAlgn="b"/>
                      <a:r>
                        <a:rPr lang="en-US" sz="1600" b="0" i="0" u="none" strike="noStrike">
                          <a:solidFill>
                            <a:srgbClr val="000000"/>
                          </a:solidFill>
                          <a:effectLst/>
                          <a:latin typeface="Arial"/>
                        </a:rPr>
                        <a:t>Consider using bevel washer on screw for the 1000V to the side wall to avoid loss of contact due to material creep.</a:t>
                      </a:r>
                    </a:p>
                  </a:txBody>
                  <a:tcPr marL="12700" marR="12700" marT="12700" marB="0" anchor="ctr"/>
                </a:tc>
                <a:tc>
                  <a:txBody>
                    <a:bodyPr/>
                    <a:lstStyle/>
                    <a:p>
                      <a:pPr algn="ctr"/>
                      <a:r>
                        <a:rPr lang="en-US" sz="1600" b="0">
                          <a:solidFill>
                            <a:schemeClr val="tx1"/>
                          </a:solidFill>
                        </a:rPr>
                        <a:t>Closed</a:t>
                      </a:r>
                    </a:p>
                  </a:txBody>
                  <a:tcPr marL="45720" marR="45720" marT="27432" marB="27432" anchor="ctr"/>
                </a:tc>
              </a:tr>
            </a:tbl>
          </a:graphicData>
        </a:graphic>
      </p:graphicFrame>
    </p:spTree>
    <p:extLst>
      <p:ext uri="{BB962C8B-B14F-4D97-AF65-F5344CB8AC3E}">
        <p14:creationId xmlns:p14="http://schemas.microsoft.com/office/powerpoint/2010/main" val="427584026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EPI-Lo Sensor Peer Review	5/22/13</a:t>
            </a:r>
          </a:p>
          <a:p>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133725830"/>
              </p:ext>
            </p:extLst>
          </p:nvPr>
        </p:nvGraphicFramePr>
        <p:xfrm>
          <a:off x="430440" y="1567222"/>
          <a:ext cx="8340402" cy="3529584"/>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Nelson</a:t>
                      </a:r>
                    </a:p>
                  </a:txBody>
                  <a:tcPr marL="45720" marR="45720" marT="27432" marB="27432" anchor="ctr"/>
                </a:tc>
                <a:tc>
                  <a:txBody>
                    <a:bodyPr/>
                    <a:lstStyle/>
                    <a:p>
                      <a:pPr algn="l" fontAlgn="b"/>
                      <a:r>
                        <a:rPr lang="en-US" sz="1600" b="0" i="0" u="none" strike="noStrike">
                          <a:solidFill>
                            <a:srgbClr val="000000"/>
                          </a:solidFill>
                          <a:effectLst/>
                          <a:latin typeface="Arial"/>
                        </a:rPr>
                        <a:t>Increase distance around the 3000V components on the anode board component side. Is the decoupling 3000V cap needed?</a:t>
                      </a:r>
                    </a:p>
                  </a:txBody>
                  <a:tcPr marL="12700" marR="12700" marT="12700" marB="0" anchor="ctr"/>
                </a:tc>
                <a:tc>
                  <a:txBody>
                    <a:bodyPr/>
                    <a:lstStyle/>
                    <a:p>
                      <a:pPr algn="ctr"/>
                      <a:r>
                        <a:rPr lang="en-US" sz="1600" b="0">
                          <a:solidFill>
                            <a:schemeClr val="tx1"/>
                          </a:solidFill>
                        </a:rPr>
                        <a:t>Closed</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Nelson</a:t>
                      </a:r>
                    </a:p>
                  </a:txBody>
                  <a:tcPr marL="45720" marR="45720" marT="27432" marB="27432" anchor="ctr"/>
                </a:tc>
                <a:tc>
                  <a:txBody>
                    <a:bodyPr/>
                    <a:lstStyle/>
                    <a:p>
                      <a:pPr algn="l" fontAlgn="b"/>
                      <a:r>
                        <a:rPr lang="en-US" sz="1600" b="0" i="0" u="none" strike="noStrike">
                          <a:solidFill>
                            <a:srgbClr val="000000"/>
                          </a:solidFill>
                          <a:effectLst/>
                          <a:latin typeface="Arial"/>
                        </a:rPr>
                        <a:t>If HV standoff is run at room temperature rather than our expected max temp in test/qual, we may need to increase the HV to compensate (e.g. </a:t>
                      </a:r>
                      <a:r>
                        <a:rPr lang="en-US" sz="1600" b="0" i="0" u="none" strike="noStrike">
                          <a:solidFill>
                            <a:srgbClr val="000000"/>
                          </a:solidFill>
                          <a:effectLst/>
                          <a:latin typeface="+mn-lt"/>
                        </a:rPr>
                        <a:t>3600V </a:t>
                      </a:r>
                      <a:r>
                        <a:rPr lang="en-US" sz="1600" b="0" i="0" u="none" strike="noStrike">
                          <a:solidFill>
                            <a:srgbClr val="000000"/>
                          </a:solidFill>
                          <a:effectLst/>
                          <a:latin typeface="+mn-lt"/>
                          <a:ea typeface="Wingdings"/>
                          <a:cs typeface="Avenir Light"/>
                          <a:sym typeface="Wingdings"/>
                        </a:rPr>
                        <a:t> </a:t>
                      </a:r>
                      <a:r>
                        <a:rPr lang="en-US" sz="1600" b="0" i="0" u="none" strike="noStrike">
                          <a:solidFill>
                            <a:srgbClr val="000000"/>
                          </a:solidFill>
                          <a:effectLst/>
                          <a:latin typeface="+mn-lt"/>
                        </a:rPr>
                        <a:t>4000V</a:t>
                      </a:r>
                      <a:r>
                        <a:rPr lang="en-US" sz="1600" b="0" i="0" u="none" strike="noStrike">
                          <a:solidFill>
                            <a:srgbClr val="000000"/>
                          </a:solidFill>
                          <a:effectLst/>
                          <a:latin typeface="Arial"/>
                        </a:rPr>
                        <a:t>).</a:t>
                      </a:r>
                    </a:p>
                  </a:txBody>
                  <a:tcPr marL="12700" marR="12700" marT="12700" marB="0" anchor="ctr"/>
                </a:tc>
                <a:tc>
                  <a:txBody>
                    <a:bodyPr/>
                    <a:lstStyle/>
                    <a:p>
                      <a:pPr algn="ctr"/>
                      <a:r>
                        <a:rPr lang="en-US" sz="1600" b="0">
                          <a:solidFill>
                            <a:schemeClr val="tx1"/>
                          </a:solidFill>
                        </a:rPr>
                        <a:t>Open</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Layman</a:t>
                      </a:r>
                    </a:p>
                  </a:txBody>
                  <a:tcPr marL="45720" marR="45720" marT="27432" marB="27432" anchor="ctr"/>
                </a:tc>
                <a:tc>
                  <a:txBody>
                    <a:bodyPr/>
                    <a:lstStyle/>
                    <a:p>
                      <a:pPr algn="l" fontAlgn="b"/>
                      <a:r>
                        <a:rPr lang="en-US" sz="1600" b="0" i="0" u="none" strike="noStrike">
                          <a:solidFill>
                            <a:srgbClr val="000000"/>
                          </a:solidFill>
                          <a:effectLst/>
                          <a:latin typeface="Arial"/>
                        </a:rPr>
                        <a:t>Reshape the 1kV and </a:t>
                      </a:r>
                      <a:r>
                        <a:rPr lang="en-US" sz="1600" b="0" i="0" u="none" strike="noStrike">
                          <a:solidFill>
                            <a:srgbClr val="000000"/>
                          </a:solidFill>
                          <a:effectLst/>
                          <a:latin typeface="+mn-lt"/>
                        </a:rPr>
                        <a:t>2-9kV</a:t>
                      </a:r>
                      <a:r>
                        <a:rPr lang="en-US" sz="1600" b="0" i="0" u="none" strike="noStrike">
                          <a:solidFill>
                            <a:srgbClr val="000000"/>
                          </a:solidFill>
                          <a:effectLst/>
                          <a:latin typeface="Arial"/>
                        </a:rPr>
                        <a:t> lug to provide more separation from the side wall, and open hole.</a:t>
                      </a:r>
                    </a:p>
                  </a:txBody>
                  <a:tcPr marL="12700" marR="12700" marT="12700" marB="0" anchor="ctr"/>
                </a:tc>
                <a:tc>
                  <a:txBody>
                    <a:bodyPr/>
                    <a:lstStyle/>
                    <a:p>
                      <a:pPr algn="ctr"/>
                      <a:r>
                        <a:rPr lang="en-US" sz="1600" b="0">
                          <a:solidFill>
                            <a:schemeClr val="tx1"/>
                          </a:solidFill>
                        </a:rPr>
                        <a:t>Closed</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Nelson</a:t>
                      </a:r>
                    </a:p>
                  </a:txBody>
                  <a:tcPr marL="45720" marR="45720" marT="27432" marB="27432" anchor="ctr"/>
                </a:tc>
                <a:tc>
                  <a:txBody>
                    <a:bodyPr/>
                    <a:lstStyle/>
                    <a:p>
                      <a:pPr algn="l" fontAlgn="b"/>
                      <a:r>
                        <a:rPr lang="en-US" sz="1600" b="0" i="0" u="none" strike="noStrike">
                          <a:solidFill>
                            <a:srgbClr val="000000"/>
                          </a:solidFill>
                          <a:effectLst/>
                          <a:latin typeface="Arial"/>
                        </a:rPr>
                        <a:t>Use blocking cap and CSA to look for discharges.</a:t>
                      </a:r>
                    </a:p>
                  </a:txBody>
                  <a:tcPr marL="12700" marR="12700" marT="12700" marB="0" anchor="ctr"/>
                </a:tc>
                <a:tc>
                  <a:txBody>
                    <a:bodyPr/>
                    <a:lstStyle/>
                    <a:p>
                      <a:pPr algn="ctr"/>
                      <a:r>
                        <a:rPr lang="en-US" sz="1600" b="0">
                          <a:solidFill>
                            <a:schemeClr val="tx1"/>
                          </a:solidFill>
                        </a:rPr>
                        <a:t>Closed</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Weidner</a:t>
                      </a:r>
                    </a:p>
                  </a:txBody>
                  <a:tcPr marL="45720" marR="45720" marT="27432" marB="27432" anchor="ctr"/>
                </a:tc>
                <a:tc>
                  <a:txBody>
                    <a:bodyPr/>
                    <a:lstStyle/>
                    <a:p>
                      <a:pPr algn="l" fontAlgn="b"/>
                      <a:r>
                        <a:rPr lang="en-US" sz="1600" b="0" i="0" u="none" strike="noStrike">
                          <a:solidFill>
                            <a:srgbClr val="000000"/>
                          </a:solidFill>
                          <a:effectLst/>
                          <a:latin typeface="Arial"/>
                        </a:rPr>
                        <a:t>Give identifier of Kapton sheet used in PWB stackup for IES</a:t>
                      </a:r>
                    </a:p>
                  </a:txBody>
                  <a:tcPr marL="12700" marR="12700" marT="12700" marB="0" anchor="ctr"/>
                </a:tc>
                <a:tc>
                  <a:txBody>
                    <a:bodyPr/>
                    <a:lstStyle/>
                    <a:p>
                      <a:pPr algn="ctr"/>
                      <a:r>
                        <a:rPr lang="en-US" sz="1600" b="0">
                          <a:solidFill>
                            <a:schemeClr val="tx1"/>
                          </a:solidFill>
                        </a:rPr>
                        <a:t>Closed</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Layman</a:t>
                      </a:r>
                    </a:p>
                  </a:txBody>
                  <a:tcPr marL="45720" marR="45720" marT="27432" marB="27432" anchor="ctr"/>
                </a:tc>
                <a:tc>
                  <a:txBody>
                    <a:bodyPr/>
                    <a:lstStyle/>
                    <a:p>
                      <a:pPr algn="l" fontAlgn="b"/>
                      <a:r>
                        <a:rPr lang="en-US" sz="1600" b="0" i="0" u="none" strike="noStrike">
                          <a:solidFill>
                            <a:srgbClr val="000000"/>
                          </a:solidFill>
                          <a:effectLst/>
                          <a:latin typeface="+mn-lt"/>
                        </a:rPr>
                        <a:t>Shape the insulator between the cover and the 1kV volume so that the surface path along the insulator surface is at least 3mm. For example, "T" shaped or "U" shaped.</a:t>
                      </a:r>
                    </a:p>
                  </a:txBody>
                  <a:tcPr marL="12700" marR="12700" marT="12700" marB="0" anchor="ctr"/>
                </a:tc>
                <a:tc>
                  <a:txBody>
                    <a:bodyPr/>
                    <a:lstStyle/>
                    <a:p>
                      <a:pPr algn="ctr"/>
                      <a:r>
                        <a:rPr lang="en-US" sz="1600" b="0">
                          <a:solidFill>
                            <a:schemeClr val="tx1"/>
                          </a:solidFill>
                        </a:rPr>
                        <a:t>Closed</a:t>
                      </a:r>
                    </a:p>
                  </a:txBody>
                  <a:tcPr marL="45720" marR="45720" marT="27432" marB="27432" anchor="ctr"/>
                </a:tc>
              </a:tr>
            </a:tbl>
          </a:graphicData>
        </a:graphic>
      </p:graphicFrame>
    </p:spTree>
    <p:extLst>
      <p:ext uri="{BB962C8B-B14F-4D97-AF65-F5344CB8AC3E}">
        <p14:creationId xmlns:p14="http://schemas.microsoft.com/office/powerpoint/2010/main" val="274261419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EPI-Lo Anode Board Peer Review	6/21/13</a:t>
            </a:r>
          </a:p>
          <a:p>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4228883846"/>
              </p:ext>
            </p:extLst>
          </p:nvPr>
        </p:nvGraphicFramePr>
        <p:xfrm>
          <a:off x="430440" y="1567222"/>
          <a:ext cx="8340402" cy="4113784"/>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sz="1600"/>
                        <a:t>Nelson</a:t>
                      </a: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Verify that embedded capacitor will not fail. Consider looking at standard HV cap testing/temp cycling, testing at higher voltages, possibly looking at x-rays for voids, etc. Need to execute well</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rPr>
                        <a:t>documented test plan early in program. </a:t>
                      </a:r>
                    </a:p>
                  </a:txBody>
                  <a:tcPr marL="45720" marR="45720" marT="27432" marB="27432" anchor="ctr"/>
                </a:tc>
                <a:tc>
                  <a:txBody>
                    <a:bodyPr/>
                    <a:lstStyle/>
                    <a:p>
                      <a:pPr algn="ctr"/>
                      <a:r>
                        <a:rPr lang="en-US" sz="1600" b="0">
                          <a:solidFill>
                            <a:schemeClr val="tx1"/>
                          </a:solidFill>
                        </a:rPr>
                        <a:t>Open</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Nelson</a:t>
                      </a:r>
                    </a:p>
                  </a:txBody>
                  <a:tcPr marL="45720" marR="45720" marT="27432" marB="27432" anchor="ctr"/>
                </a:tc>
                <a:tc>
                  <a:txBody>
                    <a:bodyPr/>
                    <a:lstStyle/>
                    <a:p>
                      <a:r>
                        <a:rPr lang="en-US" sz="1600" b="0">
                          <a:solidFill>
                            <a:schemeClr val="tx1"/>
                          </a:solidFill>
                        </a:rPr>
                        <a:t>Consider</a:t>
                      </a:r>
                      <a:r>
                        <a:rPr lang="en-US" sz="1600" b="0" baseline="0">
                          <a:solidFill>
                            <a:schemeClr val="tx1"/>
                          </a:solidFill>
                        </a:rPr>
                        <a:t> using </a:t>
                      </a:r>
                      <a:r>
                        <a:rPr lang="en-US" sz="1600" b="0">
                          <a:solidFill>
                            <a:schemeClr val="tx1"/>
                          </a:solidFill>
                        </a:rPr>
                        <a:t>Kapton 8525 (dielectric strength of ~6kV/mil. ) or compare it with planned material. </a:t>
                      </a:r>
                    </a:p>
                  </a:txBody>
                  <a:tcPr marL="45720" marR="45720" marT="27432" marB="27432" anchor="ctr"/>
                </a:tc>
                <a:tc>
                  <a:txBody>
                    <a:bodyPr/>
                    <a:lstStyle/>
                    <a:p>
                      <a:pPr algn="ctr"/>
                      <a:r>
                        <a:rPr lang="en-US" sz="1600" b="0">
                          <a:solidFill>
                            <a:schemeClr val="tx1"/>
                          </a:solidFill>
                        </a:rPr>
                        <a:t>Closed</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Nelson</a:t>
                      </a: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Time Constant of</a:t>
                      </a:r>
                      <a:r>
                        <a:rPr lang="en-US" sz="1600" baseline="0"/>
                        <a:t> individual pads: can we make the resistor smaller to deal with higher rate situations? Need to look at capacitance to ensure it is ok. </a:t>
                      </a:r>
                      <a:endParaRPr lang="en-US" sz="1600"/>
                    </a:p>
                  </a:txBody>
                  <a:tcPr marL="45720" marR="45720" marT="27432" marB="27432" anchor="ctr"/>
                </a:tc>
                <a:tc>
                  <a:txBody>
                    <a:bodyPr/>
                    <a:lstStyle/>
                    <a:p>
                      <a:pPr algn="ctr"/>
                      <a:r>
                        <a:rPr lang="en-US" sz="1600" b="0">
                          <a:solidFill>
                            <a:schemeClr val="tx1"/>
                          </a:solidFill>
                        </a:rPr>
                        <a:t>Closed</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Nelson</a:t>
                      </a: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3x is not a lot of derating for materials. Consider changing or justifying.</a:t>
                      </a:r>
                    </a:p>
                  </a:txBody>
                  <a:tcPr marL="45720" marR="45720" marT="27432" marB="27432" anchor="ctr"/>
                </a:tc>
                <a:tc>
                  <a:txBody>
                    <a:bodyPr/>
                    <a:lstStyle/>
                    <a:p>
                      <a:pPr algn="ctr"/>
                      <a:r>
                        <a:rPr lang="en-US" sz="1600" b="0">
                          <a:solidFill>
                            <a:schemeClr val="tx1"/>
                          </a:solidFill>
                        </a:rPr>
                        <a:t>Closed</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Nelson</a:t>
                      </a:r>
                    </a:p>
                  </a:txBody>
                  <a:tcPr marL="45720" marR="45720" marT="27432" marB="27432" anchor="ctr"/>
                </a:tc>
                <a:tc>
                  <a:txBody>
                    <a:bodyPr/>
                    <a:lstStyle/>
                    <a:p>
                      <a:r>
                        <a:rPr lang="en-US" sz="1600"/>
                        <a:t>Determine how to test ground plane arcing. Look at the size of discharge as if you completely dissipated full bypass caps. </a:t>
                      </a:r>
                    </a:p>
                  </a:txBody>
                  <a:tcPr marL="45720" marR="45720" marT="27432" marB="27432" anchor="ctr"/>
                </a:tc>
                <a:tc>
                  <a:txBody>
                    <a:bodyPr/>
                    <a:lstStyle/>
                    <a:p>
                      <a:pPr algn="ctr"/>
                      <a:r>
                        <a:rPr lang="en-US" sz="1600" b="0">
                          <a:solidFill>
                            <a:schemeClr val="tx1"/>
                          </a:solidFill>
                        </a:rPr>
                        <a:t>Open</a:t>
                      </a:r>
                    </a:p>
                  </a:txBody>
                  <a:tcPr marL="45720" marR="45720" marT="27432" marB="27432"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a:t>Nelson</a:t>
                      </a:r>
                    </a:p>
                  </a:txBody>
                  <a:tcPr marL="45720" marR="45720" marT="27432" marB="27432" anchor="ctr"/>
                </a:tc>
                <a:tc>
                  <a:txBody>
                    <a:bodyPr/>
                    <a:lstStyle/>
                    <a:p>
                      <a:r>
                        <a:rPr lang="en-US" sz="1600"/>
                        <a:t>Investigate the plasma-etch step for in-house Parylene.</a:t>
                      </a:r>
                    </a:p>
                  </a:txBody>
                  <a:tcPr marL="45720" marR="45720" marT="27432" marB="27432" anchor="ctr"/>
                </a:tc>
                <a:tc>
                  <a:txBody>
                    <a:bodyPr/>
                    <a:lstStyle/>
                    <a:p>
                      <a:pPr algn="ctr"/>
                      <a:r>
                        <a:rPr lang="en-US" sz="1600" b="0">
                          <a:solidFill>
                            <a:schemeClr val="tx1"/>
                          </a:solidFill>
                        </a:rPr>
                        <a:t>Closed</a:t>
                      </a:r>
                    </a:p>
                  </a:txBody>
                  <a:tcPr marL="45720" marR="45720" marT="27432" marB="27432" anchor="ctr"/>
                </a:tc>
              </a:tr>
            </a:tbl>
          </a:graphicData>
        </a:graphic>
      </p:graphicFrame>
    </p:spTree>
    <p:extLst>
      <p:ext uri="{BB962C8B-B14F-4D97-AF65-F5344CB8AC3E}">
        <p14:creationId xmlns:p14="http://schemas.microsoft.com/office/powerpoint/2010/main" val="34143169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EPI-Lo Sensor Peer Review	8/19/13 - 8/20/13</a:t>
            </a:r>
          </a:p>
          <a:p>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712562927"/>
              </p:ext>
            </p:extLst>
          </p:nvPr>
        </p:nvGraphicFramePr>
        <p:xfrm>
          <a:off x="430440" y="1567222"/>
          <a:ext cx="8340402" cy="5012943"/>
        </p:xfrm>
        <a:graphic>
          <a:graphicData uri="http://schemas.openxmlformats.org/drawingml/2006/table">
            <a:tbl>
              <a:tblPr firstRow="1" bandRow="1">
                <a:tableStyleId>{5C22544A-7EE6-4342-B048-85BDC9FD1C3A}</a:tableStyleId>
              </a:tblPr>
              <a:tblGrid>
                <a:gridCol w="1206217"/>
                <a:gridCol w="6204565"/>
                <a:gridCol w="92962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a:t>Hill/Mitchell</a:t>
                      </a:r>
                    </a:p>
                  </a:txBody>
                  <a:tcPr marL="45720" marR="45720" marT="27432" marB="27432" anchor="ctr"/>
                </a:tc>
                <a:tc>
                  <a:txBody>
                    <a:bodyPr/>
                    <a:lstStyle/>
                    <a:p>
                      <a:r>
                        <a:rPr lang="en-US"/>
                        <a:t>Photo electron fluxes getting through pin holes created by dust. Could create a lot of false starts. Consider mitigations (e.g. -5V electric field).</a:t>
                      </a:r>
                    </a:p>
                  </a:txBody>
                  <a:tcPr marL="12700" marR="12700" marT="12700" marB="0" anchor="ctr"/>
                </a:tc>
                <a:tc>
                  <a:txBody>
                    <a:bodyPr/>
                    <a:lstStyle/>
                    <a:p>
                      <a:pPr algn="ctr"/>
                      <a:r>
                        <a:rPr lang="en-US"/>
                        <a:t>Open</a:t>
                      </a:r>
                    </a:p>
                  </a:txBody>
                  <a:tcPr marL="45720" marR="45720" marT="27432" marB="27432" anchor="ctr"/>
                </a:tc>
              </a:tr>
              <a:tr h="370840">
                <a:tc>
                  <a:txBody>
                    <a:bodyPr/>
                    <a:lstStyle/>
                    <a:p>
                      <a:pPr algn="ctr"/>
                      <a:r>
                        <a:rPr lang="en-US"/>
                        <a:t>Nelson</a:t>
                      </a:r>
                    </a:p>
                  </a:txBody>
                  <a:tcPr marL="45720" marR="45720" marT="27432" marB="27432" anchor="ctr"/>
                </a:tc>
                <a:tc>
                  <a:txBody>
                    <a:bodyPr/>
                    <a:lstStyle/>
                    <a:p>
                      <a:r>
                        <a:rPr lang="en-US"/>
                        <a:t>Determine if the MCP count rate area density (counts/cm²) exceeds 1 MHz/cm².</a:t>
                      </a:r>
                    </a:p>
                  </a:txBody>
                  <a:tcPr marL="12700" marR="12700" marT="12700" marB="0" anchor="ctr"/>
                </a:tc>
                <a:tc>
                  <a:txBody>
                    <a:bodyPr/>
                    <a:lstStyle/>
                    <a:p>
                      <a:pPr algn="ctr"/>
                      <a:r>
                        <a:rPr lang="en-US"/>
                        <a:t>Open</a:t>
                      </a:r>
                    </a:p>
                  </a:txBody>
                  <a:tcPr marL="45720" marR="45720" marT="27432" marB="27432" anchor="ctr"/>
                </a:tc>
              </a:tr>
              <a:tr h="370840">
                <a:tc>
                  <a:txBody>
                    <a:bodyPr/>
                    <a:lstStyle/>
                    <a:p>
                      <a:pPr algn="ctr"/>
                      <a:r>
                        <a:rPr lang="en-US"/>
                        <a:t>Hill</a:t>
                      </a:r>
                    </a:p>
                  </a:txBody>
                  <a:tcPr marL="45720" marR="45720" marT="27432" marB="27432" anchor="ctr"/>
                </a:tc>
                <a:tc>
                  <a:txBody>
                    <a:bodyPr/>
                    <a:lstStyle/>
                    <a:p>
                      <a:r>
                        <a:rPr lang="en-US"/>
                        <a:t>Generate a table of expected rates for bounding assumptions of radical drop-off and for characteristic rates of electrons, protons, He, and heavy ions. Document the foil efficiency foreground and background calculations, including assumptions on pinholes, efficiencies, dust environment, etc.</a:t>
                      </a:r>
                      <a:r>
                        <a:rPr lang="en-US" baseline="0"/>
                        <a:t> </a:t>
                      </a:r>
                      <a:r>
                        <a:rPr lang="en-US"/>
                        <a:t>Document the overall rate calculations and their assumptions.</a:t>
                      </a:r>
                    </a:p>
                  </a:txBody>
                  <a:tcPr marL="12700" marR="12700" marT="12700" marB="0" anchor="ctr"/>
                </a:tc>
                <a:tc>
                  <a:txBody>
                    <a:bodyPr/>
                    <a:lstStyle/>
                    <a:p>
                      <a:pPr algn="ctr"/>
                      <a:r>
                        <a:rPr lang="en-US"/>
                        <a:t>Open</a:t>
                      </a:r>
                    </a:p>
                  </a:txBody>
                  <a:tcPr marL="45720" marR="45720" marT="27432" marB="27432" anchor="ctr"/>
                </a:tc>
              </a:tr>
              <a:tr h="370840">
                <a:tc>
                  <a:txBody>
                    <a:bodyPr/>
                    <a:lstStyle/>
                    <a:p>
                      <a:pPr algn="ctr"/>
                      <a:r>
                        <a:rPr lang="en-US"/>
                        <a:t>Hill</a:t>
                      </a:r>
                    </a:p>
                  </a:txBody>
                  <a:tcPr marL="45720" marR="45720" marT="27432" marB="2743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Improve the GEANT modeling to more realistically represent the sensor shielding configuration and re-assess the S/N. Investigate trades between S/N and cover mass. Consdier adding a witness detector to decrease the uncertainty in background.</a:t>
                      </a:r>
                    </a:p>
                  </a:txBody>
                  <a:tcPr marL="12700" marR="12700" marT="12700" marB="0" anchor="ctr"/>
                </a:tc>
                <a:tc>
                  <a:txBody>
                    <a:bodyPr/>
                    <a:lstStyle/>
                    <a:p>
                      <a:pPr algn="ctr"/>
                      <a:r>
                        <a:rPr lang="en-US"/>
                        <a:t>Open</a:t>
                      </a:r>
                    </a:p>
                  </a:txBody>
                  <a:tcPr marL="45720" marR="45720" marT="27432" marB="27432" anchor="ctr"/>
                </a:tc>
              </a:tr>
            </a:tbl>
          </a:graphicData>
        </a:graphic>
      </p:graphicFrame>
    </p:spTree>
    <p:extLst>
      <p:ext uri="{BB962C8B-B14F-4D97-AF65-F5344CB8AC3E}">
        <p14:creationId xmlns:p14="http://schemas.microsoft.com/office/powerpoint/2010/main" val="234569123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80618"/>
            <a:ext cx="7706446" cy="668468"/>
          </a:xfrm>
        </p:spPr>
        <p:txBody>
          <a:bodyPr/>
          <a:lstStyle/>
          <a:p>
            <a:r>
              <a:rPr lang="en-US" dirty="0" smtClean="0"/>
              <a:t>ISIS Action Items</a:t>
            </a:r>
            <a:endParaRPr lang="en-US" dirty="0"/>
          </a:p>
        </p:txBody>
      </p:sp>
      <p:sp>
        <p:nvSpPr>
          <p:cNvPr id="3" name="Content Placeholder 2"/>
          <p:cNvSpPr>
            <a:spLocks noGrp="1"/>
          </p:cNvSpPr>
          <p:nvPr>
            <p:ph idx="1"/>
          </p:nvPr>
        </p:nvSpPr>
        <p:spPr/>
        <p:txBody>
          <a:bodyPr/>
          <a:lstStyle/>
          <a:p>
            <a:pPr>
              <a:tabLst>
                <a:tab pos="8397875" algn="r"/>
              </a:tabLst>
            </a:pPr>
            <a:r>
              <a:rPr lang="en-US" dirty="0"/>
              <a:t>EPI-Lo Sensor Peer Review	8/19/13 - 8/20/13</a:t>
            </a:r>
          </a:p>
          <a:p>
            <a:endParaRPr lang="en-US" dirty="0"/>
          </a:p>
          <a:p>
            <a:pPr marL="1374775" indent="-1152525">
              <a:buNone/>
              <a:tabLst>
                <a:tab pos="1374775" algn="l"/>
              </a:tabLst>
            </a:pPr>
            <a:r>
              <a:rPr lang="en-US" sz="1800"/>
              <a:t>	</a:t>
            </a:r>
            <a:endParaRPr lang="en-US" sz="2000" dirty="0"/>
          </a:p>
          <a:p>
            <a:endParaRPr lang="en-US" dirty="0" smtClean="0"/>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467830944"/>
              </p:ext>
            </p:extLst>
          </p:nvPr>
        </p:nvGraphicFramePr>
        <p:xfrm>
          <a:off x="430441" y="1567222"/>
          <a:ext cx="8339329" cy="4531867"/>
        </p:xfrm>
        <a:graphic>
          <a:graphicData uri="http://schemas.openxmlformats.org/drawingml/2006/table">
            <a:tbl>
              <a:tblPr firstRow="1" bandRow="1">
                <a:tableStyleId>{5C22544A-7EE6-4342-B048-85BDC9FD1C3A}</a:tableStyleId>
              </a:tblPr>
              <a:tblGrid>
                <a:gridCol w="1207859"/>
                <a:gridCol w="6197600"/>
                <a:gridCol w="933870"/>
              </a:tblGrid>
              <a:tr h="265943">
                <a:tc>
                  <a:txBody>
                    <a:bodyPr/>
                    <a:lstStyle/>
                    <a:p>
                      <a:pPr algn="ctr"/>
                      <a:r>
                        <a:rPr lang="en-US" sz="1600" b="1">
                          <a:solidFill>
                            <a:schemeClr val="tx1"/>
                          </a:solidFill>
                        </a:rPr>
                        <a:t>Actionee</a:t>
                      </a:r>
                    </a:p>
                  </a:txBody>
                  <a:tcPr marL="45720" marR="4572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rPr>
                        <a:t>Action Item</a:t>
                      </a:r>
                    </a:p>
                  </a:txBody>
                  <a:tcPr marL="45720" marR="45720" marT="27432" marB="27432" anchor="ctr"/>
                </a:tc>
                <a:tc>
                  <a:txBody>
                    <a:bodyPr/>
                    <a:lstStyle/>
                    <a:p>
                      <a:pPr algn="ctr"/>
                      <a:r>
                        <a:rPr lang="en-US" sz="1600" b="1">
                          <a:solidFill>
                            <a:schemeClr val="tx1"/>
                          </a:solidFill>
                        </a:rPr>
                        <a:t>Status</a:t>
                      </a:r>
                    </a:p>
                  </a:txBody>
                  <a:tcPr marL="45720" marR="45720" marT="27432" marB="27432" anchor="ctr"/>
                </a:tc>
              </a:tr>
              <a:tr h="370840">
                <a:tc>
                  <a:txBody>
                    <a:bodyPr/>
                    <a:lstStyle/>
                    <a:p>
                      <a:pPr algn="ctr"/>
                      <a:r>
                        <a:rPr lang="en-US"/>
                        <a:t>Nelson</a:t>
                      </a:r>
                    </a:p>
                  </a:txBody>
                  <a:tcPr marL="45720" marR="45720" marT="27432" marB="27432" anchor="ctr"/>
                </a:tc>
                <a:tc>
                  <a:txBody>
                    <a:bodyPr/>
                    <a:lstStyle/>
                    <a:p>
                      <a:r>
                        <a:rPr lang="en-US"/>
                        <a:t>Develop a strategy for keying or identifying the coax cables to avoid incorrect connections.</a:t>
                      </a:r>
                    </a:p>
                  </a:txBody>
                  <a:tcPr marL="12700" marR="12700" marT="12700" marB="0" anchor="ctr"/>
                </a:tc>
                <a:tc>
                  <a:txBody>
                    <a:bodyPr/>
                    <a:lstStyle/>
                    <a:p>
                      <a:pPr algn="ctr"/>
                      <a:r>
                        <a:rPr lang="en-US"/>
                        <a:t>Open</a:t>
                      </a:r>
                    </a:p>
                  </a:txBody>
                  <a:tcPr marL="45720" marR="45720" marT="27432" marB="27432" anchor="ctr"/>
                </a:tc>
              </a:tr>
              <a:tr h="370840">
                <a:tc>
                  <a:txBody>
                    <a:bodyPr/>
                    <a:lstStyle/>
                    <a:p>
                      <a:pPr algn="ctr"/>
                      <a:r>
                        <a:rPr lang="en-US"/>
                        <a:t>Westlake</a:t>
                      </a:r>
                    </a:p>
                  </a:txBody>
                  <a:tcPr marL="45720" marR="45720" marT="27432" marB="27432" anchor="ctr"/>
                </a:tc>
                <a:tc>
                  <a:txBody>
                    <a:bodyPr/>
                    <a:lstStyle/>
                    <a:p>
                      <a:r>
                        <a:rPr lang="en-US"/>
                        <a:t>Launch electrons at all possible locations inside sensor model and characterize possible e- backgrounds.</a:t>
                      </a:r>
                    </a:p>
                  </a:txBody>
                  <a:tcPr marL="12700" marR="12700" marT="12700" marB="0" anchor="ctr"/>
                </a:tc>
                <a:tc>
                  <a:txBody>
                    <a:bodyPr/>
                    <a:lstStyle/>
                    <a:p>
                      <a:pPr algn="ctr"/>
                      <a:r>
                        <a:rPr lang="en-US"/>
                        <a:t>Open</a:t>
                      </a:r>
                    </a:p>
                  </a:txBody>
                  <a:tcPr marL="45720" marR="45720" marT="27432" marB="27432" anchor="ctr"/>
                </a:tc>
              </a:tr>
              <a:tr h="370840">
                <a:tc>
                  <a:txBody>
                    <a:bodyPr/>
                    <a:lstStyle/>
                    <a:p>
                      <a:pPr algn="ctr"/>
                      <a:r>
                        <a:rPr lang="en-US"/>
                        <a:t>Nelson</a:t>
                      </a:r>
                    </a:p>
                  </a:txBody>
                  <a:tcPr marL="45720" marR="45720" marT="27432" marB="27432" anchor="ctr"/>
                </a:tc>
                <a:tc>
                  <a:txBody>
                    <a:bodyPr/>
                    <a:lstStyle/>
                    <a:p>
                      <a:r>
                        <a:rPr lang="en-US"/>
                        <a:t>Use redundant information to reject false signals. Consider using STI1 vs. STOP, ST2 vs. STOP, ST1 vs. ST2 redundant information to calculate "golden events" that are self consistent and are probably not corrupted by multiple starts from H+ or penetrators.</a:t>
                      </a:r>
                    </a:p>
                  </a:txBody>
                  <a:tcPr marL="12700" marR="12700" marT="12700" marB="0" anchor="ctr"/>
                </a:tc>
                <a:tc>
                  <a:txBody>
                    <a:bodyPr/>
                    <a:lstStyle/>
                    <a:p>
                      <a:pPr algn="ctr"/>
                      <a:r>
                        <a:rPr lang="en-US"/>
                        <a:t>Open</a:t>
                      </a:r>
                    </a:p>
                  </a:txBody>
                  <a:tcPr marL="45720" marR="45720" marT="27432" marB="27432" anchor="ctr"/>
                </a:tc>
              </a:tr>
              <a:tr h="370840">
                <a:tc>
                  <a:txBody>
                    <a:bodyPr/>
                    <a:lstStyle/>
                    <a:p>
                      <a:pPr algn="ctr"/>
                      <a:r>
                        <a:rPr lang="en-US"/>
                        <a:t>Stokes</a:t>
                      </a:r>
                    </a:p>
                  </a:txBody>
                  <a:tcPr marL="45720" marR="45720" marT="27432" marB="27432" anchor="ctr"/>
                </a:tc>
                <a:tc>
                  <a:txBody>
                    <a:bodyPr/>
                    <a:lstStyle/>
                    <a:p>
                      <a:r>
                        <a:rPr lang="en-US"/>
                        <a:t>Provide peer reviewed reference for continuous test pulser technique for rate correction.</a:t>
                      </a:r>
                    </a:p>
                  </a:txBody>
                  <a:tcPr marL="12700" marR="12700" marT="12700" marB="0" anchor="ctr"/>
                </a:tc>
                <a:tc>
                  <a:txBody>
                    <a:bodyPr/>
                    <a:lstStyle/>
                    <a:p>
                      <a:pPr algn="ctr"/>
                      <a:r>
                        <a:rPr lang="en-US"/>
                        <a:t>Open</a:t>
                      </a:r>
                    </a:p>
                  </a:txBody>
                  <a:tcPr marL="45720" marR="45720" marT="27432" marB="27432" anchor="ctr"/>
                </a:tc>
              </a:tr>
              <a:tr h="370840">
                <a:tc>
                  <a:txBody>
                    <a:bodyPr/>
                    <a:lstStyle/>
                    <a:p>
                      <a:pPr algn="ctr"/>
                      <a:r>
                        <a:rPr lang="en-US"/>
                        <a:t>Layman/Nelson</a:t>
                      </a:r>
                    </a:p>
                  </a:txBody>
                  <a:tcPr marL="45720" marR="45720" marT="27432" marB="27432" anchor="ctr"/>
                </a:tc>
                <a:tc>
                  <a:txBody>
                    <a:bodyPr/>
                    <a:lstStyle/>
                    <a:p>
                      <a:r>
                        <a:rPr lang="en-US"/>
                        <a:t>Consider HV discharge effects.</a:t>
                      </a:r>
                    </a:p>
                  </a:txBody>
                  <a:tcPr marL="12700" marR="12700" marT="12700" marB="0" anchor="ctr"/>
                </a:tc>
                <a:tc>
                  <a:txBody>
                    <a:bodyPr/>
                    <a:lstStyle/>
                    <a:p>
                      <a:pPr algn="ctr"/>
                      <a:r>
                        <a:rPr lang="en-US"/>
                        <a:t>Open</a:t>
                      </a:r>
                    </a:p>
                  </a:txBody>
                  <a:tcPr marL="45720" marR="45720" marT="27432" marB="27432" anchor="ctr"/>
                </a:tc>
              </a:tr>
              <a:tr h="370840">
                <a:tc>
                  <a:txBody>
                    <a:bodyPr/>
                    <a:lstStyle/>
                    <a:p>
                      <a:pPr algn="ctr"/>
                      <a:r>
                        <a:rPr lang="en-US"/>
                        <a:t>Layman</a:t>
                      </a:r>
                    </a:p>
                  </a:txBody>
                  <a:tcPr marL="45720" marR="45720" marT="27432" marB="27432" anchor="ctr"/>
                </a:tc>
                <a:tc>
                  <a:txBody>
                    <a:bodyPr/>
                    <a:lstStyle/>
                    <a:p>
                      <a:r>
                        <a:rPr lang="en-US"/>
                        <a:t>Examine all fasteners without locking feature and consider high torque. Make sure no plastics in the stackup.</a:t>
                      </a:r>
                    </a:p>
                  </a:txBody>
                  <a:tcPr marL="12700" marR="12700" marT="12700" marB="0" anchor="ctr"/>
                </a:tc>
                <a:tc>
                  <a:txBody>
                    <a:bodyPr/>
                    <a:lstStyle/>
                    <a:p>
                      <a:pPr algn="ctr"/>
                      <a:r>
                        <a:rPr lang="en-US"/>
                        <a:t>Open</a:t>
                      </a:r>
                    </a:p>
                  </a:txBody>
                  <a:tcPr marL="45720" marR="45720" marT="27432" marB="27432" anchor="ctr"/>
                </a:tc>
              </a:tr>
            </a:tbl>
          </a:graphicData>
        </a:graphic>
      </p:graphicFrame>
    </p:spTree>
    <p:extLst>
      <p:ext uri="{BB962C8B-B14F-4D97-AF65-F5344CB8AC3E}">
        <p14:creationId xmlns:p14="http://schemas.microsoft.com/office/powerpoint/2010/main" val="318199744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id Phase B Status - ISIS - DRAFT 1">
  <a:themeElements>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eritage Blu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noFill/>
          <a:prstDash val="solid"/>
          <a:round/>
          <a:headEnd type="none" w="med" len="med"/>
          <a:tailEnd type="none" w="med" len="med"/>
        </a:ln>
        <a:effectLst/>
      </a:spPr>
      <a:bodyPr vert="horz" wrap="square" lIns="4572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Heritag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eritage 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eritage 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eritage 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eritage 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eritage 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eritage 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eritage 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eritage 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eritage 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eritage 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eritage 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eritage Blue 13">
        <a:dk1>
          <a:srgbClr val="333300"/>
        </a:dk1>
        <a:lt1>
          <a:srgbClr val="FFFFFF"/>
        </a:lt1>
        <a:dk2>
          <a:srgbClr val="990000"/>
        </a:dk2>
        <a:lt2>
          <a:srgbClr val="996633"/>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4">
        <a:dk1>
          <a:srgbClr val="333300"/>
        </a:dk1>
        <a:lt1>
          <a:srgbClr val="FFFFFF"/>
        </a:lt1>
        <a:dk2>
          <a:srgbClr val="990000"/>
        </a:dk2>
        <a:lt2>
          <a:srgbClr val="846F58"/>
        </a:lt2>
        <a:accent1>
          <a:srgbClr val="C8BBAC"/>
        </a:accent1>
        <a:accent2>
          <a:srgbClr val="336699"/>
        </a:accent2>
        <a:accent3>
          <a:srgbClr val="FFFFFF"/>
        </a:accent3>
        <a:accent4>
          <a:srgbClr val="2A2A00"/>
        </a:accent4>
        <a:accent5>
          <a:srgbClr val="E0DAD2"/>
        </a:accent5>
        <a:accent6>
          <a:srgbClr val="2D5C8A"/>
        </a:accent6>
        <a:hlink>
          <a:srgbClr val="669900"/>
        </a:hlink>
        <a:folHlink>
          <a:srgbClr val="990000"/>
        </a:folHlink>
      </a:clrScheme>
      <a:clrMap bg1="lt1" tx1="dk1" bg2="lt2" tx2="dk2" accent1="accent1" accent2="accent2" accent3="accent3" accent4="accent4" accent5="accent5" accent6="accent6" hlink="hlink" folHlink="folHlink"/>
    </a:extraClrScheme>
    <a:extraClrScheme>
      <a:clrScheme name="Heritage Blue 15">
        <a:dk1>
          <a:srgbClr val="000000"/>
        </a:dk1>
        <a:lt1>
          <a:srgbClr val="FFFFFF"/>
        </a:lt1>
        <a:dk2>
          <a:srgbClr val="002850"/>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02850"/>
        </a:folHlink>
      </a:clrScheme>
      <a:clrMap bg1="lt1" tx1="dk1" bg2="lt2" tx2="dk2" accent1="accent1" accent2="accent2" accent3="accent3" accent4="accent4" accent5="accent5" accent6="accent6" hlink="hlink" folHlink="folHlink"/>
    </a:extraClrScheme>
    <a:extraClrScheme>
      <a:clrScheme name="Heritage Blue 16">
        <a:dk1>
          <a:srgbClr val="000000"/>
        </a:dk1>
        <a:lt1>
          <a:srgbClr val="FFFFFF"/>
        </a:lt1>
        <a:dk2>
          <a:srgbClr val="01255B"/>
        </a:dk2>
        <a:lt2>
          <a:srgbClr val="846F58"/>
        </a:lt2>
        <a:accent1>
          <a:srgbClr val="C8BBAC"/>
        </a:accent1>
        <a:accent2>
          <a:srgbClr val="CCCCFF"/>
        </a:accent2>
        <a:accent3>
          <a:srgbClr val="FFFFFF"/>
        </a:accent3>
        <a:accent4>
          <a:srgbClr val="000000"/>
        </a:accent4>
        <a:accent5>
          <a:srgbClr val="E0DAD2"/>
        </a:accent5>
        <a:accent6>
          <a:srgbClr val="B9B9E7"/>
        </a:accent6>
        <a:hlink>
          <a:srgbClr val="006699"/>
        </a:hlink>
        <a:folHlink>
          <a:srgbClr val="01255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Mid Phase B Status - ISIS - DRAFT 1</Template>
  <TotalTime>3715</TotalTime>
  <Words>2503</Words>
  <Application>Microsoft Macintosh PowerPoint</Application>
  <PresentationFormat>On-screen Show (4:3)</PresentationFormat>
  <Paragraphs>516</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Mid Phase B Status - ISIS - DRAFT 1</vt:lpstr>
      <vt:lpstr>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lpstr>ISIS Action Items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Science Investigation of the Sun (ISIS) – Energetic Particles</dc:title>
  <dc:creator>sweidner</dc:creator>
  <cp:lastModifiedBy>Nigel Angold</cp:lastModifiedBy>
  <cp:revision>126</cp:revision>
  <cp:lastPrinted>2012-05-09T16:55:26Z</cp:lastPrinted>
  <dcterms:created xsi:type="dcterms:W3CDTF">2013-01-28T12:52:32Z</dcterms:created>
  <dcterms:modified xsi:type="dcterms:W3CDTF">2013-09-14T21:55:49Z</dcterms:modified>
</cp:coreProperties>
</file>