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13" r:id="rId2"/>
    <p:sldId id="415" r:id="rId3"/>
    <p:sldId id="418" r:id="rId4"/>
    <p:sldId id="424" r:id="rId5"/>
    <p:sldId id="425" r:id="rId6"/>
    <p:sldId id="426" r:id="rId7"/>
    <p:sldId id="420" r:id="rId8"/>
    <p:sldId id="421" r:id="rId9"/>
    <p:sldId id="422" r:id="rId10"/>
    <p:sldId id="416" r:id="rId11"/>
    <p:sldId id="427" r:id="rId1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8"/>
            <p14:sldId id="424"/>
            <p14:sldId id="425"/>
            <p14:sldId id="426"/>
            <p14:sldId id="420"/>
            <p14:sldId id="421"/>
            <p14:sldId id="422"/>
            <p14:sldId id="416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16" d="100"/>
          <a:sy n="116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</a:t>
            </a:r>
          </a:p>
          <a:p>
            <a:r>
              <a:rPr lang="en-US" dirty="0" smtClean="0"/>
              <a:t>EPI-Hi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55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477000" y="5638800"/>
            <a:ext cx="2362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3BB222-ECC8-4FFC-B999-DDB358FF7A7F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smtClean="0"/>
              <a:t>Component-Level Electrical GSE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Component-Level GSE designed and reviewed for supporting flight build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Functionality to test component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Fail-safe flight component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Energy board test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1" dirty="0" smtClean="0"/>
              <a:t>Board is designed, built, and tested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1" dirty="0" smtClean="0"/>
              <a:t>Used to test EM and flight Energy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Energy board burn in board</a:t>
            </a:r>
          </a:p>
          <a:p>
            <a:pPr lvl="2">
              <a:lnSpc>
                <a:spcPct val="90000"/>
              </a:lnSpc>
            </a:pPr>
            <a:r>
              <a:rPr lang="en-US" sz="1200" b="1" dirty="0" smtClean="0"/>
              <a:t>Schematic is complete</a:t>
            </a:r>
          </a:p>
          <a:p>
            <a:pPr eaLnBrk="1" hangingPunct="1">
              <a:lnSpc>
                <a:spcPct val="90000"/>
              </a:lnSpc>
            </a:pPr>
            <a:endParaRPr lang="en-US" sz="1600" b="0" dirty="0" smtClean="0"/>
          </a:p>
        </p:txBody>
      </p:sp>
      <p:pic>
        <p:nvPicPr>
          <p:cNvPr id="24582" name="Picture 4" descr="P202008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12770" r="36211" b="13164"/>
          <a:stretch>
            <a:fillRect/>
          </a:stretch>
        </p:blipFill>
        <p:spPr bwMode="auto">
          <a:xfrm>
            <a:off x="5791200" y="1219200"/>
            <a:ext cx="1901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3706" y="2967335"/>
            <a:ext cx="4416594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Photo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1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EGSE</a:t>
            </a:r>
          </a:p>
          <a:p>
            <a:pPr lvl="1"/>
            <a:r>
              <a:rPr lang="en-US" dirty="0" smtClean="0"/>
              <a:t>Board Level</a:t>
            </a:r>
            <a:endParaRPr lang="en-US" dirty="0" smtClean="0"/>
          </a:p>
          <a:p>
            <a:pPr lvl="1"/>
            <a:r>
              <a:rPr lang="en-US" dirty="0" smtClean="0"/>
              <a:t>S/C Emulators</a:t>
            </a:r>
          </a:p>
          <a:p>
            <a:pPr lvl="1"/>
            <a:r>
              <a:rPr lang="en-US" dirty="0" smtClean="0"/>
              <a:t>Safe/Arm Plugs</a:t>
            </a:r>
          </a:p>
          <a:p>
            <a:r>
              <a:rPr lang="en-US" dirty="0" smtClean="0"/>
              <a:t>EGSE software should be described including requirements, design and verification of EGSE software</a:t>
            </a:r>
          </a:p>
          <a:p>
            <a:r>
              <a:rPr lang="en-US" dirty="0" smtClean="0"/>
              <a:t>MGSE</a:t>
            </a:r>
          </a:p>
          <a:p>
            <a:pPr lvl="1"/>
            <a:r>
              <a:rPr lang="en-US" dirty="0" smtClean="0"/>
              <a:t>Aperture covers</a:t>
            </a:r>
          </a:p>
          <a:p>
            <a:pPr lvl="1"/>
            <a:r>
              <a:rPr lang="en-US" dirty="0" smtClean="0"/>
              <a:t>Handling fixtures</a:t>
            </a:r>
          </a:p>
          <a:p>
            <a:pPr lvl="1"/>
            <a:r>
              <a:rPr lang="en-US" dirty="0" smtClean="0"/>
              <a:t>Transport cases</a:t>
            </a:r>
          </a:p>
          <a:p>
            <a:r>
              <a:rPr lang="en-US" dirty="0" smtClean="0"/>
              <a:t>Instrument purge equipment </a:t>
            </a:r>
          </a:p>
          <a:p>
            <a:r>
              <a:rPr lang="en-US" dirty="0" smtClean="0"/>
              <a:t>Alignment requirements and features</a:t>
            </a:r>
          </a:p>
          <a:p>
            <a:r>
              <a:rPr lang="en-US" sz="1600" dirty="0" smtClean="0"/>
              <a:t>&lt;&lt; Reid, the MGSE isn’t very complex and are things you are very used to.  The ME’s will supply the details, but I thought you would be a good person to make the overall pitch since you have some of the best knowledge of the latest versions of the EGSE from your RBSP experience &gt;&gt;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Board-Level GSE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Each lead engineer is responsible for developing their own board-level GSE.</a:t>
            </a:r>
          </a:p>
          <a:p>
            <a:pPr lvl="1" eaLnBrk="1" hangingPunct="1"/>
            <a:r>
              <a:rPr lang="en-US" b="1" u="sng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/>
            <a:r>
              <a:rPr lang="en-US" b="1" u="sng" dirty="0" smtClean="0"/>
              <a:t>Event Board</a:t>
            </a:r>
            <a:r>
              <a:rPr lang="en-US" dirty="0" smtClean="0"/>
              <a:t>:  energy and TOF preamp boards, event board, test port box, breakout box, I2C slave, commercial </a:t>
            </a:r>
            <a:r>
              <a:rPr lang="en-US" dirty="0" err="1" smtClean="0"/>
              <a:t>pulsers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Anode Board</a:t>
            </a:r>
            <a:r>
              <a:rPr lang="en-US" dirty="0" smtClean="0"/>
              <a:t>: Commercial </a:t>
            </a:r>
            <a:r>
              <a:rPr lang="en-US" dirty="0" err="1" smtClean="0"/>
              <a:t>pulsers</a:t>
            </a:r>
            <a:r>
              <a:rPr lang="en-US" dirty="0" smtClean="0"/>
              <a:t>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All GSE is peer reviews and </a:t>
            </a:r>
            <a:r>
              <a:rPr lang="en-US" dirty="0" smtClean="0">
                <a:solidFill>
                  <a:srgbClr val="FF0000"/>
                </a:solidFill>
              </a:rPr>
              <a:t>XXX (talk to Jim Burgum)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Also provides 1PPS and </a:t>
            </a:r>
            <a:r>
              <a:rPr lang="en-US" sz="1800" dirty="0" err="1"/>
              <a:t>Gated_PPS</a:t>
            </a:r>
            <a:r>
              <a:rPr lang="en-US" sz="1800" dirty="0"/>
              <a:t> Interfaces for Instrument EGSE </a:t>
            </a:r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600" dirty="0"/>
              <a:t>Non-flight use </a:t>
            </a:r>
            <a:r>
              <a:rPr lang="en-US" sz="16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Interfaces</a:t>
            </a:r>
          </a:p>
          <a:p>
            <a:pPr lvl="1"/>
            <a:r>
              <a:rPr lang="en-US" sz="1800" dirty="0"/>
              <a:t>Also provides 1PPS and </a:t>
            </a:r>
            <a:r>
              <a:rPr lang="en-US" sz="1800" dirty="0" err="1"/>
              <a:t>Gated_PPS</a:t>
            </a:r>
            <a:r>
              <a:rPr lang="en-US" sz="1800" dirty="0"/>
              <a:t> Interfaces for Instrument EGSE </a:t>
            </a:r>
          </a:p>
          <a:p>
            <a:pPr lvl="1"/>
            <a:r>
              <a:rPr lang="en-US" sz="1800" dirty="0"/>
              <a:t>Designed for use with Flight </a:t>
            </a:r>
            <a:r>
              <a:rPr lang="en-US" sz="1800" dirty="0" smtClean="0"/>
              <a:t>hardware</a:t>
            </a:r>
          </a:p>
          <a:p>
            <a:r>
              <a:rPr lang="en-US" sz="2000" dirty="0" smtClean="0"/>
              <a:t>GSE verification </a:t>
            </a:r>
            <a:r>
              <a:rPr lang="en-US" sz="2000" dirty="0" smtClean="0"/>
              <a:t>performed </a:t>
            </a:r>
            <a:r>
              <a:rPr lang="en-US" sz="2000" dirty="0" smtClean="0"/>
              <a:t>by </a:t>
            </a:r>
            <a:r>
              <a:rPr lang="en-US" sz="2000" dirty="0" smtClean="0"/>
              <a:t>project</a:t>
            </a:r>
          </a:p>
          <a:p>
            <a:r>
              <a:rPr lang="en-US" sz="2000" dirty="0" smtClean="0"/>
              <a:t>QTY provided to ISIS?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7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6451600" imgH="3708400" progId="Visio.Drawing.11">
                  <p:embed/>
                </p:oleObj>
              </mc:Choice>
              <mc:Fallback>
                <p:oleObj name="Visio" r:id="rId3" imgW="6451600" imgH="3708400" progId="Visio.Drawing.11">
                  <p:embed/>
                  <p:pic>
                    <p:nvPicPr>
                      <p:cNvPr id="0" name="Object 10" descr="Business Areas - Military Spa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536" y="3698976"/>
                        <a:ext cx="4559100" cy="26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153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</a:t>
            </a:r>
            <a:r>
              <a:rPr lang="en-US" dirty="0" smtClean="0"/>
              <a:t>closeout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EPI-Hi???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38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rcRect l="16093" t="13730" r="21322" b="11853"/>
          <a:stretch>
            <a:fillRect/>
          </a:stretch>
        </p:blipFill>
        <p:spPr bwMode="auto">
          <a:xfrm>
            <a:off x="5279390" y="1533207"/>
            <a:ext cx="3614420" cy="313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Instrument Articulation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Requirements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Use in APL accelerator facility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Vacuum compatible (low outgassing)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Accommodate vertical and horizontal-mount instrument with open doors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Cover full FOV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Specified and purchased custom system from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Received January ‘09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Fit tested with 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Remote software interface under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Future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Make small modifications for mounting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Test with mass prototype and EM instrument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10200" y="5715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248400" y="4648200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40103" y="2637135"/>
            <a:ext cx="4416594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EPI-Hi?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867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Beam Generation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Requirements</a:t>
            </a:r>
            <a:endParaRPr lang="en-US" sz="1800" dirty="0" smtClean="0"/>
          </a:p>
          <a:p>
            <a:pPr lvl="1" eaLnBrk="1" hangingPunct="1"/>
            <a:r>
              <a:rPr lang="en-US" sz="1600" dirty="0" smtClean="0"/>
              <a:t>Use in APL calibration facility with particle accelerator</a:t>
            </a:r>
          </a:p>
          <a:p>
            <a:pPr lvl="2" eaLnBrk="1" hangingPunct="1"/>
            <a:r>
              <a:rPr lang="en-US" sz="1400" dirty="0" smtClean="0"/>
              <a:t>Vacuum compatible (low outgassing)</a:t>
            </a:r>
          </a:p>
          <a:p>
            <a:pPr lvl="1" eaLnBrk="1" hangingPunct="1"/>
            <a:r>
              <a:rPr lang="en-US" sz="1600" dirty="0" smtClean="0"/>
              <a:t>Allow user to select ion or electron calibration source and intensity</a:t>
            </a:r>
          </a:p>
          <a:p>
            <a:pPr lvl="1" eaLnBrk="1" hangingPunct="1"/>
            <a:r>
              <a:rPr lang="en-US" sz="1600" dirty="0" smtClean="0"/>
              <a:t>No stray light from optical switches</a:t>
            </a:r>
          </a:p>
          <a:p>
            <a:pPr eaLnBrk="1" hangingPunct="1"/>
            <a:r>
              <a:rPr lang="en-US" sz="1800" dirty="0" smtClean="0"/>
              <a:t>Status</a:t>
            </a:r>
          </a:p>
          <a:p>
            <a:pPr lvl="1" eaLnBrk="1" hangingPunct="1"/>
            <a:r>
              <a:rPr lang="en-US" sz="1600" dirty="0" smtClean="0"/>
              <a:t>Designed and built custom system</a:t>
            </a:r>
          </a:p>
          <a:p>
            <a:pPr lvl="2" eaLnBrk="1" hangingPunct="1"/>
            <a:r>
              <a:rPr lang="en-US" sz="1400" dirty="0" smtClean="0"/>
              <a:t>Three-wheel implementation</a:t>
            </a:r>
          </a:p>
          <a:p>
            <a:pPr lvl="2" eaLnBrk="1" hangingPunct="1"/>
            <a:r>
              <a:rPr lang="en-US" sz="1400" dirty="0" smtClean="0"/>
              <a:t>Optical switches off when not homing</a:t>
            </a:r>
          </a:p>
          <a:p>
            <a:pPr lvl="1" eaLnBrk="1" hangingPunct="1"/>
            <a:r>
              <a:rPr lang="en-US" sz="1600" dirty="0" smtClean="0"/>
              <a:t>Installed and in use in APL facility</a:t>
            </a:r>
          </a:p>
        </p:txBody>
      </p:sp>
      <p:pic>
        <p:nvPicPr>
          <p:cNvPr id="28677" name="Picture 4" descr="P8050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15494" b="4237"/>
          <a:stretch>
            <a:fillRect/>
          </a:stretch>
        </p:blipFill>
        <p:spPr bwMode="auto">
          <a:xfrm>
            <a:off x="4618038" y="1476375"/>
            <a:ext cx="4364037" cy="390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7343775" y="4986338"/>
            <a:ext cx="14287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Source wheel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748213" y="3978275"/>
            <a:ext cx="11112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Foil wheel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7589838" y="1817688"/>
            <a:ext cx="1554162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Detector wheel</a:t>
            </a:r>
          </a:p>
        </p:txBody>
      </p:sp>
    </p:spTree>
    <p:extLst>
      <p:ext uri="{BB962C8B-B14F-4D97-AF65-F5344CB8AC3E}">
        <p14:creationId xmlns:p14="http://schemas.microsoft.com/office/powerpoint/2010/main" val="2655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352800"/>
            <a:ext cx="25892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Grp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36363" b="11765"/>
          <a:stretch>
            <a:fillRect/>
          </a:stretch>
        </p:blipFill>
        <p:spPr>
          <a:xfrm>
            <a:off x="2286000" y="5029200"/>
            <a:ext cx="1295400" cy="1143000"/>
          </a:xfrm>
          <a:noFill/>
        </p:spPr>
      </p:pic>
      <p:sp>
        <p:nvSpPr>
          <p:cNvPr id="2970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GSE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smtClean="0"/>
              <a:t>Shipping Container </a:t>
            </a:r>
          </a:p>
          <a:p>
            <a:pPr lvl="1"/>
            <a:r>
              <a:rPr lang="en-US" sz="1600" smtClean="0"/>
              <a:t>Requirements</a:t>
            </a:r>
          </a:p>
          <a:p>
            <a:pPr lvl="2"/>
            <a:r>
              <a:rPr lang="en-US" sz="1400" smtClean="0"/>
              <a:t>N2 purged, humidity controlled and monitored</a:t>
            </a:r>
          </a:p>
          <a:p>
            <a:pPr lvl="2"/>
            <a:r>
              <a:rPr lang="en-US" sz="1400" smtClean="0"/>
              <a:t>Low outgassing</a:t>
            </a:r>
          </a:p>
          <a:p>
            <a:pPr lvl="2"/>
            <a:r>
              <a:rPr lang="en-US" sz="1400" smtClean="0"/>
              <a:t>Shock mounted and monitored</a:t>
            </a:r>
          </a:p>
          <a:p>
            <a:pPr lvl="2"/>
            <a:r>
              <a:rPr lang="en-US" sz="1400" smtClean="0"/>
              <a:t>Hermetically sealed with pressure relief valve</a:t>
            </a:r>
          </a:p>
          <a:p>
            <a:pPr lvl="1"/>
            <a:r>
              <a:rPr lang="en-US" sz="1600" smtClean="0"/>
              <a:t>Status: Under design</a:t>
            </a:r>
          </a:p>
          <a:p>
            <a:r>
              <a:rPr lang="en-US" sz="1800" smtClean="0"/>
              <a:t>Environmental Test Fixtures</a:t>
            </a:r>
          </a:p>
          <a:p>
            <a:pPr lvl="1"/>
            <a:r>
              <a:rPr lang="en-US" sz="1600" smtClean="0"/>
              <a:t>Thermal Vacuum Fixture</a:t>
            </a:r>
          </a:p>
          <a:p>
            <a:pPr lvl="1"/>
            <a:r>
              <a:rPr lang="en-US" sz="1600" smtClean="0"/>
              <a:t>Vibration Plate Fixture</a:t>
            </a:r>
          </a:p>
          <a:p>
            <a:pPr lvl="1"/>
            <a:r>
              <a:rPr lang="en-US" sz="1600" smtClean="0"/>
              <a:t>To be based on JEDI fixtures</a:t>
            </a:r>
          </a:p>
          <a:p>
            <a:r>
              <a:rPr lang="en-US" sz="1800" smtClean="0"/>
              <a:t>Purge Suitcase</a:t>
            </a:r>
          </a:p>
          <a:p>
            <a:endParaRPr lang="en-US" sz="1800" smtClean="0"/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>
            <a:fillRect/>
          </a:stretch>
        </p:blipFill>
        <p:spPr bwMode="auto">
          <a:xfrm>
            <a:off x="5257800" y="914400"/>
            <a:ext cx="27051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867400" y="3276600"/>
            <a:ext cx="838200" cy="1600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772400" y="2286000"/>
            <a:ext cx="83820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9248" y="2814935"/>
            <a:ext cx="4416594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Photo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1672</TotalTime>
  <Words>663</Words>
  <Application>Microsoft Office PowerPoint</Application>
  <PresentationFormat>On-screen Show (4:3)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Mid Phase B Status - ISIS - DRAFT 1</vt:lpstr>
      <vt:lpstr>Visio</vt:lpstr>
      <vt:lpstr>Ground Support Equipment</vt:lpstr>
      <vt:lpstr>Outline</vt:lpstr>
      <vt:lpstr>Board-Level GSE</vt:lpstr>
      <vt:lpstr>Spacecraft Emulator</vt:lpstr>
      <vt:lpstr>GSEOS</vt:lpstr>
      <vt:lpstr>Safe / Arm plugs</vt:lpstr>
      <vt:lpstr>Calibration GSE for Instrument Articulation</vt:lpstr>
      <vt:lpstr>Calibration GSE for Beam Generation</vt:lpstr>
      <vt:lpstr>Mechanical GSE</vt:lpstr>
      <vt:lpstr>Alignment Requirements</vt:lpstr>
      <vt:lpstr>Component-Level Electrical GSE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85</cp:revision>
  <cp:lastPrinted>2012-05-09T16:55:26Z</cp:lastPrinted>
  <dcterms:created xsi:type="dcterms:W3CDTF">2013-01-28T12:52:32Z</dcterms:created>
  <dcterms:modified xsi:type="dcterms:W3CDTF">2013-09-13T17:25:24Z</dcterms:modified>
</cp:coreProperties>
</file>