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413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5" r:id="rId20"/>
    <p:sldId id="432" r:id="rId21"/>
    <p:sldId id="433" r:id="rId22"/>
    <p:sldId id="434" r:id="rId23"/>
    <p:sldId id="436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85" d="100"/>
          <a:sy n="85" d="100"/>
        </p:scale>
        <p:origin x="-91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20 – </a:t>
            </a:r>
            <a:r>
              <a:rPr lang="en-US" sz="1000" baseline="0" dirty="0" smtClean="0"/>
              <a:t> ISIS Thermal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Gregory J </a:t>
            </a:r>
            <a:r>
              <a:rPr lang="en-US" dirty="0" smtClean="0"/>
              <a:t>Dirks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Thermal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Entire Instrument (Including Underneath) Other than Apertures and Radiators</a:t>
            </a:r>
          </a:p>
          <a:p>
            <a:r>
              <a:rPr lang="en-US" dirty="0" smtClean="0"/>
              <a:t>Specifications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Each Separate Blanket Grounded with Wire to S/C</a:t>
            </a:r>
          </a:p>
          <a:p>
            <a:pPr lvl="1"/>
            <a:r>
              <a:rPr lang="en-US" dirty="0" smtClean="0"/>
              <a:t>Vented Using Edge Mesh Screens Directed away from Apertures</a:t>
            </a:r>
          </a:p>
          <a:p>
            <a:pPr lvl="1"/>
            <a:r>
              <a:rPr lang="en-US" dirty="0" smtClean="0"/>
              <a:t>Edges and Seams Sealed using GBK Tape</a:t>
            </a:r>
          </a:p>
          <a:p>
            <a:pPr lvl="1"/>
            <a:r>
              <a:rPr lang="en-US" dirty="0" smtClean="0"/>
              <a:t>Blankets Secured using G-10 Buttons and SS Snap Rings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MLI</a:t>
            </a:r>
            <a:endParaRPr lang="en-US" dirty="0"/>
          </a:p>
        </p:txBody>
      </p:sp>
      <p:pic>
        <p:nvPicPr>
          <p:cNvPr id="4" name="Picture 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39" y="2662517"/>
            <a:ext cx="7719429" cy="172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Radiators</a:t>
            </a:r>
          </a:p>
          <a:p>
            <a:pPr lvl="1"/>
            <a:r>
              <a:rPr lang="en-US" dirty="0" smtClean="0"/>
              <a:t>Z-93Z55 Conductive White Coating</a:t>
            </a:r>
          </a:p>
          <a:p>
            <a:r>
              <a:rPr lang="en-US" dirty="0" smtClean="0"/>
              <a:t>MLI</a:t>
            </a:r>
          </a:p>
          <a:p>
            <a:pPr lvl="1"/>
            <a:r>
              <a:rPr lang="en-US" dirty="0" smtClean="0"/>
              <a:t>Germanium Black </a:t>
            </a:r>
            <a:r>
              <a:rPr lang="en-US" dirty="0" err="1" smtClean="0"/>
              <a:t>Kapton</a:t>
            </a:r>
            <a:r>
              <a:rPr lang="en-US" dirty="0" smtClean="0"/>
              <a:t> (GBK)</a:t>
            </a:r>
          </a:p>
          <a:p>
            <a:r>
              <a:rPr lang="en-US" dirty="0" smtClean="0"/>
              <a:t>Apertures</a:t>
            </a:r>
          </a:p>
          <a:p>
            <a:pPr lvl="1"/>
            <a:r>
              <a:rPr lang="en-US" dirty="0" smtClean="0"/>
              <a:t>EPI-Hi: TBD</a:t>
            </a:r>
          </a:p>
          <a:p>
            <a:pPr lvl="1"/>
            <a:r>
              <a:rPr lang="en-US" dirty="0" smtClean="0"/>
              <a:t>EPI-Lo: TBD</a:t>
            </a:r>
          </a:p>
          <a:p>
            <a:r>
              <a:rPr lang="en-US" dirty="0" smtClean="0"/>
              <a:t>Thermal Isolators</a:t>
            </a:r>
          </a:p>
          <a:p>
            <a:pPr lvl="1"/>
            <a:r>
              <a:rPr lang="en-US" dirty="0" smtClean="0"/>
              <a:t>G-10 Fiberglass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Finishes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>
              <a:lnSpc>
                <a:spcPct val="85000"/>
              </a:lnSpc>
              <a:spcBef>
                <a:spcPct val="35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EPI-Hi Modeled by Vertex Aerospace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Rommel Zara and </a:t>
            </a:r>
            <a:r>
              <a:rPr lang="en-US" dirty="0" err="1" smtClean="0"/>
              <a:t>Santino</a:t>
            </a:r>
            <a:r>
              <a:rPr lang="en-US" dirty="0" smtClean="0"/>
              <a:t> </a:t>
            </a:r>
            <a:r>
              <a:rPr lang="en-US" dirty="0" err="1" smtClean="0"/>
              <a:t>Rosanova</a:t>
            </a:r>
            <a:endParaRPr lang="en-US" dirty="0" smtClean="0"/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EPI-Lo Modeled by APL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Shawn Begley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Bracket Modeled by Vertex Aerospace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ISIS Model Integrated by Vertex </a:t>
            </a:r>
            <a:r>
              <a:rPr lang="en-US" dirty="0" smtClean="0"/>
              <a:t>Aerospace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All Models Created using Thermal Desktop Software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Pre-PDR Model Delivered to S/C in June</a:t>
            </a:r>
          </a:p>
          <a:p>
            <a:pPr marL="53975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Good Correlation between Instrument and S/C Results</a:t>
            </a:r>
            <a:endParaRPr lang="en-US" dirty="0" smtClean="0"/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None/>
              <a:defRPr/>
            </a:pPr>
            <a:endParaRPr lang="en-US" dirty="0" smtClean="0"/>
          </a:p>
          <a:p>
            <a:pPr marL="290512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Model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 Operational</a:t>
            </a:r>
          </a:p>
          <a:p>
            <a:pPr lvl="1"/>
            <a:r>
              <a:rPr lang="en-US" dirty="0" smtClean="0"/>
              <a:t>0.TBD AU with +65 C I/F Temperature</a:t>
            </a:r>
          </a:p>
          <a:p>
            <a:pPr lvl="1"/>
            <a:r>
              <a:rPr lang="en-US" dirty="0" smtClean="0"/>
              <a:t>EOL Power and Optical Properties</a:t>
            </a:r>
          </a:p>
          <a:p>
            <a:pPr lvl="1"/>
            <a:r>
              <a:rPr lang="en-US" dirty="0" smtClean="0"/>
              <a:t>Low MLI e* = 0.03</a:t>
            </a:r>
          </a:p>
          <a:p>
            <a:r>
              <a:rPr lang="en-US" dirty="0" smtClean="0"/>
              <a:t>Cold Operational</a:t>
            </a:r>
          </a:p>
          <a:p>
            <a:pPr lvl="1"/>
            <a:r>
              <a:rPr lang="en-US" dirty="0" smtClean="0"/>
              <a:t>0.TBD AU with -25 C I/F Temperature</a:t>
            </a:r>
          </a:p>
          <a:p>
            <a:pPr lvl="1"/>
            <a:r>
              <a:rPr lang="en-US" dirty="0" smtClean="0"/>
              <a:t>BOL Power and Optical Properties</a:t>
            </a:r>
          </a:p>
          <a:p>
            <a:pPr lvl="1"/>
            <a:r>
              <a:rPr lang="en-US" dirty="0" smtClean="0"/>
              <a:t>High MLI e* = 0.05</a:t>
            </a:r>
          </a:p>
          <a:p>
            <a:r>
              <a:rPr lang="en-US" dirty="0" smtClean="0"/>
              <a:t>Cold Non-Operational</a:t>
            </a:r>
          </a:p>
          <a:p>
            <a:pPr lvl="1"/>
            <a:r>
              <a:rPr lang="en-US" dirty="0" smtClean="0"/>
              <a:t>0.TBD AU with -30 I/F Temperature</a:t>
            </a:r>
          </a:p>
          <a:p>
            <a:pPr lvl="1"/>
            <a:r>
              <a:rPr lang="en-US" dirty="0" smtClean="0"/>
              <a:t>BOL Optical Properties and e* = 0.05</a:t>
            </a:r>
          </a:p>
          <a:p>
            <a:r>
              <a:rPr lang="en-US" dirty="0" smtClean="0"/>
              <a:t>Hot Non-Operational</a:t>
            </a:r>
          </a:p>
          <a:p>
            <a:pPr lvl="1"/>
            <a:r>
              <a:rPr lang="en-US" dirty="0" smtClean="0"/>
              <a:t>0.TBD AU with +70 I/F Temperature</a:t>
            </a:r>
          </a:p>
          <a:p>
            <a:pPr lvl="1"/>
            <a:r>
              <a:rPr lang="en-US" dirty="0" smtClean="0"/>
              <a:t>EOL Optical Properties and e* = 0.03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Cases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Radiator: Z-93Z55 White Coating</a:t>
            </a:r>
          </a:p>
          <a:p>
            <a:pPr lvl="1"/>
            <a:r>
              <a:rPr lang="en-US" dirty="0" smtClean="0"/>
              <a:t>BOL: a = 0.20, e = 0.90</a:t>
            </a:r>
          </a:p>
          <a:p>
            <a:pPr lvl="1"/>
            <a:r>
              <a:rPr lang="en-US" dirty="0" smtClean="0"/>
              <a:t>EOL: a = 0.45, e = 0.90</a:t>
            </a:r>
          </a:p>
          <a:p>
            <a:r>
              <a:rPr lang="en-US" dirty="0" smtClean="0"/>
              <a:t>MLI Exterior: GBK</a:t>
            </a:r>
          </a:p>
          <a:p>
            <a:pPr lvl="1"/>
            <a:r>
              <a:rPr lang="en-US" dirty="0" smtClean="0"/>
              <a:t>BOL: a = 0.49, e = 0.81</a:t>
            </a:r>
          </a:p>
          <a:p>
            <a:pPr lvl="1"/>
            <a:r>
              <a:rPr lang="en-US" dirty="0" smtClean="0"/>
              <a:t>EOL: a = 0.55, e = 0.78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Properties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13" t="13196" r="40849" b="18750"/>
          <a:stretch>
            <a:fillRect/>
          </a:stretch>
        </p:blipFill>
        <p:spPr bwMode="auto">
          <a:xfrm>
            <a:off x="424939" y="2082677"/>
            <a:ext cx="4511018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62575" y="2219325"/>
          <a:ext cx="3124201" cy="3600450"/>
        </p:xfrm>
        <a:graphic>
          <a:graphicData uri="http://schemas.openxmlformats.org/drawingml/2006/table">
            <a:tbl>
              <a:tblPr/>
              <a:tblGrid>
                <a:gridCol w="1294600"/>
                <a:gridCol w="492099"/>
                <a:gridCol w="668751"/>
                <a:gridCol w="668751"/>
              </a:tblGrid>
              <a:tr h="5639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Limit 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Predict 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 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HET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LET1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LET2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9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DPU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Bias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LVPS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HET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 1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-15.3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 2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58775" y="1132114"/>
            <a:ext cx="8426450" cy="523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EPI-Hi Hot Operational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Cold Operational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23" t="12732" r="41481" b="16556"/>
          <a:stretch>
            <a:fillRect/>
          </a:stretch>
        </p:blipFill>
        <p:spPr bwMode="auto">
          <a:xfrm>
            <a:off x="323851" y="1696197"/>
            <a:ext cx="4146580" cy="387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72686" y="1669116"/>
          <a:ext cx="3124201" cy="3138764"/>
        </p:xfrm>
        <a:graphic>
          <a:graphicData uri="http://schemas.openxmlformats.org/drawingml/2006/table">
            <a:tbl>
              <a:tblPr/>
              <a:tblGrid>
                <a:gridCol w="1294600"/>
                <a:gridCol w="492099"/>
                <a:gridCol w="668751"/>
                <a:gridCol w="668751"/>
              </a:tblGrid>
              <a:tr h="48105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 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Predict 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 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00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HET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LET1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LET2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-8.58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DPU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-7.99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Bias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-7.32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LVPS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-6.55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HET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 1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LET 2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21865" y="5284694"/>
          <a:ext cx="4152900" cy="1144905"/>
        </p:xfrm>
        <a:graphic>
          <a:graphicData uri="http://schemas.openxmlformats.org/drawingml/2006/table">
            <a:tbl>
              <a:tblPr/>
              <a:tblGrid>
                <a:gridCol w="2052583"/>
                <a:gridCol w="2100317"/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Heater Location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Heater Power(W)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EPI-Hi HET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EPI-Hi LET1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EPI-Hi LET2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TEL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Cold Non-Operational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813" t="13229" r="33821" b="18750"/>
          <a:stretch>
            <a:fillRect/>
          </a:stretch>
        </p:blipFill>
        <p:spPr bwMode="auto">
          <a:xfrm>
            <a:off x="304800" y="1707775"/>
            <a:ext cx="4679576" cy="355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61990" y="3245131"/>
          <a:ext cx="3438526" cy="1874837"/>
        </p:xfrm>
        <a:graphic>
          <a:graphicData uri="http://schemas.openxmlformats.org/drawingml/2006/table">
            <a:tbl>
              <a:tblPr/>
              <a:tblGrid>
                <a:gridCol w="1779531"/>
                <a:gridCol w="1658995"/>
              </a:tblGrid>
              <a:tr h="578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Heater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9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EBOX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 1 Telescope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LET 2 Telescope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HET Telescope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Cold Non-Operational Temperatures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3" y="1561913"/>
            <a:ext cx="7783512" cy="4806950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lg"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Hot Non Operational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</a:t>
            </a:r>
            <a:r>
              <a:rPr lang="en-US" dirty="0" smtClean="0"/>
              <a:t>I</a:t>
            </a:r>
            <a:r>
              <a:rPr lang="en-US" dirty="0" smtClean="0"/>
              <a:t>nstrument </a:t>
            </a:r>
            <a:r>
              <a:rPr lang="en-US" dirty="0" smtClean="0"/>
              <a:t>T</a:t>
            </a:r>
            <a:r>
              <a:rPr lang="en-US" dirty="0" smtClean="0"/>
              <a:t>hermal </a:t>
            </a:r>
            <a:r>
              <a:rPr lang="en-US" dirty="0" smtClean="0"/>
              <a:t>R</a:t>
            </a:r>
            <a:r>
              <a:rPr lang="en-US" dirty="0" smtClean="0"/>
              <a:t>equirements</a:t>
            </a:r>
            <a:endParaRPr lang="en-US" dirty="0" smtClean="0"/>
          </a:p>
          <a:p>
            <a:r>
              <a:rPr lang="en-US" dirty="0" smtClean="0"/>
              <a:t>Thermal Design and Implementation</a:t>
            </a:r>
            <a:endParaRPr lang="en-US" dirty="0" smtClean="0"/>
          </a:p>
          <a:p>
            <a:pPr lvl="1"/>
            <a:r>
              <a:rPr lang="en-US" dirty="0" smtClean="0"/>
              <a:t>Thermal Management</a:t>
            </a:r>
            <a:endParaRPr lang="en-US" dirty="0" smtClean="0"/>
          </a:p>
          <a:p>
            <a:pPr lvl="1"/>
            <a:r>
              <a:rPr lang="en-US" dirty="0" smtClean="0"/>
              <a:t>Heaters and Sensors</a:t>
            </a:r>
          </a:p>
          <a:p>
            <a:pPr lvl="1"/>
            <a:r>
              <a:rPr lang="en-US" dirty="0" smtClean="0"/>
              <a:t>MLI Design</a:t>
            </a:r>
          </a:p>
          <a:p>
            <a:pPr lvl="1"/>
            <a:r>
              <a:rPr lang="en-US" dirty="0" smtClean="0"/>
              <a:t>Materials and Finishes</a:t>
            </a:r>
            <a:endParaRPr lang="en-US" dirty="0" smtClean="0"/>
          </a:p>
          <a:p>
            <a:r>
              <a:rPr lang="en-US" dirty="0" smtClean="0"/>
              <a:t>Predicted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erformance </a:t>
            </a:r>
            <a:r>
              <a:rPr lang="en-US" dirty="0" smtClean="0"/>
              <a:t>and </a:t>
            </a:r>
            <a:r>
              <a:rPr lang="en-US" dirty="0" smtClean="0"/>
              <a:t>Margins</a:t>
            </a:r>
            <a:endParaRPr lang="en-US" dirty="0" smtClean="0"/>
          </a:p>
          <a:p>
            <a:pPr lvl="1"/>
            <a:r>
              <a:rPr lang="en-US" dirty="0" smtClean="0"/>
              <a:t>Thermal Model Details</a:t>
            </a:r>
            <a:endParaRPr lang="en-US" dirty="0" smtClean="0"/>
          </a:p>
          <a:p>
            <a:pPr lvl="1"/>
            <a:r>
              <a:rPr lang="en-US" dirty="0" smtClean="0"/>
              <a:t>Design Cases</a:t>
            </a:r>
          </a:p>
          <a:p>
            <a:pPr lvl="1"/>
            <a:r>
              <a:rPr lang="en-US" dirty="0" smtClean="0"/>
              <a:t>Optical Properties</a:t>
            </a:r>
            <a:endParaRPr lang="en-US" dirty="0" smtClean="0"/>
          </a:p>
          <a:p>
            <a:pPr lvl="1"/>
            <a:r>
              <a:rPr lang="en-US" dirty="0" smtClean="0"/>
              <a:t>Predictions and </a:t>
            </a:r>
            <a:r>
              <a:rPr lang="en-US" dirty="0" smtClean="0"/>
              <a:t>Margins</a:t>
            </a:r>
            <a:endParaRPr lang="en-US" dirty="0" smtClean="0"/>
          </a:p>
          <a:p>
            <a:r>
              <a:rPr lang="en-US" dirty="0" smtClean="0"/>
              <a:t>Plans for </a:t>
            </a:r>
            <a:r>
              <a:rPr lang="en-US" dirty="0" smtClean="0"/>
              <a:t>Thermal </a:t>
            </a:r>
            <a:r>
              <a:rPr lang="en-US" dirty="0" smtClean="0"/>
              <a:t>V</a:t>
            </a:r>
            <a:r>
              <a:rPr lang="en-US" dirty="0" smtClean="0"/>
              <a:t>erification</a:t>
            </a:r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Hot Operational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977" t="12732" r="28229" b="18239"/>
          <a:stretch>
            <a:fillRect/>
          </a:stretch>
        </p:blipFill>
        <p:spPr bwMode="auto">
          <a:xfrm>
            <a:off x="255494" y="1933014"/>
            <a:ext cx="50180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5490230" y="4026087"/>
          <a:ext cx="2836863" cy="1168400"/>
        </p:xfrm>
        <a:graphic>
          <a:graphicData uri="http://schemas.openxmlformats.org/drawingml/2006/table">
            <a:tbl>
              <a:tblPr/>
              <a:tblGrid>
                <a:gridCol w="954336"/>
                <a:gridCol w="627509"/>
                <a:gridCol w="627509"/>
                <a:gridCol w="627509"/>
              </a:tblGrid>
              <a:tr h="584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 (°C)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Predict (°C)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 (°C)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Detector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Electronics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Cold Operational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6870" t="12732" r="28229" b="18239"/>
          <a:stretch>
            <a:fillRect/>
          </a:stretch>
        </p:blipFill>
        <p:spPr bwMode="auto">
          <a:xfrm>
            <a:off x="396688" y="1842620"/>
            <a:ext cx="456247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5299262" y="3640231"/>
          <a:ext cx="3048001" cy="1247775"/>
        </p:xfrm>
        <a:graphic>
          <a:graphicData uri="http://schemas.openxmlformats.org/drawingml/2006/table">
            <a:tbl>
              <a:tblPr/>
              <a:tblGrid>
                <a:gridCol w="1025365"/>
                <a:gridCol w="679612"/>
                <a:gridCol w="668812"/>
                <a:gridCol w="674212"/>
              </a:tblGrid>
              <a:tr h="6238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Limit (°C)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Predict (°C)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 (°C)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Detector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-20.65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9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Electronics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-13.39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Cold Non Operational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923" t="13422" r="24443" b="18239"/>
          <a:stretch>
            <a:fillRect/>
          </a:stretch>
        </p:blipFill>
        <p:spPr bwMode="auto">
          <a:xfrm>
            <a:off x="315446" y="1768288"/>
            <a:ext cx="5020968" cy="323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5513294" y="1851212"/>
          <a:ext cx="3033713" cy="2037917"/>
        </p:xfrm>
        <a:graphic>
          <a:graphicData uri="http://schemas.openxmlformats.org/drawingml/2006/table">
            <a:tbl>
              <a:tblPr/>
              <a:tblGrid>
                <a:gridCol w="1048010"/>
                <a:gridCol w="661901"/>
                <a:gridCol w="661901"/>
                <a:gridCol w="661901"/>
              </a:tblGrid>
              <a:tr h="4753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 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Predict 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Margin 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7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Detector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Anode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Event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-41.17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-41.27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503769" y="4281767"/>
          <a:ext cx="3095625" cy="877253"/>
        </p:xfrm>
        <a:graphic>
          <a:graphicData uri="http://schemas.openxmlformats.org/drawingml/2006/table">
            <a:tbl>
              <a:tblPr/>
              <a:tblGrid>
                <a:gridCol w="1488393"/>
                <a:gridCol w="1607232"/>
              </a:tblGrid>
              <a:tr h="605722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Heater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EPI-Lo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Surv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Heater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Hot Non Operational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403157"/>
          </a:xfrm>
        </p:spPr>
        <p:txBody>
          <a:bodyPr/>
          <a:lstStyle/>
          <a:p>
            <a:r>
              <a:rPr lang="en-US" dirty="0" smtClean="0"/>
              <a:t>Design Temperature Limits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                      EPI-Hi                                            EPI-Lo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Margin Guidelines – Includes Test and Model Uncertainty</a:t>
            </a:r>
          </a:p>
          <a:p>
            <a:pPr lvl="1"/>
            <a:r>
              <a:rPr lang="en-US" dirty="0" smtClean="0"/>
              <a:t>Hot Limits 10 C and Cold Limits 5 C (Heater Controlled)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9164" y="1850091"/>
          <a:ext cx="3371851" cy="3724276"/>
        </p:xfrm>
        <a:graphic>
          <a:graphicData uri="http://schemas.openxmlformats.org/drawingml/2006/table">
            <a:tbl>
              <a:tblPr/>
              <a:tblGrid>
                <a:gridCol w="1397220"/>
                <a:gridCol w="650655"/>
                <a:gridCol w="666750"/>
                <a:gridCol w="657226"/>
              </a:tblGrid>
              <a:tr h="76395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Surv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2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HET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3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LET1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1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LET2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DPU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Bias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LVPS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HET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EPI-Hi LET 1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EPI-Hi LET 2 Tel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4894730" y="1883149"/>
          <a:ext cx="3033713" cy="2639464"/>
        </p:xfrm>
        <a:graphic>
          <a:graphicData uri="http://schemas.openxmlformats.org/drawingml/2006/table">
            <a:tbl>
              <a:tblPr/>
              <a:tblGrid>
                <a:gridCol w="1048010"/>
                <a:gridCol w="661901"/>
                <a:gridCol w="661901"/>
                <a:gridCol w="661901"/>
              </a:tblGrid>
              <a:tr h="5896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Component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Hot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Op.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Cold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Surv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(°C)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48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Detector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Anode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Event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 Board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84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Temperatures</a:t>
            </a:r>
          </a:p>
          <a:p>
            <a:pPr lvl="1"/>
            <a:r>
              <a:rPr lang="en-US" dirty="0" smtClean="0"/>
              <a:t>Operational:	-25 / +65 C</a:t>
            </a:r>
          </a:p>
          <a:p>
            <a:pPr lvl="1"/>
            <a:r>
              <a:rPr lang="en-US" dirty="0" smtClean="0"/>
              <a:t>Non-Operational:	-30 / +70 C</a:t>
            </a:r>
          </a:p>
          <a:p>
            <a:r>
              <a:rPr lang="en-US" dirty="0" smtClean="0"/>
              <a:t>Heaters</a:t>
            </a:r>
          </a:p>
          <a:p>
            <a:pPr lvl="1"/>
            <a:r>
              <a:rPr lang="en-US" dirty="0" smtClean="0"/>
              <a:t>75% Maximum Duty Cycle</a:t>
            </a:r>
          </a:p>
          <a:p>
            <a:pPr lvl="1"/>
            <a:r>
              <a:rPr lang="en-US" dirty="0" smtClean="0"/>
              <a:t>Resistance Determined at 26 V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7606" t="17632" r="34802" b="18457"/>
          <a:stretch>
            <a:fillRect/>
          </a:stretch>
        </p:blipFill>
        <p:spPr bwMode="auto">
          <a:xfrm>
            <a:off x="4472268" y="2002491"/>
            <a:ext cx="39624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562849" cy="5238524"/>
          </a:xfrm>
        </p:spPr>
        <p:txBody>
          <a:bodyPr/>
          <a:lstStyle/>
          <a:p>
            <a:r>
              <a:rPr lang="en-US" dirty="0" smtClean="0"/>
              <a:t>EPI-Hi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E-box </a:t>
            </a:r>
            <a:r>
              <a:rPr lang="en-US" dirty="0" smtClean="0"/>
              <a:t>Radiator </a:t>
            </a:r>
            <a:r>
              <a:rPr lang="en-US" dirty="0" smtClean="0"/>
              <a:t>to Dissipate Internally Generated Heat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Telescopes Conductively Isolated from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Operational Heaters on Telescopes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on Telescopes and </a:t>
            </a:r>
            <a:r>
              <a:rPr lang="en-US" dirty="0" smtClean="0"/>
              <a:t>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MLI </a:t>
            </a:r>
            <a:r>
              <a:rPr lang="en-US" dirty="0" smtClean="0"/>
              <a:t>on Surfaces Except Apertures and Radiators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9365" y="5638800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9884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Circuit Boards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85647" y="1703295"/>
            <a:ext cx="156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8965" y="5145742"/>
            <a:ext cx="121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Radiator Surface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015789" y="1900989"/>
            <a:ext cx="328864" cy="114701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334000" y="1900989"/>
            <a:ext cx="1002632" cy="4572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4940968" y="4772526"/>
            <a:ext cx="713874" cy="577516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6" idx="3"/>
          </p:cNvCxnSpPr>
          <p:nvPr/>
        </p:nvCxnSpPr>
        <p:spPr bwMode="auto">
          <a:xfrm flipV="1">
            <a:off x="5638800" y="4732421"/>
            <a:ext cx="328863" cy="1440669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210926" y="4836695"/>
            <a:ext cx="16042" cy="1002631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165558" y="1892968"/>
            <a:ext cx="1179095" cy="2093495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222190" cy="5238524"/>
          </a:xfrm>
        </p:spPr>
        <p:txBody>
          <a:bodyPr/>
          <a:lstStyle/>
          <a:p>
            <a:r>
              <a:rPr lang="en-US" dirty="0" smtClean="0"/>
              <a:t>EPI-Lo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Wedge Radiators (8) to Dissipate Internally Generated </a:t>
            </a:r>
            <a:r>
              <a:rPr lang="en-US" dirty="0" smtClean="0"/>
              <a:t>Heat </a:t>
            </a:r>
            <a:endParaRPr lang="en-US" dirty="0" smtClean="0"/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Eight </a:t>
            </a:r>
            <a:r>
              <a:rPr lang="en-US" dirty="0" smtClean="0"/>
              <a:t>Survival Heaters (One on Each Wedge</a:t>
            </a:r>
            <a:r>
              <a:rPr lang="en-US" dirty="0" smtClean="0"/>
              <a:t>)</a:t>
            </a:r>
            <a:endParaRPr lang="en-US" dirty="0" smtClean="0"/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MLI on Surfaces Except Apertures and Radiators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181" y="2150824"/>
            <a:ext cx="4346948" cy="311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4222190" cy="5238524"/>
          </a:xfrm>
        </p:spPr>
        <p:txBody>
          <a:bodyPr/>
          <a:lstStyle/>
          <a:p>
            <a:r>
              <a:rPr lang="en-US" dirty="0" smtClean="0"/>
              <a:t>ISIS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EPI-Hi and EPI-Lo are Thermally Isolated from the Bracket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Bracket is Thermally Isolated from the S/C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690" t="19835" r="29515" b="19559"/>
          <a:stretch>
            <a:fillRect/>
          </a:stretch>
        </p:blipFill>
        <p:spPr bwMode="auto">
          <a:xfrm>
            <a:off x="4911445" y="1153645"/>
            <a:ext cx="3791801" cy="307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3018195"/>
            <a:ext cx="4037946" cy="344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4625" indent="-174625">
              <a:lnSpc>
                <a:spcPct val="85000"/>
              </a:lnSpc>
              <a:spcBef>
                <a:spcPct val="35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EPI-Hi Heater Operations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One S/C </a:t>
            </a:r>
            <a:r>
              <a:rPr lang="en-US" dirty="0" err="1" smtClean="0"/>
              <a:t>Thermistor</a:t>
            </a:r>
            <a:r>
              <a:rPr lang="en-US" dirty="0" smtClean="0"/>
              <a:t> on Each Telescope and </a:t>
            </a:r>
            <a:r>
              <a:rPr lang="en-US" dirty="0" smtClean="0"/>
              <a:t>Two S/C </a:t>
            </a:r>
            <a:r>
              <a:rPr lang="en-US" dirty="0" err="1" smtClean="0"/>
              <a:t>Thermistors</a:t>
            </a:r>
            <a:r>
              <a:rPr lang="en-US" dirty="0" smtClean="0"/>
              <a:t> </a:t>
            </a:r>
            <a:r>
              <a:rPr lang="en-US" dirty="0" smtClean="0"/>
              <a:t>on </a:t>
            </a:r>
            <a:r>
              <a:rPr lang="en-US" dirty="0" smtClean="0"/>
              <a:t>E-box (Primary and Redundant)</a:t>
            </a:r>
            <a:endParaRPr lang="en-US" dirty="0" smtClean="0"/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Operational </a:t>
            </a:r>
            <a:r>
              <a:rPr lang="en-US" dirty="0" smtClean="0"/>
              <a:t>Heaters on Each Telescope are on One S/C Service, but </a:t>
            </a:r>
            <a:r>
              <a:rPr lang="en-US" dirty="0" smtClean="0"/>
              <a:t>Controlled by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</a:t>
            </a:r>
            <a:r>
              <a:rPr lang="en-US" dirty="0" smtClean="0"/>
              <a:t>Heaters on Each Telescope and the E-Box are on One S/C Service and </a:t>
            </a:r>
            <a:r>
              <a:rPr lang="en-US" dirty="0" smtClean="0"/>
              <a:t>Controlled by S/C with Sense Location Currently </a:t>
            </a:r>
            <a:r>
              <a:rPr lang="en-US" dirty="0" err="1" smtClean="0"/>
              <a:t>Baselined</a:t>
            </a:r>
            <a:r>
              <a:rPr lang="en-US" dirty="0" smtClean="0"/>
              <a:t> as the E-box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Also Used to Warm Instrument to Cold Operational Temperature for Cold Turn </a:t>
            </a:r>
            <a:r>
              <a:rPr lang="en-US" dirty="0" smtClean="0"/>
              <a:t>On by using Different Set Points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and Sensors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Heater Operations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Two (Primary and Redundant) S/C </a:t>
            </a:r>
            <a:r>
              <a:rPr lang="en-US" dirty="0" err="1" smtClean="0"/>
              <a:t>Thermistors</a:t>
            </a:r>
            <a:r>
              <a:rPr lang="en-US" dirty="0" smtClean="0"/>
              <a:t> on Dome </a:t>
            </a:r>
            <a:r>
              <a:rPr lang="en-US" dirty="0" smtClean="0"/>
              <a:t>for Heater Control and One More </a:t>
            </a:r>
            <a:r>
              <a:rPr lang="en-US" dirty="0" smtClean="0"/>
              <a:t>(To Be Positioned)</a:t>
            </a:r>
            <a:endParaRPr lang="en-US" dirty="0" smtClean="0"/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</a:t>
            </a:r>
            <a:r>
              <a:rPr lang="en-US" dirty="0" smtClean="0"/>
              <a:t>Heaters on One S/C Service (Separate from EPI-Hi) </a:t>
            </a:r>
            <a:r>
              <a:rPr lang="en-US" dirty="0" smtClean="0"/>
              <a:t>Controlled by S/C with Sense Location Currently </a:t>
            </a:r>
            <a:r>
              <a:rPr lang="en-US" dirty="0" err="1" smtClean="0"/>
              <a:t>Baselined</a:t>
            </a:r>
            <a:r>
              <a:rPr lang="en-US" dirty="0" smtClean="0"/>
              <a:t> as One of the Wedges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</a:t>
            </a:r>
            <a:r>
              <a:rPr lang="en-US" dirty="0" smtClean="0"/>
              <a:t>are Used </a:t>
            </a:r>
            <a:r>
              <a:rPr lang="en-US" dirty="0" smtClean="0"/>
              <a:t>to Warm Instrument to Cold Operational Temperature for Cold Turn </a:t>
            </a:r>
            <a:r>
              <a:rPr lang="en-US" dirty="0" smtClean="0"/>
              <a:t>On by Using Different Set Points</a:t>
            </a:r>
            <a:endParaRPr lang="en-US" dirty="0" smtClean="0"/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/>
              <a:t>Survival Heaters are Also Used to Maintain Minimum Cold Operating Temperature During Low Power Operating Conditions</a:t>
            </a:r>
          </a:p>
          <a:p>
            <a:pPr marL="274638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Summary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One S/C Operational Heater Service (EPI-Hi)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Two S/C Survival Heater Services</a:t>
            </a:r>
          </a:p>
          <a:p>
            <a:pPr marL="511175" lvl="1" indent="-222250">
              <a:lnSpc>
                <a:spcPct val="85000"/>
              </a:lnSpc>
              <a:spcBef>
                <a:spcPct val="10000"/>
              </a:spcBef>
              <a:buClr>
                <a:schemeClr val="tx1"/>
              </a:buClr>
              <a:buSzPct val="100000"/>
              <a:defRPr/>
            </a:pPr>
            <a:r>
              <a:rPr lang="en-US" dirty="0" smtClean="0"/>
              <a:t>Eight total (5 EPI-Hi and 3 EPI-Lo) S/C </a:t>
            </a:r>
            <a:r>
              <a:rPr lang="en-US" dirty="0" err="1" smtClean="0"/>
              <a:t>Thermistors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Heaters and Sensors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1580</TotalTime>
  <Words>1070</Words>
  <Application>Microsoft Office PowerPoint</Application>
  <PresentationFormat>On-screen Show (4:3)</PresentationFormat>
  <Paragraphs>371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Mid Phase B Status - ISIS - DRAFT 1</vt:lpstr>
      <vt:lpstr>ISIS Thermal</vt:lpstr>
      <vt:lpstr>Outline</vt:lpstr>
      <vt:lpstr>Requirements</vt:lpstr>
      <vt:lpstr>Requirements</vt:lpstr>
      <vt:lpstr>Design</vt:lpstr>
      <vt:lpstr>Design</vt:lpstr>
      <vt:lpstr>Design</vt:lpstr>
      <vt:lpstr>Heaters and Sensors</vt:lpstr>
      <vt:lpstr>Heaters and Sensors</vt:lpstr>
      <vt:lpstr>MLI</vt:lpstr>
      <vt:lpstr>Materials and Finishes</vt:lpstr>
      <vt:lpstr>Thermal Model</vt:lpstr>
      <vt:lpstr>Design Cases</vt:lpstr>
      <vt:lpstr>Optical Properties</vt:lpstr>
      <vt:lpstr>Predictions</vt:lpstr>
      <vt:lpstr>Predictions</vt:lpstr>
      <vt:lpstr>Predictions</vt:lpstr>
      <vt:lpstr>Predictions</vt:lpstr>
      <vt:lpstr>Predictions</vt:lpstr>
      <vt:lpstr>Predictions</vt:lpstr>
      <vt:lpstr>Predictions</vt:lpstr>
      <vt:lpstr>Predictions</vt:lpstr>
      <vt:lpstr>Predictions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gdirks</cp:lastModifiedBy>
  <cp:revision>91</cp:revision>
  <cp:lastPrinted>2012-05-09T16:55:26Z</cp:lastPrinted>
  <dcterms:created xsi:type="dcterms:W3CDTF">2013-01-28T12:52:32Z</dcterms:created>
  <dcterms:modified xsi:type="dcterms:W3CDTF">2013-09-12T21:02:42Z</dcterms:modified>
</cp:coreProperties>
</file>