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413" r:id="rId2"/>
    <p:sldId id="415" r:id="rId3"/>
    <p:sldId id="416" r:id="rId4"/>
    <p:sldId id="417" r:id="rId5"/>
    <p:sldId id="421" r:id="rId6"/>
    <p:sldId id="418" r:id="rId7"/>
    <p:sldId id="419" r:id="rId8"/>
    <p:sldId id="422" r:id="rId9"/>
    <p:sldId id="420" r:id="rId10"/>
    <p:sldId id="423" r:id="rId11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BA8F754F-D314-A544-B58E-3A9AFD86BEAA}">
          <p14:sldIdLst>
            <p14:sldId id="413"/>
            <p14:sldId id="44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91" autoAdjust="0"/>
    <p:restoredTop sz="81540" autoAdjust="0"/>
  </p:normalViewPr>
  <p:slideViewPr>
    <p:cSldViewPr snapToGrid="0">
      <p:cViewPr>
        <p:scale>
          <a:sx n="110" d="100"/>
          <a:sy n="110" d="100"/>
        </p:scale>
        <p:origin x="-106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9/16/2013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753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ISISlogo-002-C.pn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>
          <a:xfrm>
            <a:off x="407255" y="2566467"/>
            <a:ext cx="2317032" cy="42726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7" cstate="screen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2" name="Picture 21" descr="ISISlogo-002-C.png"/>
          <p:cNvPicPr>
            <a:picLocks noChangeAspect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>
          <a:xfrm>
            <a:off x="30736" y="15368"/>
            <a:ext cx="545566" cy="1083832"/>
          </a:xfrm>
          <a:prstGeom prst="rect">
            <a:avLst/>
          </a:prstGeom>
        </p:spPr>
      </p:pic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19 – </a:t>
            </a:r>
            <a:r>
              <a:rPr lang="en-US" sz="1000" baseline="0" dirty="0" smtClean="0"/>
              <a:t> ISIS Structural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alexander\Documents\ISIS\ANSYS\ISIS%20Bracket%20PDR%20Input\Mode%20Shape%20Videos\First%20Mode.avi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Nick Alexander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ISIS Structural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ISIS bracket can be machined using conventional machining processes</a:t>
            </a:r>
          </a:p>
          <a:p>
            <a:pPr lvl="1"/>
            <a:r>
              <a:rPr lang="en-US" dirty="0" smtClean="0"/>
              <a:t>Monolithic design, will be machined from a single Aluminum block</a:t>
            </a:r>
          </a:p>
          <a:p>
            <a:pPr lvl="1"/>
            <a:r>
              <a:rPr lang="en-US" dirty="0" smtClean="0"/>
              <a:t>All operations can be performed on conventional machines (i.e. lathe, mill, etc.)</a:t>
            </a:r>
          </a:p>
          <a:p>
            <a:r>
              <a:rPr lang="en-US" dirty="0" smtClean="0"/>
              <a:t>Thermal isolators &amp; mass models will also be fabricated to be used during structural testing</a:t>
            </a:r>
          </a:p>
          <a:p>
            <a:r>
              <a:rPr lang="en-US" dirty="0" smtClean="0"/>
              <a:t>Bracket height increase due to TPS shift can easily be accommodated as needed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Bracket Fabrication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Summary of mechanical design/structural requirements</a:t>
            </a:r>
            <a:endParaRPr lang="en-US" dirty="0" smtClean="0"/>
          </a:p>
          <a:p>
            <a:r>
              <a:rPr lang="en-US" dirty="0" smtClean="0"/>
              <a:t>Description of the ISIS overall mechanical configuration</a:t>
            </a:r>
            <a:endParaRPr lang="en-US" dirty="0" smtClean="0"/>
          </a:p>
          <a:p>
            <a:r>
              <a:rPr lang="en-US" dirty="0" smtClean="0"/>
              <a:t>Description of the finite </a:t>
            </a:r>
            <a:r>
              <a:rPr lang="en-US" dirty="0" smtClean="0">
                <a:solidFill>
                  <a:srgbClr val="000000"/>
                </a:solidFill>
              </a:rPr>
              <a:t>element models (FEMs) and load cases used to demonstrate structural integrity of applicable components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Information on structural design margins as well as plans for strength verification 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Description of plans for fabrication of mechanical/structural items</a:t>
            </a:r>
          </a:p>
          <a:p>
            <a:pPr>
              <a:buNone/>
            </a:pPr>
            <a:endParaRPr lang="en-US" sz="2000" dirty="0" smtClean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ISIS bracket must hold EPI-Hi &amp; EPI-Lo in position on the SPP deck</a:t>
            </a:r>
          </a:p>
          <a:p>
            <a:r>
              <a:rPr lang="en-US" dirty="0" smtClean="0"/>
              <a:t>ISIS bracket must be capable of independently removing EPI-Hi &amp; EPI-Lo, in either order</a:t>
            </a:r>
          </a:p>
          <a:p>
            <a:r>
              <a:rPr lang="en-US" dirty="0" smtClean="0"/>
              <a:t>ISIS bracket must survive all environments for deck mounted components</a:t>
            </a:r>
          </a:p>
          <a:p>
            <a:pPr lvl="1"/>
            <a:r>
              <a:rPr lang="en-US" dirty="0" smtClean="0"/>
              <a:t>Minimum resonant frequency &gt;80 Hz</a:t>
            </a:r>
          </a:p>
          <a:p>
            <a:pPr lvl="1"/>
            <a:r>
              <a:rPr lang="en-US" dirty="0" smtClean="0"/>
              <a:t>Random vibration</a:t>
            </a:r>
          </a:p>
          <a:p>
            <a:pPr lvl="1"/>
            <a:r>
              <a:rPr lang="en-US" dirty="0" smtClean="0"/>
              <a:t>Sine vibration</a:t>
            </a:r>
          </a:p>
          <a:p>
            <a:pPr lvl="1"/>
            <a:r>
              <a:rPr lang="en-US" dirty="0" smtClean="0"/>
              <a:t>Shock</a:t>
            </a:r>
            <a:endParaRPr lang="en-US" dirty="0" smtClean="0"/>
          </a:p>
          <a:p>
            <a:r>
              <a:rPr lang="en-US" dirty="0" smtClean="0"/>
              <a:t>All ISIS suite testing shall be performed on the bracket, with instruments or instrument analogs as appropriate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Design Requirements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Design Overview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7354" y="1095554"/>
            <a:ext cx="3557390" cy="2792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8"/>
          <p:cNvSpPr/>
          <p:nvPr/>
        </p:nvSpPr>
        <p:spPr bwMode="auto">
          <a:xfrm>
            <a:off x="2458528" y="2078966"/>
            <a:ext cx="759125" cy="75912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8657" y="1138687"/>
            <a:ext cx="4949157" cy="5158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132114"/>
            <a:ext cx="5239768" cy="5238524"/>
          </a:xfrm>
        </p:spPr>
        <p:txBody>
          <a:bodyPr/>
          <a:lstStyle/>
          <a:p>
            <a:r>
              <a:rPr lang="en-US" sz="2000" dirty="0" smtClean="0"/>
              <a:t>Model includes bracket, EPI-Hi &amp; EPI-Lo mass models (at </a:t>
            </a:r>
            <a:r>
              <a:rPr lang="en-US" sz="2000" dirty="0" smtClean="0">
                <a:solidFill>
                  <a:srgbClr val="FF0000"/>
                </a:solidFill>
              </a:rPr>
              <a:t>max allocation</a:t>
            </a:r>
            <a:r>
              <a:rPr lang="en-US" sz="2000" dirty="0" smtClean="0"/>
              <a:t>) and thermal isolators</a:t>
            </a:r>
          </a:p>
          <a:p>
            <a:pPr lvl="1"/>
            <a:r>
              <a:rPr lang="en-US" sz="1800" dirty="0" smtClean="0"/>
              <a:t>Bracket &amp; mass models assigned Aluminum 6061-T6 material properties</a:t>
            </a:r>
          </a:p>
          <a:p>
            <a:pPr lvl="1"/>
            <a:r>
              <a:rPr lang="en-US" sz="1800" dirty="0" smtClean="0"/>
              <a:t>Thermal isolators assigned G10 material properties</a:t>
            </a:r>
          </a:p>
          <a:p>
            <a:r>
              <a:rPr lang="en-US" sz="2000" dirty="0" smtClean="0"/>
              <a:t>Mass models represent accurate mass &amp; CG properties</a:t>
            </a:r>
          </a:p>
          <a:p>
            <a:pPr lvl="1"/>
            <a:r>
              <a:rPr lang="en-US" sz="1800" dirty="0" smtClean="0"/>
              <a:t>Test results will be easy to compare to model</a:t>
            </a:r>
          </a:p>
          <a:p>
            <a:pPr lvl="1"/>
            <a:r>
              <a:rPr lang="en-US" sz="1800" dirty="0" smtClean="0"/>
              <a:t>Mass models are stiff enough to not introduce modes</a:t>
            </a:r>
          </a:p>
          <a:p>
            <a:r>
              <a:rPr lang="en-US" sz="2000" dirty="0" smtClean="0"/>
              <a:t>Edge to surface connections for all mounting interfaces</a:t>
            </a:r>
          </a:p>
          <a:p>
            <a:r>
              <a:rPr lang="en-US" sz="2000" dirty="0" smtClean="0"/>
              <a:t>Fixed supports on all 10 bracket mounting holes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 - Setup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45191" y="1038368"/>
            <a:ext cx="2971800" cy="262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/>
          <a:srcRect r="2142"/>
          <a:stretch>
            <a:fillRect/>
          </a:stretch>
        </p:blipFill>
        <p:spPr bwMode="auto">
          <a:xfrm>
            <a:off x="5748920" y="3789596"/>
            <a:ext cx="2971800" cy="256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 - Modal Results</a:t>
            </a:r>
            <a:endParaRPr lang="en-US" dirty="0"/>
          </a:p>
        </p:txBody>
      </p:sp>
      <p:pic>
        <p:nvPicPr>
          <p:cNvPr id="4" name="First Mode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751935" y="1354918"/>
            <a:ext cx="7753709" cy="468657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132114"/>
            <a:ext cx="8431542" cy="4785607"/>
          </a:xfrm>
        </p:spPr>
        <p:txBody>
          <a:bodyPr/>
          <a:lstStyle/>
          <a:p>
            <a:r>
              <a:rPr lang="en-US" dirty="0" smtClean="0"/>
              <a:t>PSD G acceleration applied </a:t>
            </a:r>
            <a:r>
              <a:rPr lang="en-US" dirty="0" err="1" smtClean="0"/>
              <a:t>uni</a:t>
            </a:r>
            <a:r>
              <a:rPr lang="en-US" dirty="0" smtClean="0"/>
              <a:t>-axially, all 3 major axes</a:t>
            </a:r>
          </a:p>
          <a:p>
            <a:pPr lvl="1"/>
            <a:r>
              <a:rPr lang="en-US" dirty="0" smtClean="0"/>
              <a:t>2 direction lateral to panel, 1 direction normal to panel</a:t>
            </a:r>
          </a:p>
          <a:p>
            <a:r>
              <a:rPr lang="en-US" dirty="0" smtClean="0"/>
              <a:t>PSD </a:t>
            </a:r>
            <a:r>
              <a:rPr lang="en-US" dirty="0" smtClean="0"/>
              <a:t>input from </a:t>
            </a:r>
            <a:r>
              <a:rPr lang="en-US" dirty="0" smtClean="0"/>
              <a:t>EDTRD</a:t>
            </a:r>
            <a:endParaRPr lang="en-US" dirty="0" smtClean="0"/>
          </a:p>
          <a:p>
            <a:pPr lvl="1"/>
            <a:r>
              <a:rPr lang="en-US" dirty="0" smtClean="0"/>
              <a:t>Section 4.4.3, Tables 4-8 &amp; </a:t>
            </a:r>
            <a:r>
              <a:rPr lang="en-US" dirty="0" smtClean="0"/>
              <a:t>4-9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 - Structural Setup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25649" y="3046562"/>
          <a:ext cx="3786530" cy="2438400"/>
        </p:xfrm>
        <a:graphic>
          <a:graphicData uri="http://schemas.openxmlformats.org/drawingml/2006/table">
            <a:tbl>
              <a:tblPr/>
              <a:tblGrid>
                <a:gridCol w="1053389"/>
                <a:gridCol w="974750"/>
                <a:gridCol w="847649"/>
                <a:gridCol w="910742"/>
              </a:tblGrid>
              <a:tr h="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rial"/>
                        </a:rPr>
                        <a:t>Frequency</a:t>
                      </a:r>
                      <a:endParaRPr lang="en-US" sz="1000" dirty="0">
                        <a:latin typeface="Arial"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rial"/>
                        </a:rPr>
                        <a:t>(Hz)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</a:rPr>
                        <a:t>Qualification</a:t>
                      </a:r>
                      <a:endParaRPr lang="en-US" sz="1000">
                        <a:latin typeface="Arial"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</a:rPr>
                        <a:t>(G</a:t>
                      </a:r>
                      <a:r>
                        <a:rPr lang="en-US" sz="1000" b="1" baseline="30000">
                          <a:latin typeface="Arial"/>
                        </a:rPr>
                        <a:t>2</a:t>
                      </a:r>
                      <a:r>
                        <a:rPr lang="en-US" sz="1000" b="1">
                          <a:latin typeface="Arial"/>
                        </a:rPr>
                        <a:t>/Hz)</a:t>
                      </a:r>
                      <a:endParaRPr lang="en-US" sz="100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latin typeface="Arial"/>
                        </a:rPr>
                        <a:t>Protoflight</a:t>
                      </a:r>
                      <a:endParaRPr lang="en-US" sz="1000" dirty="0">
                        <a:latin typeface="Arial"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rial"/>
                        </a:rPr>
                        <a:t>(G</a:t>
                      </a:r>
                      <a:r>
                        <a:rPr lang="en-US" sz="1000" b="1" baseline="30000" dirty="0">
                          <a:latin typeface="Arial"/>
                        </a:rPr>
                        <a:t>2</a:t>
                      </a:r>
                      <a:r>
                        <a:rPr lang="en-US" sz="1000" b="1" dirty="0">
                          <a:latin typeface="Arial"/>
                        </a:rPr>
                        <a:t>/Hz)</a:t>
                      </a:r>
                      <a:endParaRPr lang="en-US" sz="1000" dirty="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</a:rPr>
                        <a:t>Acceptance</a:t>
                      </a:r>
                      <a:endParaRPr lang="en-US" sz="1000">
                        <a:latin typeface="Arial"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</a:rPr>
                        <a:t>(G</a:t>
                      </a:r>
                      <a:r>
                        <a:rPr lang="en-US" sz="1000" b="1" baseline="30000">
                          <a:latin typeface="Arial"/>
                        </a:rPr>
                        <a:t>2</a:t>
                      </a:r>
                      <a:r>
                        <a:rPr lang="en-US" sz="1000" b="1">
                          <a:latin typeface="Arial"/>
                        </a:rPr>
                        <a:t>/Hz)</a:t>
                      </a:r>
                      <a:endParaRPr lang="en-US" sz="100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20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0.01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0.01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0.01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60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1.25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1.25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0.63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200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1.25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1.25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0.63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350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0.04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0.04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0.04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500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0.04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0.04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0.04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2000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0.01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0.01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0.01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Overall Grms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16.4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16.4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12.6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Duration (mins)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</a:rPr>
                        <a:t>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Table 4</a:t>
            </a: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S UI Gothic" pitchFamily="34" charset="-128"/>
                <a:ea typeface="MS UI Gothic" pitchFamily="34" charset="-128"/>
                <a:cs typeface="Arial" pitchFamily="34" charset="0"/>
              </a:rPr>
              <a:t>‑</a:t>
            </a: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8. Side Panels Mounted Components &amp; Subsystems Normal To Panel</a:t>
            </a:r>
            <a:endParaRPr kumimoji="0" lang="en-US" sz="11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714569" y="3550716"/>
          <a:ext cx="3786530" cy="1930400"/>
        </p:xfrm>
        <a:graphic>
          <a:graphicData uri="http://schemas.openxmlformats.org/drawingml/2006/table">
            <a:tbl>
              <a:tblPr/>
              <a:tblGrid>
                <a:gridCol w="1053389"/>
                <a:gridCol w="974750"/>
                <a:gridCol w="847649"/>
                <a:gridCol w="910742"/>
              </a:tblGrid>
              <a:tr h="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</a:rPr>
                        <a:t>Frequency</a:t>
                      </a:r>
                      <a:endParaRPr lang="en-US" sz="1000">
                        <a:latin typeface="Arial"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</a:rPr>
                        <a:t>(Hz)</a:t>
                      </a:r>
                      <a:endParaRPr lang="en-US" sz="100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</a:rPr>
                        <a:t>Qualification</a:t>
                      </a:r>
                      <a:endParaRPr lang="en-US" sz="1000">
                        <a:latin typeface="Arial"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</a:rPr>
                        <a:t>(G</a:t>
                      </a:r>
                      <a:r>
                        <a:rPr lang="en-US" sz="1000" b="1" baseline="30000">
                          <a:latin typeface="Arial"/>
                        </a:rPr>
                        <a:t>2</a:t>
                      </a:r>
                      <a:r>
                        <a:rPr lang="en-US" sz="1000" b="1">
                          <a:latin typeface="Arial"/>
                        </a:rPr>
                        <a:t>/Hz)</a:t>
                      </a:r>
                      <a:endParaRPr lang="en-US" sz="100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</a:rPr>
                        <a:t>Protoflight</a:t>
                      </a:r>
                      <a:endParaRPr lang="en-US" sz="1000">
                        <a:latin typeface="Arial"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</a:rPr>
                        <a:t>(G</a:t>
                      </a:r>
                      <a:r>
                        <a:rPr lang="en-US" sz="1000" b="1" baseline="30000">
                          <a:latin typeface="Arial"/>
                        </a:rPr>
                        <a:t>2</a:t>
                      </a:r>
                      <a:r>
                        <a:rPr lang="en-US" sz="1000" b="1">
                          <a:latin typeface="Arial"/>
                        </a:rPr>
                        <a:t>/Hz)</a:t>
                      </a:r>
                      <a:endParaRPr lang="en-US" sz="100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</a:rPr>
                        <a:t>Acceptance</a:t>
                      </a:r>
                      <a:endParaRPr lang="en-US" sz="1000">
                        <a:latin typeface="Arial"/>
                      </a:endParaRPr>
                    </a:p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</a:rPr>
                        <a:t>(G</a:t>
                      </a:r>
                      <a:r>
                        <a:rPr lang="en-US" sz="1000" b="1" baseline="30000">
                          <a:latin typeface="Arial"/>
                        </a:rPr>
                        <a:t>2</a:t>
                      </a:r>
                      <a:r>
                        <a:rPr lang="en-US" sz="1000" b="1">
                          <a:latin typeface="Arial"/>
                        </a:rPr>
                        <a:t>/Hz)</a:t>
                      </a:r>
                      <a:endParaRPr lang="en-US" sz="1000">
                        <a:latin typeface="Arial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20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0.01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0.01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0.01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35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0.04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0.04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0.04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500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0.04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0.04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0.04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2000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0.01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0.01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0.01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Overall Grms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6.8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6.8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6.8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Duration (mins)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</a:rPr>
                        <a:t>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</a:rPr>
                        <a:t>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7969" y="5658925"/>
            <a:ext cx="3864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Table 4-8: Side Panels Mounted Components Normal to Panel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707147" y="5664668"/>
            <a:ext cx="3864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Table 4-9: Side Panels Mounted Components Lateral to Panel</a:t>
            </a:r>
            <a:endParaRPr lang="en-US" sz="1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132114"/>
            <a:ext cx="3298825" cy="5238524"/>
          </a:xfrm>
        </p:spPr>
        <p:txBody>
          <a:bodyPr/>
          <a:lstStyle/>
          <a:p>
            <a:r>
              <a:rPr lang="en-US" dirty="0" smtClean="0"/>
              <a:t>Still running stress cases</a:t>
            </a:r>
          </a:p>
          <a:p>
            <a:pPr lvl="1"/>
            <a:r>
              <a:rPr lang="en-US" dirty="0" smtClean="0"/>
              <a:t>Refining model to mitigate high stress concentrations</a:t>
            </a:r>
          </a:p>
          <a:p>
            <a:r>
              <a:rPr lang="en-US" dirty="0" smtClean="0"/>
              <a:t>Need to perform bolt analysis for bracket mounting bolts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879" y="185100"/>
            <a:ext cx="7450830" cy="675511"/>
          </a:xfrm>
        </p:spPr>
        <p:txBody>
          <a:bodyPr/>
          <a:lstStyle/>
          <a:p>
            <a:r>
              <a:rPr lang="en-US" dirty="0" smtClean="0"/>
              <a:t>FEM - Structural Results (Preliminary)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35570" y="1513969"/>
            <a:ext cx="4735713" cy="421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Structural results must meet Safety Factors per EDTRD</a:t>
            </a:r>
          </a:p>
          <a:p>
            <a:pPr lvl="1"/>
            <a:r>
              <a:rPr lang="en-US" dirty="0" smtClean="0"/>
              <a:t>Section 4.4.2.2, Table 4-5 for Metallic Structures (Tested)</a:t>
            </a:r>
          </a:p>
          <a:p>
            <a:pPr lvl="2"/>
            <a:r>
              <a:rPr lang="en-US" dirty="0" smtClean="0"/>
              <a:t>Ultimate: 1.40 (Aluminum 6061-T6 F</a:t>
            </a:r>
            <a:r>
              <a:rPr lang="en-US" baseline="-25000" dirty="0" smtClean="0"/>
              <a:t>TU</a:t>
            </a:r>
            <a:r>
              <a:rPr lang="en-US" dirty="0" smtClean="0"/>
              <a:t> = 42 </a:t>
            </a:r>
            <a:r>
              <a:rPr lang="en-US" dirty="0" err="1" smtClean="0"/>
              <a:t>ksi</a:t>
            </a:r>
            <a:r>
              <a:rPr lang="en-US" dirty="0" smtClean="0"/>
              <a:t>*)</a:t>
            </a:r>
          </a:p>
          <a:p>
            <a:pPr lvl="2"/>
            <a:r>
              <a:rPr lang="en-US" dirty="0" smtClean="0"/>
              <a:t>Yield: 1.25 (Aluminum 6061-T6 F</a:t>
            </a:r>
            <a:r>
              <a:rPr lang="en-US" baseline="-25000" dirty="0" smtClean="0"/>
              <a:t>TY</a:t>
            </a:r>
            <a:r>
              <a:rPr lang="en-US" dirty="0" smtClean="0"/>
              <a:t> = 35 </a:t>
            </a:r>
            <a:r>
              <a:rPr lang="en-US" dirty="0" err="1" smtClean="0"/>
              <a:t>ksi</a:t>
            </a:r>
            <a:r>
              <a:rPr lang="en-US" dirty="0" smtClean="0"/>
              <a:t>*)</a:t>
            </a:r>
          </a:p>
          <a:p>
            <a:r>
              <a:rPr lang="en-US" dirty="0" smtClean="0"/>
              <a:t>Margin of Safety must always be positive</a:t>
            </a:r>
          </a:p>
          <a:p>
            <a:pPr lvl="1"/>
            <a:r>
              <a:rPr lang="en-US" dirty="0" smtClean="0"/>
              <a:t>MS = Allowable/(FS x Applied) – 1.0</a:t>
            </a:r>
          </a:p>
          <a:p>
            <a:pPr lvl="1"/>
            <a:r>
              <a:rPr lang="en-US" dirty="0" smtClean="0"/>
              <a:t>Maximum Allowable Ultimate Stress = 30 </a:t>
            </a:r>
            <a:r>
              <a:rPr lang="en-US" dirty="0" err="1" smtClean="0"/>
              <a:t>ksi</a:t>
            </a:r>
            <a:endParaRPr lang="en-US" dirty="0" smtClean="0"/>
          </a:p>
          <a:p>
            <a:pPr lvl="1"/>
            <a:r>
              <a:rPr lang="en-US" dirty="0" smtClean="0"/>
              <a:t>Maximum Allowable Yield Stress = 28 </a:t>
            </a:r>
            <a:r>
              <a:rPr lang="en-US" dirty="0" err="1" smtClean="0"/>
              <a:t>ksi</a:t>
            </a:r>
            <a:endParaRPr lang="en-US" dirty="0" smtClean="0"/>
          </a:p>
          <a:p>
            <a:r>
              <a:rPr lang="en-US" dirty="0" smtClean="0"/>
              <a:t>ISIS bracket will be exposed to random vibration with mass models attached for verification prior to EPI-Hi &amp; EPI-Lo testing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Design Margins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9562" y="6133381"/>
            <a:ext cx="2941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*Per MIL-HDBK-5J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2282</TotalTime>
  <Words>570</Words>
  <Application>Microsoft Office PowerPoint</Application>
  <PresentationFormat>On-screen Show (4:3)</PresentationFormat>
  <Paragraphs>131</Paragraphs>
  <Slides>10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Mid Phase B Status - ISIS - DRAFT 1</vt:lpstr>
      <vt:lpstr>ISIS Structural</vt:lpstr>
      <vt:lpstr>Outline</vt:lpstr>
      <vt:lpstr>Mechanical Design Requirements</vt:lpstr>
      <vt:lpstr>Mechanical Design Overview</vt:lpstr>
      <vt:lpstr>FEM - Setup</vt:lpstr>
      <vt:lpstr>FEM - Modal Results</vt:lpstr>
      <vt:lpstr>FEM - Structural Setup</vt:lpstr>
      <vt:lpstr>FEM - Structural Results (Preliminary)</vt:lpstr>
      <vt:lpstr>Structural Design Margins</vt:lpstr>
      <vt:lpstr>Bracket Fabrication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nalexander</cp:lastModifiedBy>
  <cp:revision>165</cp:revision>
  <cp:lastPrinted>2012-05-09T16:55:26Z</cp:lastPrinted>
  <dcterms:created xsi:type="dcterms:W3CDTF">2013-01-28T12:52:32Z</dcterms:created>
  <dcterms:modified xsi:type="dcterms:W3CDTF">2013-09-16T20:35:32Z</dcterms:modified>
</cp:coreProperties>
</file>