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7"/>
  </p:notesMasterIdLst>
  <p:handoutMasterIdLst>
    <p:handoutMasterId r:id="rId8"/>
  </p:handoutMasterIdLst>
  <p:sldIdLst>
    <p:sldId id="413" r:id="rId2"/>
    <p:sldId id="415" r:id="rId3"/>
    <p:sldId id="416" r:id="rId4"/>
    <p:sldId id="417" r:id="rId5"/>
    <p:sldId id="418" r:id="rId6"/>
  </p:sldIdLst>
  <p:sldSz cx="9144000" cy="6858000" type="screen4x3"/>
  <p:notesSz cx="7010400" cy="92964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A8F754F-D314-A544-B58E-3A9AFD86BEAA}">
          <p14:sldIdLst>
            <p14:sldId id="413"/>
            <p14:sldId id="415"/>
            <p14:sldId id="416"/>
            <p14:sldId id="417"/>
            <p14:sldId id="418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/>
  <p:clrMru>
    <a:srgbClr val="FFDC6D"/>
    <a:srgbClr val="0000FF"/>
    <a:srgbClr val="1C1050"/>
    <a:srgbClr val="181E48"/>
    <a:srgbClr val="1F2C6F"/>
    <a:srgbClr val="26216D"/>
    <a:srgbClr val="151A79"/>
    <a:srgbClr val="1D1D71"/>
    <a:srgbClr val="FFFF66"/>
    <a:srgbClr val="CC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25" autoAdjust="0"/>
    <p:restoredTop sz="81540" autoAdjust="0"/>
  </p:normalViewPr>
  <p:slideViewPr>
    <p:cSldViewPr snapToGrid="0">
      <p:cViewPr varScale="1">
        <p:scale>
          <a:sx n="63" d="100"/>
          <a:sy n="63" d="100"/>
        </p:scale>
        <p:origin x="-137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 varScale="1">
        <p:scale>
          <a:sx n="82" d="100"/>
          <a:sy n="82" d="100"/>
        </p:scale>
        <p:origin x="-1890" y="-8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B82D2B-4194-414A-8944-2697E22A9174}" type="datetimeFigureOut">
              <a:rPr lang="en-US" smtClean="0"/>
              <a:pPr/>
              <a:t>9/16/2013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6C6E07-2FDD-4DBB-81B8-2EF575FB9DA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1303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628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1" tIns="46586" rIns="93171" bIns="46586" numCol="1" anchor="t" anchorCtr="0" compatLnSpc="1">
            <a:prstTxWarp prst="textNoShape">
              <a:avLst/>
            </a:prstTxWarp>
          </a:bodyPr>
          <a:lstStyle>
            <a:lvl1pPr algn="l" defTabSz="931670"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183" y="0"/>
            <a:ext cx="3037628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1" tIns="46586" rIns="93171" bIns="46586" numCol="1" anchor="t" anchorCtr="0" compatLnSpc="1">
            <a:prstTxWarp prst="textNoShape">
              <a:avLst/>
            </a:prstTxWarp>
          </a:bodyPr>
          <a:lstStyle>
            <a:lvl1pPr algn="r" defTabSz="931670"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8500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359" y="4416108"/>
            <a:ext cx="5607684" cy="4182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1" tIns="46586" rIns="93171" bIns="4658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0627"/>
            <a:ext cx="3037628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1" tIns="46586" rIns="93171" bIns="46586" numCol="1" anchor="b" anchorCtr="0" compatLnSpc="1">
            <a:prstTxWarp prst="textNoShape">
              <a:avLst/>
            </a:prstTxWarp>
          </a:bodyPr>
          <a:lstStyle>
            <a:lvl1pPr algn="l" defTabSz="931670"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183" y="8830627"/>
            <a:ext cx="3037628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1" tIns="46586" rIns="93171" bIns="46586" numCol="1" anchor="b" anchorCtr="0" compatLnSpc="1">
            <a:prstTxWarp prst="textNoShape">
              <a:avLst/>
            </a:prstTxWarp>
          </a:bodyPr>
          <a:lstStyle>
            <a:lvl1pPr algn="r" defTabSz="931670">
              <a:defRPr sz="1200" smtClean="0"/>
            </a:lvl1pPr>
          </a:lstStyle>
          <a:p>
            <a:pPr>
              <a:defRPr/>
            </a:pPr>
            <a:fld id="{F847D127-D51C-4188-9A50-71C8B1289DC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265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dirty="0" smtClean="0"/>
              <a:t>introduction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47D127-D51C-4188-9A50-71C8B1289DC7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75364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BlueSolarProbePlusBannerTemplate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2850776" y="5401876"/>
            <a:ext cx="5832182" cy="1083784"/>
          </a:xfrm>
        </p:spPr>
        <p:txBody>
          <a:bodyPr/>
          <a:lstStyle>
            <a:lvl1pPr marL="0" indent="0" algn="ctr">
              <a:spcAft>
                <a:spcPct val="0"/>
              </a:spcAft>
              <a:buFont typeface="Wingdings" pitchFamily="2" charset="2"/>
              <a:buNone/>
              <a:defRPr sz="2800" i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ctrTitle"/>
          </p:nvPr>
        </p:nvSpPr>
        <p:spPr bwMode="black">
          <a:xfrm>
            <a:off x="2853095" y="3795913"/>
            <a:ext cx="5862638" cy="1248280"/>
          </a:xfrm>
        </p:spPr>
        <p:txBody>
          <a:bodyPr/>
          <a:lstStyle>
            <a:lvl1pPr algn="ctr">
              <a:lnSpc>
                <a:spcPts val="48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ISISlogo-002-C.png"/>
          <p:cNvPicPr>
            <a:picLocks noChangeAspect="1"/>
          </p:cNvPicPr>
          <p:nvPr userDrawn="1"/>
        </p:nvPicPr>
        <p:blipFill>
          <a:blip r:embed="rId3" cstate="print"/>
          <a:srcRect l="6017" r="3871"/>
          <a:stretch>
            <a:fillRect/>
          </a:stretch>
        </p:blipFill>
        <p:spPr>
          <a:xfrm>
            <a:off x="407255" y="2566467"/>
            <a:ext cx="2317032" cy="4272681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1336765"/>
            <a:ext cx="9144000" cy="41658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lnSpc>
                <a:spcPts val="2400"/>
              </a:lnSpc>
            </a:pPr>
            <a:r>
              <a:rPr lang="en-US" sz="3200" b="1" i="0" cap="none" spc="0" baseline="0" dirty="0" smtClean="0">
                <a:ln w="11430"/>
                <a:solidFill>
                  <a:srgbClr val="FFDC6D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/>
                <a:cs typeface="Arial"/>
              </a:rPr>
              <a:t>Integrated Science Investigation of the Sun</a:t>
            </a:r>
            <a:endParaRPr lang="en-US" sz="3200" b="1" i="0" cap="none" spc="0" dirty="0">
              <a:ln w="11430"/>
              <a:solidFill>
                <a:srgbClr val="FFDC6D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0" y="223149"/>
            <a:ext cx="5680364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Arial"/>
                <a:cs typeface="Arial"/>
              </a:rPr>
              <a:t>Solar Probe Plus</a:t>
            </a:r>
          </a:p>
        </p:txBody>
      </p:sp>
      <p:sp>
        <p:nvSpPr>
          <p:cNvPr id="18" name="Rectangle 17"/>
          <p:cNvSpPr/>
          <p:nvPr userDrawn="1"/>
        </p:nvSpPr>
        <p:spPr>
          <a:xfrm>
            <a:off x="951568" y="862284"/>
            <a:ext cx="3660105" cy="369332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r>
              <a:rPr lang="en-US" i="1" dirty="0" smtClean="0">
                <a:solidFill>
                  <a:schemeClr val="bg1"/>
                </a:solidFill>
                <a:effectLst>
                  <a:outerShdw blurRad="1270000" dist="38100" dir="21540000" sx="200000" sy="200000" algn="tl" rotWithShape="0">
                    <a:srgbClr val="000000">
                      <a:alpha val="0"/>
                    </a:srgbClr>
                  </a:outerShdw>
                </a:effectLst>
                <a:latin typeface="Arial"/>
                <a:cs typeface="Arial"/>
              </a:rPr>
              <a:t>A NASA Mission</a:t>
            </a:r>
            <a:r>
              <a:rPr lang="en-US" i="1" baseline="0" dirty="0" smtClean="0">
                <a:solidFill>
                  <a:schemeClr val="bg1"/>
                </a:solidFill>
                <a:effectLst>
                  <a:outerShdw blurRad="1270000" dist="38100" dir="21540000" sx="200000" sy="200000" algn="tl" rotWithShape="0">
                    <a:srgbClr val="000000">
                      <a:alpha val="0"/>
                    </a:srgbClr>
                  </a:outerShdw>
                </a:effectLst>
                <a:latin typeface="Arial"/>
                <a:cs typeface="Arial"/>
              </a:rPr>
              <a:t> to Touch the Sun</a:t>
            </a:r>
            <a:endParaRPr lang="en-US" i="1" dirty="0">
              <a:solidFill>
                <a:schemeClr val="bg1"/>
              </a:solidFill>
              <a:effectLst>
                <a:outerShdw blurRad="1270000" dist="38100" dir="21540000" sx="200000" sy="200000" algn="tl" rotWithShape="0">
                  <a:srgbClr val="000000">
                    <a:alpha val="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2242457" y="2630904"/>
            <a:ext cx="6901542" cy="101566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lnSpc>
                <a:spcPts val="2400"/>
              </a:lnSpc>
            </a:pPr>
            <a:r>
              <a:rPr lang="en-US" sz="4000" b="1" i="0" cap="none" spc="0" baseline="0" dirty="0" smtClean="0">
                <a:ln w="11430"/>
                <a:solidFill>
                  <a:srgbClr val="FFDC6D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/>
                <a:cs typeface="Arial"/>
              </a:rPr>
              <a:t>Preliminary Design Review</a:t>
            </a:r>
          </a:p>
          <a:p>
            <a:pPr>
              <a:lnSpc>
                <a:spcPts val="2400"/>
              </a:lnSpc>
            </a:pPr>
            <a:endParaRPr lang="en-US" sz="3200" b="1" i="0" cap="none" spc="0" baseline="0" dirty="0" smtClean="0">
              <a:ln w="11430"/>
              <a:solidFill>
                <a:srgbClr val="FFDC6D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/>
              <a:cs typeface="Arial"/>
            </a:endParaRPr>
          </a:p>
          <a:p>
            <a:pPr>
              <a:lnSpc>
                <a:spcPts val="2400"/>
              </a:lnSpc>
            </a:pPr>
            <a:r>
              <a:rPr lang="en-US" sz="3200" b="1" i="0" cap="none" spc="0" baseline="0" dirty="0" smtClean="0">
                <a:ln w="11430"/>
                <a:solidFill>
                  <a:srgbClr val="FFDC6D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/>
                <a:cs typeface="Arial"/>
              </a:rPr>
              <a:t>05 – 06 NOV 2013</a:t>
            </a:r>
            <a:endParaRPr lang="en-US" sz="3200" b="1" i="0" cap="none" spc="0" dirty="0">
              <a:ln w="11430"/>
              <a:solidFill>
                <a:srgbClr val="FFDC6D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1" y="1738248"/>
            <a:ext cx="9144000" cy="40011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lnSpc>
                <a:spcPts val="2400"/>
              </a:lnSpc>
            </a:pPr>
            <a:r>
              <a:rPr lang="en-US" sz="3200" b="1" i="0" cap="none" spc="0" baseline="0" dirty="0" smtClean="0">
                <a:ln w="11430"/>
                <a:solidFill>
                  <a:srgbClr val="FFDC6D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/>
                <a:cs typeface="Arial"/>
              </a:rPr>
              <a:t>Energetic Particles</a:t>
            </a:r>
            <a:endParaRPr lang="en-US" sz="3200" b="1" i="0" cap="none" spc="0" dirty="0">
              <a:ln w="11430"/>
              <a:solidFill>
                <a:srgbClr val="FFDC6D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775" y="1132114"/>
            <a:ext cx="8426450" cy="5238524"/>
          </a:xfrm>
        </p:spPr>
        <p:txBody>
          <a:bodyPr/>
          <a:lstStyle>
            <a:lvl1pPr>
              <a:lnSpc>
                <a:spcPct val="95000"/>
              </a:lnSpc>
              <a:spcAft>
                <a:spcPts val="300"/>
              </a:spcAft>
              <a:defRPr sz="2400"/>
            </a:lvl1pPr>
            <a:lvl2pPr marL="463550" indent="-234950">
              <a:lnSpc>
                <a:spcPct val="95000"/>
              </a:lnSpc>
              <a:spcAft>
                <a:spcPts val="300"/>
              </a:spcAft>
              <a:buClrTx/>
              <a:buSzPct val="115000"/>
              <a:buFont typeface="Wingdings" charset="2"/>
              <a:buChar char="§"/>
              <a:defRPr sz="2200"/>
            </a:lvl2pPr>
            <a:lvl3pPr>
              <a:lnSpc>
                <a:spcPct val="95000"/>
              </a:lnSpc>
              <a:spcAft>
                <a:spcPts val="300"/>
              </a:spcAft>
              <a:defRPr sz="1800"/>
            </a:lvl3pPr>
            <a:lvl4pPr>
              <a:lnSpc>
                <a:spcPct val="95000"/>
              </a:lnSpc>
              <a:spcAft>
                <a:spcPts val="300"/>
              </a:spcAft>
              <a:defRPr sz="1600"/>
            </a:lvl4pPr>
            <a:lvl5pPr>
              <a:lnSpc>
                <a:spcPct val="95000"/>
              </a:lnSpc>
              <a:spcAft>
                <a:spcPts val="300"/>
              </a:spcAft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683879" y="185100"/>
            <a:ext cx="7199939" cy="675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198709"/>
            <a:ext cx="4137025" cy="5286615"/>
          </a:xfrm>
        </p:spPr>
        <p:txBody>
          <a:bodyPr/>
          <a:lstStyle>
            <a:lvl1pPr>
              <a:spcAft>
                <a:spcPts val="0"/>
              </a:spcAft>
              <a:defRPr sz="2400"/>
            </a:lvl1pPr>
            <a:lvl2pPr marL="463550" indent="-234950">
              <a:spcAft>
                <a:spcPts val="0"/>
              </a:spcAft>
              <a:buClrTx/>
              <a:buFont typeface="Wingdings" charset="2"/>
              <a:buChar char="§"/>
              <a:defRPr sz="2200"/>
            </a:lvl2pPr>
            <a:lvl3pPr>
              <a:spcAft>
                <a:spcPts val="0"/>
              </a:spcAft>
              <a:defRPr sz="2000"/>
            </a:lvl3pPr>
            <a:lvl4pPr>
              <a:spcAft>
                <a:spcPts val="0"/>
              </a:spcAft>
              <a:defRPr sz="1800"/>
            </a:lvl4pPr>
            <a:lvl5pPr>
              <a:spcAft>
                <a:spcPts val="0"/>
              </a:spcAft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2"/>
          </p:nvPr>
        </p:nvSpPr>
        <p:spPr>
          <a:xfrm>
            <a:off x="4582584" y="1206393"/>
            <a:ext cx="4137025" cy="5286615"/>
          </a:xfrm>
        </p:spPr>
        <p:txBody>
          <a:bodyPr/>
          <a:lstStyle>
            <a:lvl1pPr>
              <a:spcAft>
                <a:spcPts val="0"/>
              </a:spcAft>
              <a:defRPr sz="2400"/>
            </a:lvl1pPr>
            <a:lvl2pPr marL="463550" indent="-234950">
              <a:spcAft>
                <a:spcPts val="0"/>
              </a:spcAft>
              <a:buClrTx/>
              <a:buFont typeface="Wingdings" charset="2"/>
              <a:buChar char="§"/>
              <a:defRPr sz="2000"/>
            </a:lvl2pPr>
            <a:lvl3pPr>
              <a:spcAft>
                <a:spcPts val="0"/>
              </a:spcAft>
              <a:defRPr sz="1800"/>
            </a:lvl3pPr>
            <a:lvl4pPr>
              <a:spcAft>
                <a:spcPts val="0"/>
              </a:spcAft>
              <a:defRPr sz="1600"/>
            </a:lvl4pPr>
            <a:lvl5pPr>
              <a:spcAft>
                <a:spcPts val="0"/>
              </a:spcAft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BlueSolarProbePlusBannerTemplate.jpg"/>
          <p:cNvPicPr>
            <a:picLocks noChangeAspect="1"/>
          </p:cNvPicPr>
          <p:nvPr userDrawn="1"/>
        </p:nvPicPr>
        <p:blipFill>
          <a:blip r:embed="rId6" cstate="print"/>
          <a:srcRect t="39458" b="50794"/>
          <a:stretch>
            <a:fillRect/>
          </a:stretch>
        </p:blipFill>
        <p:spPr>
          <a:xfrm>
            <a:off x="0" y="130628"/>
            <a:ext cx="9144000" cy="791456"/>
          </a:xfrm>
          <a:prstGeom prst="rect">
            <a:avLst/>
          </a:prstGeom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8775" y="1167973"/>
            <a:ext cx="8426450" cy="5202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103" name="Line 7"/>
          <p:cNvSpPr>
            <a:spLocks noChangeShapeType="1"/>
          </p:cNvSpPr>
          <p:nvPr/>
        </p:nvSpPr>
        <p:spPr bwMode="gray">
          <a:xfrm flipV="1">
            <a:off x="304800" y="6593649"/>
            <a:ext cx="8501104" cy="0"/>
          </a:xfrm>
          <a:prstGeom prst="line">
            <a:avLst/>
          </a:prstGeom>
          <a:noFill/>
          <a:ln w="38100">
            <a:solidFill>
              <a:srgbClr val="01255B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 bwMode="auto">
          <a:xfrm>
            <a:off x="9607138" y="843148"/>
            <a:ext cx="914400" cy="914400"/>
          </a:xfrm>
          <a:prstGeom prst="line">
            <a:avLst/>
          </a:prstGeom>
          <a:blipFill dpi="0" rotWithShape="0">
            <a:blip r:embed="rId7" cstate="print"/>
            <a:srcRect/>
            <a:stretch>
              <a:fillRect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683879" y="185100"/>
            <a:ext cx="7199939" cy="675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pic>
        <p:nvPicPr>
          <p:cNvPr id="22" name="Picture 21" descr="ISISlogo-002-C.png"/>
          <p:cNvPicPr>
            <a:picLocks noChangeAspect="1"/>
          </p:cNvPicPr>
          <p:nvPr userDrawn="1"/>
        </p:nvPicPr>
        <p:blipFill>
          <a:blip r:embed="rId8" cstate="print"/>
          <a:srcRect l="10039" t="1937" r="9771" b="2194"/>
          <a:stretch>
            <a:fillRect/>
          </a:stretch>
        </p:blipFill>
        <p:spPr>
          <a:xfrm>
            <a:off x="30736" y="15368"/>
            <a:ext cx="545566" cy="1083832"/>
          </a:xfrm>
          <a:prstGeom prst="rect">
            <a:avLst/>
          </a:prstGeom>
        </p:spPr>
      </p:pic>
      <p:pic>
        <p:nvPicPr>
          <p:cNvPr id="24" name="Picture 23" descr="BlueSolarProbePlusBannerTemplate.jpg"/>
          <p:cNvPicPr>
            <a:picLocks noChangeAspect="1"/>
          </p:cNvPicPr>
          <p:nvPr userDrawn="1"/>
        </p:nvPicPr>
        <p:blipFill>
          <a:blip r:embed="rId6" cstate="print"/>
          <a:srcRect l="61611" b="71746"/>
          <a:stretch>
            <a:fillRect/>
          </a:stretch>
        </p:blipFill>
        <p:spPr>
          <a:xfrm>
            <a:off x="7942550" y="202410"/>
            <a:ext cx="1183808" cy="65344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945291" y="628630"/>
            <a:ext cx="1213820" cy="271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r" defTabSz="914400" rtl="0" eaLnBrk="1" fontAlgn="base" latinLnBrk="0" hangingPunct="1">
              <a:lnSpc>
                <a:spcPts val="7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500" b="1" dirty="0" smtClean="0">
                <a:solidFill>
                  <a:schemeClr val="bg1"/>
                </a:solidFill>
                <a:latin typeface="Arial"/>
                <a:cs typeface="Arial"/>
              </a:rPr>
              <a:t>Solar Probe Plus</a:t>
            </a:r>
          </a:p>
          <a:p>
            <a:pPr algn="r">
              <a:lnSpc>
                <a:spcPts val="700"/>
              </a:lnSpc>
            </a:pPr>
            <a:r>
              <a:rPr lang="en-US" sz="500" b="1" i="1" dirty="0" smtClean="0">
                <a:solidFill>
                  <a:schemeClr val="bg1"/>
                </a:solidFill>
                <a:latin typeface="Arial"/>
                <a:cs typeface="Arial"/>
              </a:rPr>
              <a:t>A NASA Mission</a:t>
            </a:r>
            <a:r>
              <a:rPr lang="en-US" sz="500" b="1" i="1" baseline="0" dirty="0" smtClean="0">
                <a:solidFill>
                  <a:schemeClr val="bg1"/>
                </a:solidFill>
                <a:latin typeface="Arial"/>
                <a:cs typeface="Arial"/>
              </a:rPr>
              <a:t> to Touch the Sun</a:t>
            </a:r>
            <a:endParaRPr lang="en-US" sz="500" b="1" i="1" dirty="0" smtClean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9" name="TextBox 28"/>
          <p:cNvSpPr txBox="1"/>
          <p:nvPr userDrawn="1"/>
        </p:nvSpPr>
        <p:spPr>
          <a:xfrm>
            <a:off x="315045" y="6608269"/>
            <a:ext cx="9989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2D0F559F-C369-4EF5-8FAC-43A9680FDB1E}" type="slidenum">
              <a:rPr lang="en-US" sz="1000" smtClean="0"/>
              <a:pPr algn="l"/>
              <a:t>‹#›</a:t>
            </a:fld>
            <a:endParaRPr lang="en-US" sz="1000" dirty="0"/>
          </a:p>
        </p:txBody>
      </p:sp>
      <p:sp>
        <p:nvSpPr>
          <p:cNvPr id="30" name="TextBox 29"/>
          <p:cNvSpPr txBox="1"/>
          <p:nvPr userDrawn="1"/>
        </p:nvSpPr>
        <p:spPr>
          <a:xfrm>
            <a:off x="7271657" y="6606989"/>
            <a:ext cx="153424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 smtClean="0"/>
              <a:t>05 - 06 NOV 2013</a:t>
            </a:r>
            <a:endParaRPr lang="en-US" sz="1000" dirty="0"/>
          </a:p>
        </p:txBody>
      </p:sp>
      <p:sp>
        <p:nvSpPr>
          <p:cNvPr id="32" name="TextBox 31"/>
          <p:cNvSpPr txBox="1"/>
          <p:nvPr userDrawn="1"/>
        </p:nvSpPr>
        <p:spPr>
          <a:xfrm>
            <a:off x="2297527" y="6605709"/>
            <a:ext cx="45796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ISIS PDR – 18 – </a:t>
            </a:r>
            <a:r>
              <a:rPr lang="en-US" sz="1000" baseline="0" dirty="0" smtClean="0"/>
              <a:t> EMI / EMC</a:t>
            </a:r>
            <a:endParaRPr lang="en-US" sz="10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2" r:id="rId2"/>
    <p:sldLayoutId id="2147483664" r:id="rId3"/>
    <p:sldLayoutId id="2147483666" r:id="rId4"/>
  </p:sldLayoutIdLst>
  <p:transition spd="med">
    <p:fade/>
  </p:transition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9pPr>
    </p:titleStyle>
    <p:bodyStyle>
      <a:lvl1pPr marL="227013" indent="-227013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400" b="0">
          <a:solidFill>
            <a:schemeClr val="tx1"/>
          </a:solidFill>
          <a:latin typeface="+mn-lt"/>
          <a:ea typeface="+mn-ea"/>
          <a:cs typeface="+mn-cs"/>
        </a:defRPr>
      </a:lvl1pPr>
      <a:lvl2pPr marL="463550" indent="-234950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200" b="0">
          <a:solidFill>
            <a:schemeClr val="tx1"/>
          </a:solidFill>
          <a:latin typeface="+mn-lt"/>
        </a:defRPr>
      </a:lvl2pPr>
      <a:lvl3pPr marL="798513" indent="-230188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1800" b="0">
          <a:solidFill>
            <a:schemeClr val="tx1"/>
          </a:solidFill>
          <a:latin typeface="+mn-lt"/>
        </a:defRPr>
      </a:lvl3pPr>
      <a:lvl4pPr marL="1144588" indent="-230188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1600" b="0">
          <a:solidFill>
            <a:schemeClr val="tx1"/>
          </a:solidFill>
          <a:latin typeface="+mn-lt"/>
        </a:defRPr>
      </a:lvl4pPr>
      <a:lvl5pPr marL="1482725" indent="-222250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14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000" b="1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000" b="1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000" b="1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Reid Gurnee</a:t>
            </a:r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EMI / EMC</a:t>
            </a:r>
            <a:endParaRPr lang="en-US" dirty="0"/>
          </a:p>
        </p:txBody>
      </p:sp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180618"/>
            <a:ext cx="7706446" cy="668468"/>
          </a:xfrm>
        </p:spPr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EMI/EMC requirements and specifications as well as descriptions of design mitigations to meet these requirements</a:t>
            </a:r>
          </a:p>
          <a:p>
            <a:r>
              <a:rPr lang="en-US" dirty="0" smtClean="0"/>
              <a:t>Include the deep dielectric discharge mitigation approach</a:t>
            </a:r>
          </a:p>
          <a:p>
            <a:r>
              <a:rPr lang="en-US" dirty="0" smtClean="0"/>
              <a:t>Testing to be performed to verify compliance and when the testing will take place</a:t>
            </a:r>
          </a:p>
          <a:p>
            <a:pPr>
              <a:buNone/>
            </a:pPr>
            <a:endParaRPr lang="en-US" sz="2000" dirty="0" smtClean="0"/>
          </a:p>
        </p:txBody>
      </p:sp>
    </p:spTree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>
                <a:ea typeface="ＭＳ Ｐゴシック" charset="-128"/>
              </a:rPr>
              <a:t>Power supplies crystal controlled to a frequency window centered at n*50 kHz with n&gt;=3 and 500 ppm wide over all operating conditions and time.</a:t>
            </a:r>
          </a:p>
          <a:p>
            <a:r>
              <a:rPr lang="en-US" sz="1800" dirty="0">
                <a:ea typeface="ＭＳ Ｐゴシック" charset="-128"/>
              </a:rPr>
              <a:t>Place any transformers or big inductors as far from Box walls as possible.</a:t>
            </a:r>
          </a:p>
          <a:p>
            <a:r>
              <a:rPr lang="en-US" sz="1800" dirty="0">
                <a:ea typeface="ＭＳ Ｐゴシック" charset="-128"/>
              </a:rPr>
              <a:t>Stable currents to minimize changes in Magnetic Emissions</a:t>
            </a:r>
          </a:p>
          <a:p>
            <a:r>
              <a:rPr lang="en-US" sz="1800" dirty="0">
                <a:ea typeface="ＭＳ Ｐゴシック" charset="-128"/>
              </a:rPr>
              <a:t>Control all current paths inside your box to minimize loop area.  Cannot use a solid return plane if a trace is the source.  Any circuit over 100 milliamps AC or 1 amp DC must be analyzed</a:t>
            </a:r>
          </a:p>
          <a:p>
            <a:r>
              <a:rPr lang="en-US" sz="1800" dirty="0">
                <a:ea typeface="ＭＳ Ｐゴシック" charset="-128"/>
              </a:rPr>
              <a:t>All Cables outside the metal box must be twisted shielded with 360 shields terminated to the Box with less than 20 </a:t>
            </a:r>
            <a:r>
              <a:rPr lang="en-US" sz="1800" dirty="0" err="1">
                <a:ea typeface="ＭＳ Ｐゴシック" charset="-128"/>
              </a:rPr>
              <a:t>mOhms</a:t>
            </a:r>
            <a:r>
              <a:rPr lang="en-US" sz="1800" dirty="0">
                <a:ea typeface="ＭＳ Ｐゴシック" charset="-128"/>
              </a:rPr>
              <a:t>. </a:t>
            </a:r>
          </a:p>
          <a:p>
            <a:r>
              <a:rPr lang="en-US" sz="1800" dirty="0">
                <a:ea typeface="ＭＳ Ｐゴシック" charset="-128"/>
              </a:rPr>
              <a:t>EMI </a:t>
            </a:r>
            <a:r>
              <a:rPr lang="en-US" sz="1800" dirty="0" err="1">
                <a:ea typeface="ＭＳ Ｐゴシック" charset="-128"/>
              </a:rPr>
              <a:t>Backshells</a:t>
            </a:r>
            <a:r>
              <a:rPr lang="en-US" sz="1800" dirty="0">
                <a:ea typeface="ＭＳ Ｐゴシック" charset="-128"/>
              </a:rPr>
              <a:t> not required by EME but shield must cover connector fully</a:t>
            </a:r>
          </a:p>
          <a:p>
            <a:r>
              <a:rPr lang="en-US" sz="1800" dirty="0">
                <a:ea typeface="ＭＳ Ｐゴシック" charset="-128"/>
              </a:rPr>
              <a:t>Connector shell to Box resistance before mated &lt; 5 </a:t>
            </a:r>
            <a:r>
              <a:rPr lang="en-US" sz="1800" dirty="0" err="1">
                <a:ea typeface="ＭＳ Ｐゴシック" charset="-128"/>
              </a:rPr>
              <a:t>mOhms</a:t>
            </a:r>
            <a:endParaRPr lang="en-US" sz="1800" dirty="0">
              <a:ea typeface="ＭＳ Ｐゴシック" charset="-128"/>
            </a:endParaRPr>
          </a:p>
          <a:p>
            <a:r>
              <a:rPr lang="en-US" sz="1800" dirty="0">
                <a:ea typeface="ＭＳ Ｐゴシック" charset="-128"/>
              </a:rPr>
              <a:t>Any cable outside the spacecraft body attached to a device must have either 13 mils shielding or DDD first circuit protection</a:t>
            </a:r>
          </a:p>
          <a:p>
            <a:r>
              <a:rPr lang="en-US" sz="1800" dirty="0">
                <a:ea typeface="ＭＳ Ｐゴシック" charset="-128"/>
              </a:rPr>
              <a:t>All use of Magnetic Materials (Nickel, 400 Series CRSS, </a:t>
            </a:r>
            <a:r>
              <a:rPr lang="en-US" sz="1800" dirty="0" err="1">
                <a:ea typeface="ＭＳ Ｐゴシック" charset="-128"/>
              </a:rPr>
              <a:t>etc</a:t>
            </a:r>
            <a:r>
              <a:rPr lang="en-US" sz="1800" dirty="0">
                <a:ea typeface="ＭＳ Ｐゴシック" charset="-128"/>
              </a:rPr>
              <a:t>) must be identified and approved by the project.  High Phosphor Nickel coating is allowed because it is not magnetic.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charset="-128"/>
              </a:rPr>
              <a:t>EMC Design Considerations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33400" y="2637135"/>
            <a:ext cx="7923297" cy="2585323"/>
          </a:xfrm>
          <a:prstGeom prst="rect">
            <a:avLst/>
          </a:prstGeom>
          <a:solidFill>
            <a:srgbClr val="FF0000">
              <a:alpha val="50000"/>
            </a:srgb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 will add to these slides to show how we plan to </a:t>
            </a:r>
            <a:r>
              <a:rPr lang="en-US" sz="5400" b="0" cap="none" spc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meet these</a:t>
            </a:r>
            <a:endParaRPr lang="en-U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23267114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ea typeface="ＭＳ Ｐゴシック" charset="-128"/>
              </a:rPr>
              <a:t>Primary power supplies isolated by &gt;1 M</a:t>
            </a:r>
            <a:r>
              <a:rPr lang="el-GR" dirty="0">
                <a:ea typeface="ＭＳ Ｐゴシック" charset="-128"/>
                <a:cs typeface="Arial" charset="0"/>
              </a:rPr>
              <a:t>Ω</a:t>
            </a:r>
            <a:r>
              <a:rPr lang="en-US" dirty="0">
                <a:ea typeface="ＭＳ Ｐゴシック" charset="-128"/>
              </a:rPr>
              <a:t> from everything</a:t>
            </a:r>
          </a:p>
          <a:p>
            <a:r>
              <a:rPr lang="en-US" dirty="0">
                <a:ea typeface="ＭＳ Ｐゴシック" charset="-128"/>
              </a:rPr>
              <a:t>Secondary power supply returns tied to chassis with &lt;2.5 m</a:t>
            </a:r>
            <a:r>
              <a:rPr lang="el-GR" dirty="0">
                <a:ea typeface="ＭＳ Ｐゴシック" charset="-128"/>
                <a:cs typeface="Arial" charset="0"/>
              </a:rPr>
              <a:t>Ω</a:t>
            </a:r>
            <a:r>
              <a:rPr lang="en-US" dirty="0">
                <a:ea typeface="ＭＳ Ｐゴシック" charset="-128"/>
              </a:rPr>
              <a:t> in only the Box using the power.  (RIO’s excepted)</a:t>
            </a:r>
          </a:p>
          <a:p>
            <a:r>
              <a:rPr lang="en-US" dirty="0">
                <a:ea typeface="ＭＳ Ｐゴシック" charset="-128"/>
              </a:rPr>
              <a:t>Grounding Diagrams will show all chassis grounds, primary and secondary power feeds and returns, shields, and signals with returns</a:t>
            </a:r>
          </a:p>
          <a:p>
            <a:r>
              <a:rPr lang="en-US" dirty="0">
                <a:ea typeface="ＭＳ Ｐゴシック" charset="-128"/>
              </a:rPr>
              <a:t>ID all connector pins with first circuits</a:t>
            </a:r>
          </a:p>
          <a:p>
            <a:r>
              <a:rPr lang="en-US" dirty="0">
                <a:ea typeface="ＭＳ Ｐゴシック" charset="-128"/>
              </a:rPr>
              <a:t>Connectors unused in flight shall have a conductive cover with less that 10 </a:t>
            </a:r>
            <a:r>
              <a:rPr lang="en-US" dirty="0" err="1">
                <a:ea typeface="ＭＳ Ｐゴシック" charset="-128"/>
              </a:rPr>
              <a:t>m</a:t>
            </a:r>
            <a:r>
              <a:rPr lang="en-US" dirty="0" err="1">
                <a:latin typeface="Symbol" pitchFamily="18" charset="2"/>
                <a:ea typeface="ＭＳ Ｐゴシック" charset="-128"/>
              </a:rPr>
              <a:t>W</a:t>
            </a:r>
            <a:r>
              <a:rPr lang="en-US" dirty="0">
                <a:ea typeface="ＭＳ Ｐゴシック" charset="-128"/>
              </a:rPr>
              <a:t> from cover to Box chassis </a:t>
            </a:r>
          </a:p>
          <a:p>
            <a:r>
              <a:rPr lang="en-US" dirty="0">
                <a:ea typeface="ＭＳ Ｐゴシック" charset="-128"/>
              </a:rPr>
              <a:t>“Conductive” Box exterior</a:t>
            </a:r>
          </a:p>
          <a:p>
            <a:r>
              <a:rPr lang="en-US" dirty="0">
                <a:ea typeface="ＭＳ Ｐゴシック" charset="-128"/>
              </a:rPr>
              <a:t>Box design must be at least tongue and groove.  EMI gaskets on flat joints is acceptable.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charset="-128"/>
              </a:rPr>
              <a:t>EMC Grounding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33400" y="2637135"/>
            <a:ext cx="7923297" cy="2585323"/>
          </a:xfrm>
          <a:prstGeom prst="rect">
            <a:avLst/>
          </a:prstGeom>
          <a:solidFill>
            <a:srgbClr val="FF0000">
              <a:alpha val="50000"/>
            </a:srgb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 will add to these slides to show how we plan to meet these</a:t>
            </a:r>
            <a:endParaRPr lang="en-U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6491759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1800" dirty="0">
                <a:ea typeface="ＭＳ Ｐゴシック" charset="-128"/>
              </a:rPr>
              <a:t>Early Testing (Breadboard, Card level, Engineering Model (EM)) can identify a problem when it can still be fixed without major schedule slip.</a:t>
            </a:r>
          </a:p>
          <a:p>
            <a:pPr>
              <a:buFontTx/>
              <a:buNone/>
            </a:pPr>
            <a:endParaRPr lang="en-US" sz="1800" u="sng" dirty="0">
              <a:ea typeface="ＭＳ Ｐゴシック" charset="-128"/>
            </a:endParaRPr>
          </a:p>
          <a:p>
            <a:pPr>
              <a:buFontTx/>
              <a:buNone/>
            </a:pPr>
            <a:r>
              <a:rPr lang="en-US" sz="1800" u="sng" dirty="0">
                <a:ea typeface="ＭＳ Ｐゴシック" charset="-128"/>
              </a:rPr>
              <a:t>Doing conducted emissions  (CE) can find most issues.</a:t>
            </a:r>
          </a:p>
          <a:p>
            <a:pPr>
              <a:buFontTx/>
              <a:buNone/>
            </a:pPr>
            <a:endParaRPr lang="en-US" sz="1800" dirty="0">
              <a:ea typeface="ＭＳ Ｐゴシック" charset="-128"/>
            </a:endParaRPr>
          </a:p>
          <a:p>
            <a:pPr>
              <a:buFontTx/>
              <a:buNone/>
            </a:pPr>
            <a:r>
              <a:rPr lang="en-US" sz="1800" dirty="0">
                <a:ea typeface="ＭＳ Ｐゴシック" charset="-128"/>
              </a:rPr>
              <a:t>EM Testing can be used to reduce testing on the FM if the EM passed and is close to flight like.  A list of all differences must be supplied prior to approval of FM test procedure.  CE and Mag testing required on every unit.</a:t>
            </a:r>
          </a:p>
          <a:p>
            <a:pPr>
              <a:buFontTx/>
              <a:buNone/>
            </a:pPr>
            <a:endParaRPr lang="en-US" sz="1800" dirty="0">
              <a:ea typeface="ＭＳ Ｐゴシック" charset="-128"/>
            </a:endParaRPr>
          </a:p>
          <a:p>
            <a:pPr>
              <a:buFontTx/>
              <a:buNone/>
            </a:pPr>
            <a:r>
              <a:rPr lang="en-US" sz="1800" dirty="0">
                <a:ea typeface="ＭＳ Ｐゴシック" charset="-128"/>
              </a:rPr>
              <a:t>The conducted emissions of the EM and the FM must be the same.  If not, FM testing may be required.</a:t>
            </a:r>
          </a:p>
          <a:p>
            <a:pPr>
              <a:buFontTx/>
              <a:buNone/>
            </a:pPr>
            <a:endParaRPr lang="en-US" sz="1800" dirty="0">
              <a:ea typeface="ＭＳ Ｐゴシック" charset="-128"/>
            </a:endParaRPr>
          </a:p>
          <a:p>
            <a:pPr>
              <a:buFontTx/>
              <a:buNone/>
            </a:pPr>
            <a:r>
              <a:rPr lang="en-US" sz="1800" dirty="0">
                <a:ea typeface="ＭＳ Ｐゴシック" charset="-128"/>
              </a:rPr>
              <a:t>Required Tests:			Bonding &amp; Isolation</a:t>
            </a:r>
          </a:p>
          <a:p>
            <a:pPr>
              <a:buFontTx/>
              <a:buNone/>
            </a:pPr>
            <a:r>
              <a:rPr lang="en-US" sz="1800" dirty="0">
                <a:ea typeface="ＭＳ Ｐゴシック" charset="-128"/>
              </a:rPr>
              <a:t>Conducted Emissions:		CE-01, CE-02, CE-07</a:t>
            </a:r>
          </a:p>
          <a:p>
            <a:pPr>
              <a:buFontTx/>
              <a:buNone/>
            </a:pPr>
            <a:r>
              <a:rPr lang="en-US" sz="1800" dirty="0">
                <a:ea typeface="ＭＳ Ｐゴシック" charset="-128"/>
              </a:rPr>
              <a:t>Conducted Susceptibility:	CS-01, CS-02, CS-06</a:t>
            </a:r>
          </a:p>
          <a:p>
            <a:pPr>
              <a:buFontTx/>
              <a:buNone/>
            </a:pPr>
            <a:r>
              <a:rPr lang="en-US" sz="1800" dirty="0">
                <a:ea typeface="ＭＳ Ｐゴシック" charset="-128"/>
              </a:rPr>
              <a:t>Radiated Emissions:		RE-01, RE-02, Mag Sniff</a:t>
            </a:r>
          </a:p>
          <a:p>
            <a:pPr>
              <a:buFontTx/>
              <a:buNone/>
            </a:pPr>
            <a:r>
              <a:rPr lang="en-US" sz="1800" dirty="0">
                <a:ea typeface="ＭＳ Ｐゴシック" charset="-128"/>
              </a:rPr>
              <a:t>Radiated Susceptibility:		RS-03, ESD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EMC Testing</a:t>
            </a:r>
          </a:p>
        </p:txBody>
      </p:sp>
      <p:sp>
        <p:nvSpPr>
          <p:cNvPr id="4" name="Rectangle 3"/>
          <p:cNvSpPr/>
          <p:nvPr/>
        </p:nvSpPr>
        <p:spPr>
          <a:xfrm>
            <a:off x="533400" y="2637135"/>
            <a:ext cx="7923297" cy="2585323"/>
          </a:xfrm>
          <a:prstGeom prst="rect">
            <a:avLst/>
          </a:prstGeom>
          <a:solidFill>
            <a:srgbClr val="FF0000">
              <a:alpha val="50000"/>
            </a:srgb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 will add to these slides to show how we plan to meet these</a:t>
            </a:r>
            <a:endParaRPr lang="en-U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61142405"/>
      </p:ext>
    </p:extLst>
  </p:cSld>
  <p:clrMapOvr>
    <a:masterClrMapping/>
  </p:clrMapOvr>
  <p:transition spd="med">
    <p:fad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Mid Phase B Status - ISIS - DRAFT 1">
  <a:themeElements>
    <a:clrScheme name="Heritage Blu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Heritage Blu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stretch>
            <a:fillRect/>
          </a:stretch>
        </a:blip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4572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stretch>
            <a:fillRect/>
          </a:stretch>
        </a:blip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4572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Heritage Blu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13">
        <a:dk1>
          <a:srgbClr val="333300"/>
        </a:dk1>
        <a:lt1>
          <a:srgbClr val="FFFFFF"/>
        </a:lt1>
        <a:dk2>
          <a:srgbClr val="990000"/>
        </a:dk2>
        <a:lt2>
          <a:srgbClr val="996633"/>
        </a:lt2>
        <a:accent1>
          <a:srgbClr val="C8BBAC"/>
        </a:accent1>
        <a:accent2>
          <a:srgbClr val="336699"/>
        </a:accent2>
        <a:accent3>
          <a:srgbClr val="FFFFFF"/>
        </a:accent3>
        <a:accent4>
          <a:srgbClr val="2A2A00"/>
        </a:accent4>
        <a:accent5>
          <a:srgbClr val="E0DAD2"/>
        </a:accent5>
        <a:accent6>
          <a:srgbClr val="2D5C8A"/>
        </a:accent6>
        <a:hlink>
          <a:srgbClr val="6699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14">
        <a:dk1>
          <a:srgbClr val="333300"/>
        </a:dk1>
        <a:lt1>
          <a:srgbClr val="FFFFFF"/>
        </a:lt1>
        <a:dk2>
          <a:srgbClr val="990000"/>
        </a:dk2>
        <a:lt2>
          <a:srgbClr val="846F58"/>
        </a:lt2>
        <a:accent1>
          <a:srgbClr val="C8BBAC"/>
        </a:accent1>
        <a:accent2>
          <a:srgbClr val="336699"/>
        </a:accent2>
        <a:accent3>
          <a:srgbClr val="FFFFFF"/>
        </a:accent3>
        <a:accent4>
          <a:srgbClr val="2A2A00"/>
        </a:accent4>
        <a:accent5>
          <a:srgbClr val="E0DAD2"/>
        </a:accent5>
        <a:accent6>
          <a:srgbClr val="2D5C8A"/>
        </a:accent6>
        <a:hlink>
          <a:srgbClr val="6699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15">
        <a:dk1>
          <a:srgbClr val="000000"/>
        </a:dk1>
        <a:lt1>
          <a:srgbClr val="FFFFFF"/>
        </a:lt1>
        <a:dk2>
          <a:srgbClr val="002850"/>
        </a:dk2>
        <a:lt2>
          <a:srgbClr val="846F58"/>
        </a:lt2>
        <a:accent1>
          <a:srgbClr val="C8BBAC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E0DAD2"/>
        </a:accent5>
        <a:accent6>
          <a:srgbClr val="B9B9E7"/>
        </a:accent6>
        <a:hlink>
          <a:srgbClr val="006699"/>
        </a:hlink>
        <a:folHlink>
          <a:srgbClr val="00285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16">
        <a:dk1>
          <a:srgbClr val="000000"/>
        </a:dk1>
        <a:lt1>
          <a:srgbClr val="FFFFFF"/>
        </a:lt1>
        <a:dk2>
          <a:srgbClr val="01255B"/>
        </a:dk2>
        <a:lt2>
          <a:srgbClr val="846F58"/>
        </a:lt2>
        <a:accent1>
          <a:srgbClr val="C8BBAC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E0DAD2"/>
        </a:accent5>
        <a:accent6>
          <a:srgbClr val="B9B9E7"/>
        </a:accent6>
        <a:hlink>
          <a:srgbClr val="006699"/>
        </a:hlink>
        <a:folHlink>
          <a:srgbClr val="01255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Mid Phase B Status - ISIS - DRAFT 1</Template>
  <TotalTime>1388</TotalTime>
  <Words>499</Words>
  <Application>Microsoft Office PowerPoint</Application>
  <PresentationFormat>On-screen Show (4:3)</PresentationFormat>
  <Paragraphs>43</Paragraphs>
  <Slides>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Mid Phase B Status - ISIS - DRAFT 1</vt:lpstr>
      <vt:lpstr>EMI / EMC</vt:lpstr>
      <vt:lpstr>Outline</vt:lpstr>
      <vt:lpstr>EMC Design Considerations </vt:lpstr>
      <vt:lpstr>EMC Grounding</vt:lpstr>
      <vt:lpstr>EMC Testing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Integrated Science Investigation of the Sun (ISIS) – Energetic Particles</dc:title>
  <dc:creator>sweidner</dc:creator>
  <cp:lastModifiedBy>Reid Gurnee</cp:lastModifiedBy>
  <cp:revision>69</cp:revision>
  <cp:lastPrinted>2012-05-09T16:55:26Z</cp:lastPrinted>
  <dcterms:created xsi:type="dcterms:W3CDTF">2013-01-28T12:52:32Z</dcterms:created>
  <dcterms:modified xsi:type="dcterms:W3CDTF">2013-09-16T16:04:09Z</dcterms:modified>
</cp:coreProperties>
</file>