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3" r:id="rId2"/>
    <p:sldId id="415" r:id="rId3"/>
    <p:sldId id="419" r:id="rId4"/>
    <p:sldId id="420" r:id="rId5"/>
    <p:sldId id="425" r:id="rId6"/>
    <p:sldId id="416" r:id="rId7"/>
    <p:sldId id="432" r:id="rId8"/>
    <p:sldId id="422" r:id="rId9"/>
    <p:sldId id="424" r:id="rId10"/>
    <p:sldId id="423" r:id="rId11"/>
    <p:sldId id="421" r:id="rId12"/>
    <p:sldId id="428" r:id="rId13"/>
    <p:sldId id="429" r:id="rId14"/>
    <p:sldId id="426" r:id="rId15"/>
    <p:sldId id="427" r:id="rId16"/>
    <p:sldId id="430" r:id="rId17"/>
    <p:sldId id="431" r:id="rId18"/>
    <p:sldId id="417" r:id="rId19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5"/>
            <p14:sldId id="419"/>
            <p14:sldId id="420"/>
            <p14:sldId id="425"/>
            <p14:sldId id="416"/>
            <p14:sldId id="432"/>
            <p14:sldId id="422"/>
            <p14:sldId id="424"/>
            <p14:sldId id="423"/>
            <p14:sldId id="421"/>
            <p14:sldId id="428"/>
            <p14:sldId id="429"/>
            <p14:sldId id="426"/>
            <p14:sldId id="427"/>
            <p14:sldId id="430"/>
            <p14:sldId id="431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96" d="100"/>
          <a:sy n="96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17 – </a:t>
            </a:r>
            <a:r>
              <a:rPr lang="en-US" sz="1000" baseline="0" dirty="0" smtClean="0"/>
              <a:t> ISIS Power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1.png"/><Relationship Id="rId7" Type="http://schemas.openxmlformats.org/officeDocument/2006/relationships/oleObject" Target="file:///C:\Users\dodh1\Documents\EPI-LO\mathcad\EMI%20analysis2.xmcd\Selection%2019%202853%20328%20294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0.wmf"/><Relationship Id="rId4" Type="http://schemas.openxmlformats.org/officeDocument/2006/relationships/image" Target="../media/image12.emf"/><Relationship Id="rId9" Type="http://schemas.openxmlformats.org/officeDocument/2006/relationships/oleObject" Target="file:///C:\Users\dodh1\Documents\EPI-LO\mathcad\EMI%20analysis2.xmcd\Selection%2011%202158%20209%20220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Do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ISIS Power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HVPS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431735"/>
              </p:ext>
            </p:extLst>
          </p:nvPr>
        </p:nvGraphicFramePr>
        <p:xfrm>
          <a:off x="1083734" y="2057400"/>
          <a:ext cx="681566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6"/>
                <a:gridCol w="1703916"/>
                <a:gridCol w="1703916"/>
                <a:gridCol w="170391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Output Voltage (V)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</a:t>
                      </a:r>
                      <a:r>
                        <a:rPr lang="en-US" dirty="0" err="1" smtClean="0"/>
                        <a:t>uA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</a:t>
                      </a:r>
                      <a:r>
                        <a:rPr lang="en-US" dirty="0" err="1" smtClean="0"/>
                        <a:t>uA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HVPS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2063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</a:t>
            </a:r>
            <a:r>
              <a:rPr lang="en-US" dirty="0" smtClean="0"/>
              <a:t>Output Requirements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65619"/>
              </p:ext>
            </p:extLst>
          </p:nvPr>
        </p:nvGraphicFramePr>
        <p:xfrm>
          <a:off x="974035" y="2362200"/>
          <a:ext cx="72555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113"/>
                <a:gridCol w="1451113"/>
                <a:gridCol w="1451113"/>
                <a:gridCol w="1451113"/>
                <a:gridCol w="1451113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64646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61336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Transformer: primary and 3.3V winding is well isolated</a:t>
            </a:r>
          </a:p>
          <a:p>
            <a:r>
              <a:rPr lang="en-US" dirty="0" smtClean="0"/>
              <a:t>+3.3V is linear regulated from +3.5V</a:t>
            </a:r>
          </a:p>
          <a:p>
            <a:r>
              <a:rPr lang="en-US" dirty="0" smtClean="0"/>
              <a:t>+3.5V is monitored on housekeeping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LVDS Fault Mitigation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711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2462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EPI-Hi LVPS: May 2013</a:t>
            </a:r>
          </a:p>
          <a:p>
            <a:r>
              <a:rPr lang="en-US" dirty="0" smtClean="0"/>
              <a:t>EPI-Lo Power: Aug 2013</a:t>
            </a:r>
          </a:p>
          <a:p>
            <a:r>
              <a:rPr lang="en-US" dirty="0" smtClean="0"/>
              <a:t>Major Action Items:</a:t>
            </a:r>
          </a:p>
          <a:p>
            <a:pPr lvl="1"/>
            <a:r>
              <a:rPr lang="en-US" dirty="0" smtClean="0"/>
              <a:t>EPI-Hi:</a:t>
            </a:r>
          </a:p>
          <a:p>
            <a:pPr lvl="2"/>
            <a:r>
              <a:rPr lang="en-US" dirty="0" smtClean="0"/>
              <a:t>Shielding over switching circuits</a:t>
            </a:r>
          </a:p>
          <a:p>
            <a:pPr lvl="2"/>
            <a:r>
              <a:rPr lang="en-US" dirty="0" smtClean="0"/>
              <a:t>Output Loads</a:t>
            </a:r>
          </a:p>
          <a:p>
            <a:pPr lvl="2"/>
            <a:r>
              <a:rPr lang="en-US" dirty="0" smtClean="0"/>
              <a:t>Output Regulations</a:t>
            </a:r>
          </a:p>
          <a:p>
            <a:pPr lvl="1"/>
            <a:r>
              <a:rPr lang="en-US" dirty="0" smtClean="0"/>
              <a:t>EPI-Lo:</a:t>
            </a:r>
          </a:p>
          <a:p>
            <a:pPr lvl="2"/>
            <a:r>
              <a:rPr lang="en-US" dirty="0" smtClean="0"/>
              <a:t>MCP voltage accuracy</a:t>
            </a:r>
          </a:p>
          <a:p>
            <a:pPr lvl="2"/>
            <a:r>
              <a:rPr lang="en-US" dirty="0" smtClean="0"/>
              <a:t>LVDS fault mitigation</a:t>
            </a:r>
          </a:p>
          <a:p>
            <a:pPr lvl="2"/>
            <a:r>
              <a:rPr lang="en-US" dirty="0" smtClean="0"/>
              <a:t>Bias Voltage </a:t>
            </a:r>
            <a:r>
              <a:rPr lang="en-US" dirty="0" err="1" smtClean="0"/>
              <a:t>Zener</a:t>
            </a:r>
            <a:r>
              <a:rPr lang="en-US" dirty="0" smtClean="0"/>
              <a:t> diode protection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2255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 </a:t>
            </a:r>
            <a:r>
              <a:rPr lang="en-US" dirty="0" err="1" smtClean="0"/>
              <a:t>Testings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168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EMI completed</a:t>
            </a:r>
          </a:p>
          <a:p>
            <a:r>
              <a:rPr lang="en-US" dirty="0" smtClean="0"/>
              <a:t>Worst Case analysis for digital voltages completed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9439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 EMI </a:t>
            </a:r>
            <a:r>
              <a:rPr lang="en-US" dirty="0" smtClean="0"/>
              <a:t>Analysis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9615" y="3180309"/>
            <a:ext cx="2781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Discrete Time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3489" y="3083343"/>
            <a:ext cx="2143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Primary Current in CFFT</a:t>
            </a:r>
            <a:endParaRPr 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9" y="3641975"/>
            <a:ext cx="3202929" cy="242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676" y="3716697"/>
            <a:ext cx="308500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4264" y="6067897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CE03 Limit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86917" y="6067897"/>
            <a:ext cx="1896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EMI Filter Attenuation</a:t>
            </a:r>
            <a:endParaRPr lang="en-US" sz="1400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77" y="1509390"/>
            <a:ext cx="3068791" cy="161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509390"/>
            <a:ext cx="3622690" cy="15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00081"/>
              </p:ext>
            </p:extLst>
          </p:nvPr>
        </p:nvGraphicFramePr>
        <p:xfrm>
          <a:off x="3271076" y="4016736"/>
          <a:ext cx="2943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Mathcad" r:id="rId7" imgW="2943360" imgH="838080" progId="Mathcad">
                  <p:link updateAutomatic="1"/>
                </p:oleObj>
              </mc:Choice>
              <mc:Fallback>
                <p:oleObj name="Mathcad" r:id="rId7" imgW="2943360" imgH="838080" progId="Mathcad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1076" y="4016736"/>
                        <a:ext cx="29432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00371"/>
              </p:ext>
            </p:extLst>
          </p:nvPr>
        </p:nvGraphicFramePr>
        <p:xfrm>
          <a:off x="3278717" y="3627980"/>
          <a:ext cx="18859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Mathcad" r:id="rId9" imgW="1886040" imgH="447840" progId="Mathcad">
                  <p:link updateAutomatic="1"/>
                </p:oleObj>
              </mc:Choice>
              <mc:Fallback>
                <p:oleObj name="Mathcad" r:id="rId9" imgW="1886040" imgH="447840" progId="Mathcad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78717" y="3627980"/>
                        <a:ext cx="18859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471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EPI-Lo and EPI-Hi LVPS </a:t>
            </a:r>
          </a:p>
          <a:p>
            <a:pPr lvl="1"/>
            <a:r>
              <a:rPr lang="en-US" dirty="0" smtClean="0"/>
              <a:t>Power requirements</a:t>
            </a:r>
          </a:p>
          <a:p>
            <a:pPr lvl="1"/>
            <a:r>
              <a:rPr lang="en-US" dirty="0" smtClean="0"/>
              <a:t>Block diagrams</a:t>
            </a:r>
          </a:p>
          <a:p>
            <a:pPr lvl="1"/>
            <a:r>
              <a:rPr lang="en-US" dirty="0" smtClean="0"/>
              <a:t>Circuit topologies and descriptions</a:t>
            </a:r>
          </a:p>
          <a:p>
            <a:pPr lvl="1"/>
            <a:r>
              <a:rPr lang="en-US" dirty="0" smtClean="0"/>
              <a:t>Circuit margins</a:t>
            </a:r>
          </a:p>
          <a:p>
            <a:pPr lvl="1"/>
            <a:r>
              <a:rPr lang="en-US" dirty="0" smtClean="0"/>
              <a:t>Packaging</a:t>
            </a:r>
          </a:p>
          <a:p>
            <a:pPr lvl="1"/>
            <a:r>
              <a:rPr lang="en-US" dirty="0" smtClean="0"/>
              <a:t>Thermal management</a:t>
            </a:r>
          </a:p>
          <a:p>
            <a:r>
              <a:rPr lang="en-US" dirty="0" smtClean="0"/>
              <a:t>Plans for testing including bench checkout equipment  </a:t>
            </a:r>
          </a:p>
          <a:p>
            <a:r>
              <a:rPr lang="en-US" dirty="0" smtClean="0"/>
              <a:t>Maturity of the design (BB testing, design, analysis completed)</a:t>
            </a:r>
          </a:p>
          <a:p>
            <a:r>
              <a:rPr lang="en-US" dirty="0" smtClean="0"/>
              <a:t>Preliminary parts lists and any special testing required</a:t>
            </a:r>
          </a:p>
          <a:p>
            <a:r>
              <a:rPr lang="en-US" dirty="0" smtClean="0"/>
              <a:t>Summary and follow-up from peer review held prior to the instrument PDR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04800" y="6624638"/>
            <a:ext cx="457200" cy="182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4957D8-4150-40A6-8BC4-D18521F335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35" y="1456266"/>
            <a:ext cx="2798019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9276" y="1739348"/>
            <a:ext cx="53373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Need Update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0331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0" y="1219200"/>
            <a:ext cx="4994006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9276" y="1739348"/>
            <a:ext cx="53373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Need Update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4863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Temp: -30°C to +60°C</a:t>
            </a:r>
          </a:p>
          <a:p>
            <a:r>
              <a:rPr lang="en-US" dirty="0" smtClean="0"/>
              <a:t>Radiation: 100Krad, 82MeV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546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Power Requirement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Input voltage: 24V- 35V, 28V nominal</a:t>
            </a:r>
          </a:p>
          <a:p>
            <a:pPr lvl="1" eaLnBrk="1" hangingPunct="1"/>
            <a:r>
              <a:rPr lang="en-US" dirty="0" smtClean="0"/>
              <a:t>1Mohm isolation minimum</a:t>
            </a:r>
          </a:p>
          <a:p>
            <a:pPr lvl="1" eaLnBrk="1" hangingPunct="1"/>
            <a:r>
              <a:rPr lang="en-US" dirty="0" smtClean="0"/>
              <a:t>EMI/EMC</a:t>
            </a:r>
          </a:p>
          <a:p>
            <a:pPr lvl="1" eaLnBrk="1" hangingPunct="1"/>
            <a:r>
              <a:rPr lang="en-US" dirty="0" smtClean="0"/>
              <a:t>Inrush Current</a:t>
            </a:r>
          </a:p>
          <a:p>
            <a:pPr marL="228600" lvl="1" indent="0" eaLnBrk="1" hangingPunct="1"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692" y="2562863"/>
            <a:ext cx="4169421" cy="29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12" y="2562863"/>
            <a:ext cx="3641415" cy="295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66242" y="568021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CE01&amp; CE03 Limit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90724" y="569969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In-Rush Current Limit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976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converter is forward with resonant reset operating at 200kHz.  Efficiency is &gt;80%.</a:t>
            </a:r>
          </a:p>
          <a:p>
            <a:r>
              <a:rPr lang="en-US" dirty="0" smtClean="0"/>
              <a:t>Digital voltages are linear regulated</a:t>
            </a:r>
          </a:p>
          <a:p>
            <a:r>
              <a:rPr lang="en-US" dirty="0" smtClean="0"/>
              <a:t>Bulk high voltage is set at 3.5kV</a:t>
            </a:r>
          </a:p>
          <a:p>
            <a:r>
              <a:rPr lang="en-US" dirty="0" smtClean="0"/>
              <a:t>High voltages of up to 3.4kV are controlled through </a:t>
            </a:r>
            <a:r>
              <a:rPr lang="en-US" dirty="0" err="1" smtClean="0"/>
              <a:t>Optocouplers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4954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EPI-Lo</a:t>
            </a:r>
            <a:r>
              <a:rPr lang="en-US" dirty="0" smtClean="0"/>
              <a:t> </a:t>
            </a:r>
            <a:r>
              <a:rPr lang="en-US" dirty="0" smtClean="0"/>
              <a:t>Output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142585"/>
              </p:ext>
            </p:extLst>
          </p:nvPr>
        </p:nvGraphicFramePr>
        <p:xfrm>
          <a:off x="1083731" y="2057400"/>
          <a:ext cx="699678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356"/>
                <a:gridCol w="1399356"/>
                <a:gridCol w="1399356"/>
                <a:gridCol w="1399356"/>
                <a:gridCol w="1399356"/>
              </a:tblGrid>
              <a:tr h="4775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Outputs</a:t>
                      </a:r>
                    </a:p>
                    <a:p>
                      <a:pPr algn="ctr"/>
                      <a:r>
                        <a:rPr lang="en-US" dirty="0" smtClean="0"/>
                        <a:t>Regulation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Load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Nom</a:t>
                      </a:r>
                      <a:r>
                        <a:rPr lang="en-US" baseline="0" dirty="0" smtClean="0"/>
                        <a:t> Load</a:t>
                      </a:r>
                    </a:p>
                    <a:p>
                      <a:pPr algn="ctr"/>
                      <a:r>
                        <a:rPr lang="en-US" baseline="0" dirty="0" smtClean="0"/>
                        <a:t>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Load (mA)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+1.5V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160</a:t>
                      </a:r>
                      <a:endParaRPr lang="en-US" dirty="0"/>
                    </a:p>
                  </a:txBody>
                  <a:tcPr/>
                </a:tc>
              </a:tr>
              <a:tr h="3272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+13V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302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Voltages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04800" y="6599238"/>
            <a:ext cx="29083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38D548-EDF1-4DF9-9FEB-55BCBD4F688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3056467" y="3605742"/>
            <a:ext cx="3124200" cy="762000"/>
            <a:chOff x="2895600" y="3886200"/>
            <a:chExt cx="2883243" cy="914400"/>
          </a:xfrm>
        </p:grpSpPr>
        <p:sp>
          <p:nvSpPr>
            <p:cNvPr id="122" name="Rectangle 121"/>
            <p:cNvSpPr/>
            <p:nvPr/>
          </p:nvSpPr>
          <p:spPr>
            <a:xfrm>
              <a:off x="2895600" y="3886200"/>
              <a:ext cx="2883243" cy="914400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71783" y="3886200"/>
              <a:ext cx="2303078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132667" y="36819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MCP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2667" y="4291542"/>
            <a:ext cx="2438400" cy="152400"/>
          </a:xfrm>
          <a:prstGeom prst="rect">
            <a:avLst/>
          </a:prstGeom>
          <a:solidFill>
            <a:srgbClr val="DFCB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Anode/Preamp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4374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32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9067" y="44439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9708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566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850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66267" y="4443942"/>
            <a:ext cx="152400" cy="152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374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232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09067" y="4291542"/>
            <a:ext cx="381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32667" y="3834342"/>
            <a:ext cx="2438400" cy="15240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MCP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571067" y="3986742"/>
            <a:ext cx="152400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961467" y="3910542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+3200V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285067" y="4291542"/>
            <a:ext cx="2286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298016" y="5352521"/>
            <a:ext cx="838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>
                <a:solidFill>
                  <a:srgbClr val="FF0000"/>
                </a:solidFill>
              </a:rPr>
              <a:t>HVPS Out +</a:t>
            </a:r>
            <a:r>
              <a:rPr lang="en-US" sz="1050" b="1" dirty="0">
                <a:solidFill>
                  <a:srgbClr val="FF0000"/>
                </a:solidFill>
              </a:rPr>
              <a:t>3400V</a:t>
            </a:r>
          </a:p>
        </p:txBody>
      </p:sp>
      <p:grpSp>
        <p:nvGrpSpPr>
          <p:cNvPr id="25" name="Group 85"/>
          <p:cNvGrpSpPr>
            <a:grpSpLocks/>
          </p:cNvGrpSpPr>
          <p:nvPr/>
        </p:nvGrpSpPr>
        <p:grpSpPr bwMode="auto">
          <a:xfrm rot="10800000">
            <a:off x="5571067" y="3986742"/>
            <a:ext cx="304800" cy="306388"/>
            <a:chOff x="6858000" y="5334794"/>
            <a:chExt cx="457200" cy="457200"/>
          </a:xfrm>
        </p:grpSpPr>
        <p:cxnSp>
          <p:nvCxnSpPr>
            <p:cNvPr id="117" name="Straight Connector 116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>
              <a:off x="694372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Isosceles Triangle 118"/>
            <p:cNvSpPr/>
            <p:nvPr/>
          </p:nvSpPr>
          <p:spPr>
            <a:xfrm>
              <a:off x="7019925" y="547692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0" name="Straight Connector 119"/>
            <p:cNvCxnSpPr/>
            <p:nvPr/>
          </p:nvCxnSpPr>
          <p:spPr>
            <a:xfrm rot="10800000" flipV="1">
              <a:off x="6867525" y="547692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7248722" y="540092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5571067" y="3681942"/>
            <a:ext cx="893763" cy="1588"/>
          </a:xfrm>
          <a:prstGeom prst="line">
            <a:avLst/>
          </a:prstGeom>
          <a:ln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69593" y="3480329"/>
            <a:ext cx="0" cy="998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4961466" y="3605742"/>
            <a:ext cx="70484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+  900V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2446867" y="2954867"/>
            <a:ext cx="685800" cy="38100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09"/>
          <p:cNvGrpSpPr>
            <a:grpSpLocks/>
          </p:cNvGrpSpPr>
          <p:nvPr/>
        </p:nvGrpSpPr>
        <p:grpSpPr bwMode="auto">
          <a:xfrm>
            <a:off x="2613555" y="2292880"/>
            <a:ext cx="3033712" cy="1204912"/>
            <a:chOff x="4280271" y="3495368"/>
            <a:chExt cx="3102647" cy="697457"/>
          </a:xfrm>
        </p:grpSpPr>
        <p:cxnSp>
          <p:nvCxnSpPr>
            <p:cNvPr id="114" name="Straight Connector 113"/>
            <p:cNvCxnSpPr/>
            <p:nvPr/>
          </p:nvCxnSpPr>
          <p:spPr>
            <a:xfrm rot="10800000">
              <a:off x="4877746" y="4190987"/>
              <a:ext cx="2436982" cy="1838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16200000" flipH="1">
              <a:off x="4300074" y="3613316"/>
              <a:ext cx="621187" cy="534156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Arc 115"/>
            <p:cNvSpPr/>
            <p:nvPr/>
          </p:nvSpPr>
          <p:spPr>
            <a:xfrm rot="1030116">
              <a:off x="4280271" y="3495368"/>
              <a:ext cx="3102647" cy="618430"/>
            </a:xfrm>
            <a:prstGeom prst="arc">
              <a:avLst>
                <a:gd name="adj1" fmla="val 10762462"/>
                <a:gd name="adj2" fmla="val 21408046"/>
              </a:avLst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6317193" y="4378589"/>
            <a:ext cx="304800" cy="306388"/>
            <a:chOff x="6858000" y="5334794"/>
            <a:chExt cx="457200" cy="457200"/>
          </a:xfrm>
        </p:grpSpPr>
        <p:cxnSp>
          <p:nvCxnSpPr>
            <p:cNvPr id="109" name="Straight Connector 10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Isosceles Triangle 11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 rot="10800000" flipV="1">
            <a:off x="5571067" y="3183467"/>
            <a:ext cx="1371600" cy="1588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7247467" y="4707467"/>
            <a:ext cx="16002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MCP Return is a ground reference at HVPS (allows MCP current measurement across resistor)</a:t>
            </a:r>
          </a:p>
        </p:txBody>
      </p:sp>
      <p:sp>
        <p:nvSpPr>
          <p:cNvPr id="34" name="Rectangle 33"/>
          <p:cNvSpPr/>
          <p:nvPr/>
        </p:nvSpPr>
        <p:spPr>
          <a:xfrm rot="3618110">
            <a:off x="2200804" y="3156480"/>
            <a:ext cx="873125" cy="114300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tx1"/>
                </a:solidFill>
              </a:rPr>
              <a:t>SSD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190068" y="4858279"/>
            <a:ext cx="1066800" cy="3175"/>
          </a:xfrm>
          <a:prstGeom prst="line">
            <a:avLst/>
          </a:prstGeom>
          <a:ln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494867" y="4291542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317987" y="4893733"/>
            <a:ext cx="304800" cy="1588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714067" y="426667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b="1" dirty="0"/>
              <a:t>900V (total diode drop)</a:t>
            </a:r>
            <a:endParaRPr lang="en-US" sz="700" b="1" dirty="0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5266267" y="4091517"/>
            <a:ext cx="457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00"/>
              <a:t>200V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2904067" y="4062942"/>
            <a:ext cx="9906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+3400V</a:t>
            </a:r>
          </a:p>
        </p:txBody>
      </p:sp>
      <p:sp>
        <p:nvSpPr>
          <p:cNvPr id="41" name="Rectangle 187"/>
          <p:cNvSpPr>
            <a:spLocks noChangeArrowheads="1"/>
          </p:cNvSpPr>
          <p:nvPr/>
        </p:nvSpPr>
        <p:spPr bwMode="auto">
          <a:xfrm>
            <a:off x="3091392" y="2356380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6942667" y="3031067"/>
            <a:ext cx="838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0070C0"/>
                </a:solidFill>
              </a:rPr>
              <a:t>1000V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1303867" y="2116667"/>
            <a:ext cx="914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Grounded Foils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142067" y="2421467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804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94667" y="4215342"/>
            <a:ext cx="152400" cy="7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5414699" y="3316023"/>
            <a:ext cx="334962" cy="222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209"/>
          <p:cNvGrpSpPr>
            <a:grpSpLocks/>
          </p:cNvGrpSpPr>
          <p:nvPr/>
        </p:nvGrpSpPr>
        <p:grpSpPr bwMode="auto">
          <a:xfrm rot="19265239">
            <a:off x="3556530" y="1795992"/>
            <a:ext cx="414337" cy="282575"/>
            <a:chOff x="5137840" y="3123557"/>
            <a:chExt cx="414514" cy="282404"/>
          </a:xfrm>
        </p:grpSpPr>
        <p:sp>
          <p:nvSpPr>
            <p:cNvPr id="106" name="Flowchart: Manual Operation 105"/>
            <p:cNvSpPr/>
            <p:nvPr/>
          </p:nvSpPr>
          <p:spPr>
            <a:xfrm rot="4300608">
              <a:off x="5216677" y="3110368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Flowchart: Manual Operation 106"/>
            <p:cNvSpPr/>
            <p:nvPr/>
          </p:nvSpPr>
          <p:spPr>
            <a:xfrm rot="4300608">
              <a:off x="5256711" y="3073769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8" name="Straight Connector 107"/>
            <p:cNvCxnSpPr/>
            <p:nvPr/>
          </p:nvCxnSpPr>
          <p:spPr>
            <a:xfrm rot="16200000" flipV="1">
              <a:off x="5100943" y="3309103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187"/>
          <p:cNvGrpSpPr>
            <a:grpSpLocks/>
          </p:cNvGrpSpPr>
          <p:nvPr/>
        </p:nvGrpSpPr>
        <p:grpSpPr bwMode="auto">
          <a:xfrm rot="20902165">
            <a:off x="4832880" y="2196042"/>
            <a:ext cx="414337" cy="282575"/>
            <a:chOff x="5137840" y="3123557"/>
            <a:chExt cx="414514" cy="282404"/>
          </a:xfrm>
        </p:grpSpPr>
        <p:sp>
          <p:nvSpPr>
            <p:cNvPr id="103" name="Flowchart: Manual Operation 102"/>
            <p:cNvSpPr/>
            <p:nvPr/>
          </p:nvSpPr>
          <p:spPr>
            <a:xfrm rot="4300608">
              <a:off x="5213411" y="3109392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Flowchart: Manual Operation 103"/>
            <p:cNvSpPr/>
            <p:nvPr/>
          </p:nvSpPr>
          <p:spPr>
            <a:xfrm rot="4300608">
              <a:off x="5255076" y="306968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 rot="16200000" flipV="1">
              <a:off x="5100235" y="3307915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13"/>
          <p:cNvGrpSpPr>
            <a:grpSpLocks/>
          </p:cNvGrpSpPr>
          <p:nvPr/>
        </p:nvGrpSpPr>
        <p:grpSpPr bwMode="auto">
          <a:xfrm rot="19958582">
            <a:off x="4299480" y="1948392"/>
            <a:ext cx="414337" cy="282575"/>
            <a:chOff x="5137840" y="3123557"/>
            <a:chExt cx="414514" cy="282404"/>
          </a:xfrm>
        </p:grpSpPr>
        <p:sp>
          <p:nvSpPr>
            <p:cNvPr id="100" name="Flowchart: Manual Operation 99"/>
            <p:cNvSpPr/>
            <p:nvPr/>
          </p:nvSpPr>
          <p:spPr>
            <a:xfrm rot="4300608">
              <a:off x="5217393" y="311212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Flowchart: Manual Operation 100"/>
            <p:cNvSpPr/>
            <p:nvPr/>
          </p:nvSpPr>
          <p:spPr>
            <a:xfrm rot="4300608">
              <a:off x="5257313" y="307375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16200000" flipV="1">
              <a:off x="5100789" y="3309147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05"/>
          <p:cNvGrpSpPr>
            <a:grpSpLocks/>
          </p:cNvGrpSpPr>
          <p:nvPr/>
        </p:nvGrpSpPr>
        <p:grpSpPr bwMode="auto">
          <a:xfrm rot="17774870">
            <a:off x="2775480" y="1734080"/>
            <a:ext cx="414337" cy="280987"/>
            <a:chOff x="5137840" y="3123557"/>
            <a:chExt cx="414514" cy="282404"/>
          </a:xfrm>
        </p:grpSpPr>
        <p:sp>
          <p:nvSpPr>
            <p:cNvPr id="97" name="Flowchart: Manual Operation 96"/>
            <p:cNvSpPr/>
            <p:nvPr/>
          </p:nvSpPr>
          <p:spPr>
            <a:xfrm rot="4300608">
              <a:off x="5215280" y="3108433"/>
              <a:ext cx="282405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Flowchart: Manual Operation 97"/>
            <p:cNvSpPr/>
            <p:nvPr/>
          </p:nvSpPr>
          <p:spPr>
            <a:xfrm rot="4300608">
              <a:off x="5255585" y="3073802"/>
              <a:ext cx="180292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5099688" y="3310340"/>
              <a:ext cx="116471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188"/>
          <p:cNvGrpSpPr>
            <a:grpSpLocks/>
          </p:cNvGrpSpPr>
          <p:nvPr/>
        </p:nvGrpSpPr>
        <p:grpSpPr bwMode="auto">
          <a:xfrm rot="21161976">
            <a:off x="5521855" y="2675467"/>
            <a:ext cx="414337" cy="282575"/>
            <a:chOff x="5137840" y="3123557"/>
            <a:chExt cx="414514" cy="282404"/>
          </a:xfrm>
        </p:grpSpPr>
        <p:sp>
          <p:nvSpPr>
            <p:cNvPr id="94" name="Flowchart: Manual Operation 93"/>
            <p:cNvSpPr/>
            <p:nvPr/>
          </p:nvSpPr>
          <p:spPr>
            <a:xfrm rot="4300608">
              <a:off x="5212962" y="3110256"/>
              <a:ext cx="282404" cy="304930"/>
            </a:xfrm>
            <a:prstGeom prst="flowChartManualOpera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Flowchart: Manual Operation 94"/>
            <p:cNvSpPr/>
            <p:nvPr/>
          </p:nvSpPr>
          <p:spPr>
            <a:xfrm rot="4300608">
              <a:off x="5255816" y="3069628"/>
              <a:ext cx="180865" cy="409750"/>
            </a:xfrm>
            <a:prstGeom prst="flowChartManualOperati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6200000" flipV="1">
              <a:off x="5101022" y="3308374"/>
              <a:ext cx="117404" cy="44469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>
            <a:endCxn id="98" idx="2"/>
          </p:cNvCxnSpPr>
          <p:nvPr/>
        </p:nvCxnSpPr>
        <p:spPr>
          <a:xfrm flipV="1">
            <a:off x="2142067" y="2081742"/>
            <a:ext cx="825500" cy="339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999067" y="1811867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/>
              <a:t>Collimators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837267" y="1811867"/>
            <a:ext cx="990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121"/>
          <p:cNvGrpSpPr>
            <a:grpSpLocks/>
          </p:cNvGrpSpPr>
          <p:nvPr/>
        </p:nvGrpSpPr>
        <p:grpSpPr bwMode="auto">
          <a:xfrm>
            <a:off x="6317193" y="4132527"/>
            <a:ext cx="304800" cy="306388"/>
            <a:chOff x="6858000" y="5334794"/>
            <a:chExt cx="457200" cy="457200"/>
          </a:xfrm>
        </p:grpSpPr>
        <p:cxnSp>
          <p:nvCxnSpPr>
            <p:cNvPr id="89" name="Straight Connector 88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21"/>
          <p:cNvGrpSpPr>
            <a:grpSpLocks/>
          </p:cNvGrpSpPr>
          <p:nvPr/>
        </p:nvGrpSpPr>
        <p:grpSpPr bwMode="auto">
          <a:xfrm>
            <a:off x="6317193" y="4589727"/>
            <a:ext cx="304800" cy="306388"/>
            <a:chOff x="6858000" y="5334794"/>
            <a:chExt cx="457200" cy="45720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6476870" y="5046926"/>
            <a:ext cx="396080" cy="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6637867" y="5164667"/>
            <a:ext cx="8382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FF0000"/>
                </a:solidFill>
              </a:rPr>
              <a:t>MCP return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6136216" y="2262793"/>
            <a:ext cx="9144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dirty="0" err="1"/>
              <a:t>Tecan</a:t>
            </a:r>
            <a:r>
              <a:rPr lang="en-US" sz="1050" dirty="0"/>
              <a:t> Grid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5647267" y="2527508"/>
            <a:ext cx="674688" cy="8845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 rot="893615">
            <a:off x="3523192" y="2145242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ectangle 73"/>
          <p:cNvSpPr/>
          <p:nvPr/>
        </p:nvSpPr>
        <p:spPr>
          <a:xfrm rot="1276110">
            <a:off x="4183592" y="2286530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ectangle 74"/>
          <p:cNvSpPr/>
          <p:nvPr/>
        </p:nvSpPr>
        <p:spPr>
          <a:xfrm rot="2023617">
            <a:off x="4663017" y="247861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ectangle 75"/>
          <p:cNvSpPr/>
          <p:nvPr/>
        </p:nvSpPr>
        <p:spPr>
          <a:xfrm rot="3794784">
            <a:off x="5351992" y="2918355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7" name="Straight Connector 76"/>
          <p:cNvCxnSpPr>
            <a:stCxn id="74" idx="1"/>
            <a:endCxn id="74" idx="3"/>
          </p:cNvCxnSpPr>
          <p:nvPr/>
        </p:nvCxnSpPr>
        <p:spPr bwMode="auto">
          <a:xfrm rot="10800000" flipH="1" flipV="1">
            <a:off x="4191530" y="2291292"/>
            <a:ext cx="219075" cy="8572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 rot="20811040">
            <a:off x="2835805" y="2142067"/>
            <a:ext cx="234950" cy="9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9" name="Straight Connector 78"/>
          <p:cNvCxnSpPr>
            <a:stCxn id="75" idx="1"/>
          </p:cNvCxnSpPr>
          <p:nvPr/>
        </p:nvCxnSpPr>
        <p:spPr bwMode="auto">
          <a:xfrm rot="10800000" flipH="1" flipV="1">
            <a:off x="4683655" y="2461155"/>
            <a:ext cx="201612" cy="11271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 bwMode="auto">
          <a:xfrm>
            <a:off x="5342467" y="2878667"/>
            <a:ext cx="201613" cy="18891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3" idx="1"/>
          </p:cNvCxnSpPr>
          <p:nvPr/>
        </p:nvCxnSpPr>
        <p:spPr bwMode="auto">
          <a:xfrm rot="10800000" flipH="1" flipV="1">
            <a:off x="3527955" y="2162705"/>
            <a:ext cx="290512" cy="30162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1"/>
            <a:endCxn id="78" idx="3"/>
          </p:cNvCxnSpPr>
          <p:nvPr/>
        </p:nvCxnSpPr>
        <p:spPr bwMode="auto">
          <a:xfrm rot="10800000" flipH="1">
            <a:off x="2838980" y="2162705"/>
            <a:ext cx="228600" cy="53975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1"/>
          <p:cNvGrpSpPr>
            <a:grpSpLocks/>
          </p:cNvGrpSpPr>
          <p:nvPr/>
        </p:nvGrpSpPr>
        <p:grpSpPr bwMode="auto">
          <a:xfrm>
            <a:off x="6312430" y="3173941"/>
            <a:ext cx="304800" cy="306388"/>
            <a:chOff x="6858000" y="5334794"/>
            <a:chExt cx="457200" cy="457200"/>
          </a:xfrm>
        </p:grpSpPr>
        <p:cxnSp>
          <p:nvCxnSpPr>
            <p:cNvPr id="125" name="Straight Connector 124"/>
            <p:cNvCxnSpPr/>
            <p:nvPr/>
          </p:nvCxnSpPr>
          <p:spPr>
            <a:xfrm rot="5400000">
              <a:off x="6858000" y="5563394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0800000">
              <a:off x="6941345" y="5486404"/>
              <a:ext cx="304800" cy="2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>
              <a:off x="7017545" y="5479298"/>
              <a:ext cx="152400" cy="1516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8" name="Straight Connector 127"/>
            <p:cNvCxnSpPr/>
            <p:nvPr/>
          </p:nvCxnSpPr>
          <p:spPr>
            <a:xfrm rot="10800000" flipV="1">
              <a:off x="6865145" y="5479298"/>
              <a:ext cx="76200" cy="75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7246342" y="5403296"/>
              <a:ext cx="75805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TextBox 130"/>
          <p:cNvSpPr txBox="1"/>
          <p:nvPr/>
        </p:nvSpPr>
        <p:spPr>
          <a:xfrm>
            <a:off x="6509810" y="3213365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100V</a:t>
            </a:r>
            <a:endParaRPr lang="en-US" sz="800" dirty="0"/>
          </a:p>
        </p:txBody>
      </p:sp>
      <p:cxnSp>
        <p:nvCxnSpPr>
          <p:cNvPr id="136" name="Straight Connector 135"/>
          <p:cNvCxnSpPr/>
          <p:nvPr/>
        </p:nvCxnSpPr>
        <p:spPr bwMode="auto">
          <a:xfrm>
            <a:off x="6256867" y="2724680"/>
            <a:ext cx="0" cy="2188103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H="1">
            <a:off x="4999567" y="4912783"/>
            <a:ext cx="1257300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>
            <a:off x="4999567" y="4912783"/>
            <a:ext cx="8467" cy="1498599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 flipH="1">
            <a:off x="6256867" y="2722563"/>
            <a:ext cx="1934633" cy="0"/>
          </a:xfrm>
          <a:prstGeom prst="lin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7254816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1789</TotalTime>
  <Words>462</Words>
  <Application>Microsoft Office PowerPoint</Application>
  <PresentationFormat>On-screen Show (4:3)</PresentationFormat>
  <Paragraphs>175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Mid Phase B Status - ISIS - DRAFT 1</vt:lpstr>
      <vt:lpstr>C:\Users\dodh1\Documents\EPI-LO\mathcad\EMI analysis2.xmcd\Selection 19 2853 328 2941</vt:lpstr>
      <vt:lpstr>C:\Users\dodh1\Documents\EPI-LO\mathcad\EMI analysis2.xmcd\Selection 11 2158 209 2205</vt:lpstr>
      <vt:lpstr>ISIS Power</vt:lpstr>
      <vt:lpstr>Outline</vt:lpstr>
      <vt:lpstr>Block Diagram</vt:lpstr>
      <vt:lpstr>EPI-Hi Block Diagram</vt:lpstr>
      <vt:lpstr>Environment</vt:lpstr>
      <vt:lpstr>Input Power Requirement</vt:lpstr>
      <vt:lpstr>Power Topology</vt:lpstr>
      <vt:lpstr>EPI-Lo Output Requirement</vt:lpstr>
      <vt:lpstr>Sensor Voltages</vt:lpstr>
      <vt:lpstr>EPI-Lo HVPS</vt:lpstr>
      <vt:lpstr>EPI-Hi Output Requirements</vt:lpstr>
      <vt:lpstr>Thermal Analysis</vt:lpstr>
      <vt:lpstr>LVDS Fault Mitigation</vt:lpstr>
      <vt:lpstr>Packaging</vt:lpstr>
      <vt:lpstr>Peer Reviews</vt:lpstr>
      <vt:lpstr>Breadboard Testings</vt:lpstr>
      <vt:lpstr>Analysis</vt:lpstr>
      <vt:lpstr>EPI-Lo EMI Analysis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Do, David H.</cp:lastModifiedBy>
  <cp:revision>79</cp:revision>
  <cp:lastPrinted>2012-05-09T16:55:26Z</cp:lastPrinted>
  <dcterms:created xsi:type="dcterms:W3CDTF">2013-01-28T12:52:32Z</dcterms:created>
  <dcterms:modified xsi:type="dcterms:W3CDTF">2013-09-13T20:55:14Z</dcterms:modified>
</cp:coreProperties>
</file>