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Default Extension="tiff" ContentType="image/tiff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9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Default Extension="gif" ContentType="image/gi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85" r:id="rId4"/>
    <p:sldId id="286" r:id="rId5"/>
    <p:sldId id="298" r:id="rId6"/>
    <p:sldId id="297" r:id="rId7"/>
    <p:sldId id="296" r:id="rId8"/>
    <p:sldId id="302" r:id="rId9"/>
    <p:sldId id="281" r:id="rId10"/>
    <p:sldId id="295" r:id="rId11"/>
    <p:sldId id="299" r:id="rId12"/>
    <p:sldId id="288" r:id="rId13"/>
    <p:sldId id="301" r:id="rId14"/>
    <p:sldId id="300" r:id="rId15"/>
    <p:sldId id="289" r:id="rId16"/>
    <p:sldId id="290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-1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67680-F73E-8C49-8351-B97DC854E99E}" type="datetimeFigureOut">
              <a:rPr lang="en-US" smtClean="0"/>
              <a:t>9/22/13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D3DFB4-B3B8-474F-9669-529130D2DC3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FB1EC3-8376-D144-9FBC-4FC8FA7D274C}" type="datetimeFigureOut">
              <a:rPr lang="en-US" smtClean="0"/>
              <a:t>9/22/13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51DD5-615E-7D46-8C43-DCF8F5CC7EB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MW  22 Sept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4896A9-48A9-7541-ADC2-34607785B8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tiff"/><Relationship Id="rId3" Type="http://schemas.openxmlformats.org/officeDocument/2006/relationships/image" Target="../media/image6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gif"/><Relationship Id="rId3" Type="http://schemas.openxmlformats.org/officeDocument/2006/relationships/image" Target="../media/image10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0" y="880533"/>
            <a:ext cx="67479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EPI-Hi Sensor System</a:t>
            </a:r>
            <a:endParaRPr lang="en-US" sz="4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334" y="372533"/>
            <a:ext cx="84158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Measurement Capabilities:</a:t>
            </a:r>
          </a:p>
          <a:p>
            <a:pPr algn="ctr"/>
            <a:r>
              <a:rPr lang="en-US" sz="3200" dirty="0" smtClean="0"/>
              <a:t>F</a:t>
            </a:r>
            <a:r>
              <a:rPr lang="en-US" sz="2800" dirty="0" smtClean="0"/>
              <a:t>ields of </a:t>
            </a:r>
            <a:r>
              <a:rPr lang="en-US" sz="2800" dirty="0" smtClean="0"/>
              <a:t>View</a:t>
            </a:r>
            <a:endParaRPr lang="en-US" sz="2800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2309293" y="1574800"/>
            <a:ext cx="49064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five 45°-degree half-angle view cones</a:t>
            </a:r>
            <a:endParaRPr lang="en-US" sz="24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546102" y="2201349"/>
            <a:ext cx="8053704" cy="4193851"/>
            <a:chOff x="546102" y="2201349"/>
            <a:chExt cx="8053704" cy="4193851"/>
          </a:xfrm>
        </p:grpSpPr>
        <p:grpSp>
          <p:nvGrpSpPr>
            <p:cNvPr id="12" name="Group 11"/>
            <p:cNvGrpSpPr/>
            <p:nvPr/>
          </p:nvGrpSpPr>
          <p:grpSpPr>
            <a:xfrm>
              <a:off x="546102" y="2201349"/>
              <a:ext cx="8053703" cy="3240405"/>
              <a:chOff x="787400" y="1955800"/>
              <a:chExt cx="8053703" cy="3240405"/>
            </a:xfrm>
          </p:grpSpPr>
          <p:pic>
            <p:nvPicPr>
              <p:cNvPr id="3" name="Picture 2" descr="epihi_fovs_sketch.gif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787400" y="1955800"/>
                <a:ext cx="7812405" cy="3240405"/>
              </a:xfrm>
              <a:prstGeom prst="rect">
                <a:avLst/>
              </a:prstGeom>
            </p:spPr>
          </p:pic>
          <p:sp>
            <p:nvSpPr>
              <p:cNvPr id="4" name="TextBox 3"/>
              <p:cNvSpPr txBox="1"/>
              <p:nvPr/>
            </p:nvSpPr>
            <p:spPr>
              <a:xfrm>
                <a:off x="1998170" y="2136001"/>
                <a:ext cx="99906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LET1</a:t>
                </a:r>
              </a:p>
              <a:p>
                <a:pPr algn="ctr"/>
                <a:r>
                  <a:rPr lang="en-US" dirty="0" smtClean="0"/>
                  <a:t>aft</a:t>
                </a:r>
                <a:endParaRPr lang="en-US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7255933" y="2446868"/>
                <a:ext cx="635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LET2</a:t>
                </a:r>
                <a:endParaRPr lang="en-US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5698069" y="2169869"/>
                <a:ext cx="99906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LET1</a:t>
                </a:r>
              </a:p>
              <a:p>
                <a:pPr algn="ctr"/>
                <a:r>
                  <a:rPr lang="en-US" dirty="0" smtClean="0"/>
                  <a:t>forward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109097" y="2144468"/>
                <a:ext cx="584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HET</a:t>
                </a:r>
              </a:p>
              <a:p>
                <a:pPr algn="ctr"/>
                <a:r>
                  <a:rPr lang="en-US" dirty="0" smtClean="0"/>
                  <a:t>aft</a:t>
                </a:r>
                <a:endParaRPr lang="en-US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495804" y="2144468"/>
                <a:ext cx="99906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HET</a:t>
                </a:r>
              </a:p>
              <a:p>
                <a:pPr algn="ctr"/>
                <a:r>
                  <a:rPr lang="en-US" dirty="0" smtClean="0"/>
                  <a:t>forward</a:t>
                </a:r>
                <a:endParaRPr lang="en-US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4487338" y="3242730"/>
                <a:ext cx="51646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TPS</a:t>
                </a:r>
                <a:endParaRPr lang="en-US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768605" y="3153424"/>
                <a:ext cx="171026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region blocked by spacecraft</a:t>
                </a:r>
                <a:endParaRPr lang="en-US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8256903" y="2203731"/>
                <a:ext cx="584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/>
                  <a:t>HET</a:t>
                </a:r>
              </a:p>
              <a:p>
                <a:pPr algn="ctr"/>
                <a:r>
                  <a:rPr lang="en-US" dirty="0" smtClean="0"/>
                  <a:t>aft</a:t>
                </a:r>
                <a:endParaRPr lang="en-US" dirty="0"/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6840857" y="5748869"/>
              <a:ext cx="17589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regions with full</a:t>
              </a:r>
              <a:r>
                <a:rPr lang="en-US" dirty="0" smtClean="0"/>
                <a:t> </a:t>
              </a:r>
              <a:r>
                <a:rPr lang="en-US" dirty="0" smtClean="0">
                  <a:solidFill>
                    <a:srgbClr val="FF0000"/>
                  </a:solidFill>
                </a:rPr>
                <a:t>energy coverage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rot="10800000">
              <a:off x="5456772" y="4045304"/>
              <a:ext cx="1384085" cy="202672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4" idx="1"/>
            </p:cNvCxnSpPr>
            <p:nvPr/>
          </p:nvCxnSpPr>
          <p:spPr>
            <a:xfrm rot="10800000">
              <a:off x="1756873" y="4045307"/>
              <a:ext cx="5083984" cy="2026729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685799" y="5748869"/>
            <a:ext cx="4567773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replace with better version of this figure after confirming determining whether the </a:t>
            </a:r>
            <a:r>
              <a:rPr lang="en-US" sz="1200" dirty="0" err="1" smtClean="0"/>
              <a:t>FoVs</a:t>
            </a:r>
            <a:r>
              <a:rPr lang="en-US" sz="1200" dirty="0" smtClean="0"/>
              <a:t> shown here (from January 2011) are still correct</a:t>
            </a:r>
            <a:endParaRPr lang="en-US" sz="1200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334" y="220133"/>
            <a:ext cx="84158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Measurement Capabilities:</a:t>
            </a:r>
            <a:endParaRPr lang="en-US" sz="3200" dirty="0" smtClean="0"/>
          </a:p>
          <a:p>
            <a:pPr algn="ctr"/>
            <a:r>
              <a:rPr lang="en-US" sz="3200" dirty="0" smtClean="0"/>
              <a:t>Angular Sectoring</a:t>
            </a:r>
            <a:endParaRPr lang="en-US" sz="2800" dirty="0" smtClean="0"/>
          </a:p>
        </p:txBody>
      </p:sp>
      <p:pic>
        <p:nvPicPr>
          <p:cNvPr id="20" name="Picture 19" descr="epihi_psds001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800" y="1453471"/>
            <a:ext cx="3270250" cy="14509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54000" y="2904446"/>
            <a:ext cx="4953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Particle direction of incidence determined based on active element hit in two position-sensitive Si detectors (L0 and L1, L1 and L2, or H1 and H2)</a:t>
            </a:r>
          </a:p>
          <a:p>
            <a:pPr>
              <a:buFont typeface="Arial"/>
              <a:buChar char="•"/>
            </a:pPr>
            <a:r>
              <a:rPr lang="en-US" dirty="0" smtClean="0"/>
              <a:t> each of these detectors has central bull’s eye surrounded by 4 quadrants</a:t>
            </a:r>
          </a:p>
          <a:p>
            <a:pPr>
              <a:buFont typeface="Arial"/>
              <a:buChar char="•"/>
            </a:pPr>
            <a:r>
              <a:rPr lang="en-US" dirty="0" smtClean="0"/>
              <a:t> area of each active element is 0.2 cm</a:t>
            </a:r>
            <a:r>
              <a:rPr lang="en-US" baseline="30000" dirty="0" smtClean="0"/>
              <a:t>2</a:t>
            </a:r>
          </a:p>
          <a:p>
            <a:pPr>
              <a:buFont typeface="Arial"/>
              <a:buChar char="•"/>
            </a:pPr>
            <a:r>
              <a:rPr lang="en-US" dirty="0" smtClean="0"/>
              <a:t> quadrants in the second detector rotated 45° relative to those in the first first</a:t>
            </a:r>
          </a:p>
          <a:p>
            <a:pPr>
              <a:buFont typeface="Arial"/>
              <a:buChar char="•"/>
            </a:pPr>
            <a:r>
              <a:rPr lang="en-US" dirty="0" smtClean="0"/>
              <a:t> 25 combinations of hit elements in the two detectors used to assign event to a viewing sector</a:t>
            </a:r>
          </a:p>
          <a:p>
            <a:pPr>
              <a:buFont typeface="Arial"/>
              <a:buChar char="•"/>
            </a:pPr>
            <a:r>
              <a:rPr lang="en-US" dirty="0" smtClean="0"/>
              <a:t> HET provides sectored electron data, LET1 provides only front-back direction information for electrons</a:t>
            </a:r>
            <a:endParaRPr lang="en-US" dirty="0"/>
          </a:p>
        </p:txBody>
      </p:sp>
      <p:pic>
        <p:nvPicPr>
          <p:cNvPr id="22" name="Picture 21" descr="test010_001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2101" y="1453471"/>
            <a:ext cx="3467100" cy="332105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372101" y="5012267"/>
            <a:ext cx="34671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</a:t>
            </a:r>
            <a:r>
              <a:rPr lang="en-US" sz="1200" dirty="0" smtClean="0"/>
              <a:t>llustration of selected angular sector boundaries:  to be replaced with new version including all 25 sectors made with higher statistics to better define boundaries and with boundaries adjusted to enclose selected fraction (e.g., 90%) of the particles in the sector. </a:t>
            </a:r>
            <a:endParaRPr lang="en-US" sz="1200" dirty="0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334" y="203200"/>
            <a:ext cx="84158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Measurement Capabilities:</a:t>
            </a:r>
          </a:p>
          <a:p>
            <a:pPr algn="ctr"/>
            <a:r>
              <a:rPr lang="en-US" sz="2800" dirty="0" smtClean="0"/>
              <a:t>Species Coverage /</a:t>
            </a:r>
            <a:r>
              <a:rPr lang="en-US" sz="2800" dirty="0" smtClean="0"/>
              <a:t> Elemental Composition</a:t>
            </a:r>
            <a:endParaRPr lang="en-US" sz="28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5232400" y="1218863"/>
            <a:ext cx="3606801" cy="4678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Energy loss measurements from the detector in which a particle stops (E’) and the preceding detector (ΔE) organize the data into distinct tracks for the various elements.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dirty="0" smtClean="0"/>
              <a:t> Sector information is used to obtain mean thickness penetrated in the ΔE detector and make an on-board correction to the measured energies to optimize species resolution.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dirty="0" smtClean="0"/>
              <a:t> Energy assigned on board includes energies measured in overlying detectors and calculated energy loss in windows. 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262469" y="1501465"/>
            <a:ext cx="4849495" cy="4819831"/>
            <a:chOff x="262469" y="1501465"/>
            <a:chExt cx="4849495" cy="4819831"/>
          </a:xfrm>
        </p:grpSpPr>
        <p:pic>
          <p:nvPicPr>
            <p:cNvPr id="3" name="Picture 2" descr="sim001_let053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2469" y="1760726"/>
              <a:ext cx="4849495" cy="4560570"/>
            </a:xfrm>
            <a:prstGeom prst="rect">
              <a:avLst/>
            </a:prstGeom>
          </p:spPr>
        </p:pic>
        <p:sp>
          <p:nvSpPr>
            <p:cNvPr id="4" name="TextBox 3"/>
            <p:cNvSpPr txBox="1"/>
            <p:nvPr/>
          </p:nvSpPr>
          <p:spPr>
            <a:xfrm>
              <a:off x="887099" y="1501465"/>
              <a:ext cx="405743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Monte Carlo simulation of ion response.</a:t>
              </a:r>
              <a:endParaRPr lang="en-US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047998" y="4800713"/>
              <a:ext cx="5249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He</a:t>
              </a:r>
              <a:endParaRPr lang="en-US" sz="16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599267" y="5232514"/>
              <a:ext cx="5249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H</a:t>
              </a:r>
              <a:endParaRPr lang="en-US" sz="16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513663" y="4275662"/>
              <a:ext cx="3132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C</a:t>
              </a:r>
              <a:endParaRPr lang="en-US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716859" y="4072517"/>
              <a:ext cx="3725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O</a:t>
              </a:r>
              <a:endParaRPr lang="en-US" sz="16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148662" y="4064113"/>
              <a:ext cx="49953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Ne</a:t>
              </a:r>
              <a:endParaRPr lang="en-US" sz="16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381492" y="3769419"/>
              <a:ext cx="330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Si</a:t>
              </a:r>
              <a:endParaRPr lang="en-US" sz="1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347624" y="3412066"/>
              <a:ext cx="46566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Fe</a:t>
              </a:r>
              <a:endParaRPr lang="en-US" sz="1600" dirty="0"/>
            </a:p>
          </p:txBody>
        </p:sp>
        <p:cxnSp>
          <p:nvCxnSpPr>
            <p:cNvPr id="13" name="Straight Connector 12"/>
            <p:cNvCxnSpPr/>
            <p:nvPr/>
          </p:nvCxnSpPr>
          <p:spPr>
            <a:xfrm rot="16200000" flipH="1">
              <a:off x="4059761" y="4076754"/>
              <a:ext cx="110071" cy="203201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157129" y="3954042"/>
              <a:ext cx="258231" cy="1588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1210728" y="2006600"/>
              <a:ext cx="293793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u="sng" dirty="0" smtClean="0"/>
                <a:t>Example:</a:t>
              </a:r>
            </a:p>
            <a:p>
              <a:r>
                <a:rPr lang="en-US" sz="1600" dirty="0" smtClean="0"/>
                <a:t>ΔE measured in L1A (25 </a:t>
              </a:r>
              <a:r>
                <a:rPr lang="en-US" sz="1600" dirty="0" err="1" smtClean="0"/>
                <a:t>μm</a:t>
              </a:r>
              <a:r>
                <a:rPr lang="en-US" sz="1600" dirty="0" smtClean="0"/>
                <a:t>)</a:t>
              </a:r>
            </a:p>
            <a:p>
              <a:r>
                <a:rPr lang="en-US" sz="1600" dirty="0" smtClean="0"/>
                <a:t>E’ measured in L2A (500 </a:t>
              </a:r>
              <a:r>
                <a:rPr lang="en-US" sz="1600" dirty="0" err="1" smtClean="0"/>
                <a:t>μm</a:t>
              </a:r>
              <a:r>
                <a:rPr lang="en-US" sz="1600" dirty="0" smtClean="0"/>
                <a:t>)</a:t>
              </a:r>
            </a:p>
            <a:p>
              <a:r>
                <a:rPr lang="en-US" sz="1600" dirty="0" smtClean="0"/>
                <a:t>all incidence directions included</a:t>
              </a:r>
              <a:endParaRPr lang="en-US" sz="1600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5232400" y="5998130"/>
            <a:ext cx="360680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Species resolution for L0 </a:t>
            </a:r>
            <a:r>
              <a:rPr lang="en-US" sz="1200" dirty="0" err="1" smtClean="0"/>
              <a:t>vs</a:t>
            </a:r>
            <a:r>
              <a:rPr lang="en-US" sz="1200" dirty="0" smtClean="0"/>
              <a:t> L1 will be a bit poorer than shown in this example.  Could include L0 </a:t>
            </a:r>
            <a:r>
              <a:rPr lang="en-US" sz="1200" dirty="0" err="1" smtClean="0"/>
              <a:t>vs</a:t>
            </a:r>
            <a:r>
              <a:rPr lang="en-US" sz="1200" dirty="0" smtClean="0"/>
              <a:t> L1 plot as a backup slide.</a:t>
            </a:r>
            <a:endParaRPr lang="en-US" sz="1200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334" y="203200"/>
            <a:ext cx="84158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Measurement Capabilities:</a:t>
            </a:r>
            <a:endParaRPr lang="en-US" sz="3200" dirty="0" smtClean="0"/>
          </a:p>
          <a:p>
            <a:pPr algn="ctr"/>
            <a:r>
              <a:rPr lang="en-US" sz="2800" dirty="0" smtClean="0"/>
              <a:t>Electron Identification</a:t>
            </a:r>
            <a:endParaRPr lang="en-US" sz="2800" dirty="0" smtClean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23" name="Date Placeholder 2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5892801" y="3090333"/>
            <a:ext cx="2946400" cy="175432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Ideally we should replace this figure with a Monte Carlo simulation of the EPI-Hi/HET electron response because the front detector in EPI-Hi is thinner than that used for STEREO/HET (500μm </a:t>
            </a:r>
            <a:r>
              <a:rPr lang="en-US" sz="1200" dirty="0" err="1" smtClean="0"/>
              <a:t>vs</a:t>
            </a:r>
            <a:r>
              <a:rPr lang="en-US" sz="1200" dirty="0" smtClean="0"/>
              <a:t> 1000μm).  It is not clear that there will be time to do the necessary simulation before the PDR package needs to be finalized in mid-October.</a:t>
            </a:r>
            <a:endParaRPr lang="en-US" sz="12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249766" y="1504950"/>
            <a:ext cx="5360670" cy="4657183"/>
            <a:chOff x="249766" y="1504950"/>
            <a:chExt cx="5360670" cy="4657183"/>
          </a:xfrm>
        </p:grpSpPr>
        <p:pic>
          <p:nvPicPr>
            <p:cNvPr id="24" name="Picture 23" descr="stereo_het_de_ep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9766" y="1504950"/>
              <a:ext cx="5360670" cy="4011930"/>
            </a:xfrm>
            <a:prstGeom prst="rect">
              <a:avLst/>
            </a:prstGeom>
          </p:spPr>
        </p:pic>
        <p:sp>
          <p:nvSpPr>
            <p:cNvPr id="26" name="Oval 25"/>
            <p:cNvSpPr/>
            <p:nvPr/>
          </p:nvSpPr>
          <p:spPr>
            <a:xfrm>
              <a:off x="795864" y="4275658"/>
              <a:ext cx="1185333" cy="702733"/>
            </a:xfrm>
            <a:prstGeom prst="ellipse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rot="16200000" flipV="1">
              <a:off x="1401229" y="5211229"/>
              <a:ext cx="982142" cy="516466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108198" y="5792801"/>
              <a:ext cx="110066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electrons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6019800" y="1504950"/>
            <a:ext cx="28194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Measurements from the STEREO/HET telescope in the 13 Dec 2013 SEP event</a:t>
            </a:r>
          </a:p>
          <a:p>
            <a:r>
              <a:rPr lang="en-US" dirty="0" smtClean="0"/>
              <a:t>(von </a:t>
            </a:r>
            <a:r>
              <a:rPr lang="en-US" dirty="0" err="1" smtClean="0"/>
              <a:t>Rosenvinge</a:t>
            </a:r>
            <a:r>
              <a:rPr lang="en-US" dirty="0" smtClean="0"/>
              <a:t> et al. 2008)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334" y="118529"/>
            <a:ext cx="84158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Measurement Capabilities:</a:t>
            </a:r>
            <a:endParaRPr lang="en-US" sz="3200" dirty="0" smtClean="0"/>
          </a:p>
          <a:p>
            <a:pPr algn="ctr"/>
            <a:r>
              <a:rPr lang="en-US" sz="2800" dirty="0" smtClean="0"/>
              <a:t>Helium Isotope Identification</a:t>
            </a:r>
            <a:endParaRPr lang="en-US" sz="2800" dirty="0" smtClean="0"/>
          </a:p>
        </p:txBody>
      </p:sp>
      <p:grpSp>
        <p:nvGrpSpPr>
          <p:cNvPr id="11" name="Group 10"/>
          <p:cNvGrpSpPr/>
          <p:nvPr/>
        </p:nvGrpSpPr>
        <p:grpSpPr>
          <a:xfrm>
            <a:off x="849281" y="990253"/>
            <a:ext cx="7645886" cy="4009308"/>
            <a:chOff x="849281" y="1235796"/>
            <a:chExt cx="7645886" cy="4009308"/>
          </a:xfrm>
        </p:grpSpPr>
        <p:sp>
          <p:nvSpPr>
            <p:cNvPr id="7" name="TextBox 6"/>
            <p:cNvSpPr txBox="1"/>
            <p:nvPr/>
          </p:nvSpPr>
          <p:spPr>
            <a:xfrm>
              <a:off x="5777877" y="1235796"/>
              <a:ext cx="237552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geometry defined by L0</a:t>
              </a:r>
              <a:r>
                <a:rPr lang="en-US" sz="1600" dirty="0" smtClean="0">
                  <a:latin typeface="Wingdings"/>
                  <a:ea typeface="Wingdings"/>
                  <a:cs typeface="Wingdings"/>
                </a:rPr>
                <a:t></a:t>
              </a:r>
              <a:r>
                <a:rPr lang="en-US" sz="1600" dirty="0" smtClean="0"/>
                <a:t>L1</a:t>
              </a:r>
              <a:r>
                <a:rPr lang="en-US" sz="1600" dirty="0" smtClean="0">
                  <a:latin typeface="Wingdings"/>
                  <a:ea typeface="Wingdings"/>
                  <a:cs typeface="Wingdings"/>
                </a:rPr>
                <a:t></a:t>
              </a:r>
              <a:r>
                <a:rPr lang="en-US" sz="1600" dirty="0" smtClean="0"/>
                <a:t>L2 coincidence (~1/4 of L1</a:t>
              </a:r>
              <a:r>
                <a:rPr lang="en-US" sz="1600" dirty="0" smtClean="0">
                  <a:latin typeface="Wingdings"/>
                  <a:ea typeface="Wingdings"/>
                  <a:cs typeface="Wingdings"/>
                </a:rPr>
                <a:t></a:t>
              </a:r>
              <a:r>
                <a:rPr lang="en-US" sz="1600" dirty="0" smtClean="0"/>
                <a:t>L2 geometry)</a:t>
              </a:r>
              <a:endParaRPr lang="en-US" sz="1600" dirty="0"/>
            </a:p>
          </p:txBody>
        </p:sp>
        <p:pic>
          <p:nvPicPr>
            <p:cNvPr id="3" name="Picture 2" descr="sim001_let035hist.gi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49281" y="2057404"/>
              <a:ext cx="3460750" cy="3187700"/>
            </a:xfrm>
            <a:prstGeom prst="rect">
              <a:avLst/>
            </a:prstGeom>
          </p:spPr>
        </p:pic>
        <p:pic>
          <p:nvPicPr>
            <p:cNvPr id="4" name="Picture 3" descr="sim001_let034hist.gif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01092" y="2044704"/>
              <a:ext cx="3394075" cy="3200400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611780" y="1459928"/>
              <a:ext cx="2536888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dirty="0" smtClean="0"/>
                <a:t>full geometry defined by L1</a:t>
              </a:r>
              <a:r>
                <a:rPr lang="en-US" sz="1600" dirty="0" smtClean="0">
                  <a:latin typeface="Wingdings"/>
                  <a:ea typeface="Wingdings"/>
                  <a:cs typeface="Wingdings"/>
                </a:rPr>
                <a:t></a:t>
              </a:r>
              <a:r>
                <a:rPr lang="en-US" sz="1600" dirty="0" smtClean="0"/>
                <a:t>L2 coincidence</a:t>
              </a:r>
              <a:endParaRPr lang="en-US" sz="16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88116" y="2209799"/>
              <a:ext cx="139388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FWHM:</a:t>
              </a:r>
            </a:p>
            <a:p>
              <a:r>
                <a:rPr lang="en-US" sz="1600" baseline="30000" dirty="0" smtClean="0"/>
                <a:t>3</a:t>
              </a:r>
              <a:r>
                <a:rPr lang="en-US" sz="1600" dirty="0" smtClean="0"/>
                <a:t>He  0.30 </a:t>
              </a:r>
              <a:r>
                <a:rPr lang="en-US" sz="1600" dirty="0" err="1" smtClean="0"/>
                <a:t>amu</a:t>
              </a:r>
              <a:endParaRPr lang="en-US" sz="1600" dirty="0" smtClean="0"/>
            </a:p>
            <a:p>
              <a:r>
                <a:rPr lang="en-US" sz="1600" baseline="30000" dirty="0" smtClean="0"/>
                <a:t>4</a:t>
              </a:r>
              <a:r>
                <a:rPr lang="en-US" sz="1600" dirty="0" smtClean="0"/>
                <a:t>He  0.35 </a:t>
              </a:r>
              <a:r>
                <a:rPr lang="en-US" sz="1600" dirty="0" err="1" smtClean="0"/>
                <a:t>amu</a:t>
              </a:r>
              <a:endParaRPr lang="en-US" sz="16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822517" y="2209799"/>
              <a:ext cx="139388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FWHM:</a:t>
              </a:r>
            </a:p>
            <a:p>
              <a:r>
                <a:rPr lang="en-US" sz="1600" baseline="30000" dirty="0" smtClean="0"/>
                <a:t>3</a:t>
              </a:r>
              <a:r>
                <a:rPr lang="en-US" sz="1600" dirty="0" smtClean="0"/>
                <a:t>He  0.47 </a:t>
              </a:r>
              <a:r>
                <a:rPr lang="en-US" sz="1600" dirty="0" err="1" smtClean="0"/>
                <a:t>amu</a:t>
              </a:r>
              <a:endParaRPr lang="en-US" sz="1600" dirty="0" smtClean="0"/>
            </a:p>
            <a:p>
              <a:r>
                <a:rPr lang="en-US" sz="1600" baseline="30000" dirty="0" smtClean="0"/>
                <a:t>4</a:t>
              </a:r>
              <a:r>
                <a:rPr lang="en-US" sz="1600" dirty="0" smtClean="0"/>
                <a:t>He  0.64 </a:t>
              </a:r>
              <a:r>
                <a:rPr lang="en-US" sz="1600" dirty="0" err="1" smtClean="0"/>
                <a:t>amu</a:t>
              </a:r>
              <a:endParaRPr lang="en-US" sz="16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60868" y="5058830"/>
            <a:ext cx="88561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Monte Carlo simulation of He isotope resolution: example based on L1A </a:t>
            </a:r>
            <a:r>
              <a:rPr lang="en-US" dirty="0" err="1" smtClean="0"/>
              <a:t>vs</a:t>
            </a:r>
            <a:r>
              <a:rPr lang="en-US" dirty="0" smtClean="0"/>
              <a:t> L2A</a:t>
            </a:r>
          </a:p>
          <a:p>
            <a:pPr>
              <a:buFont typeface="Arial"/>
              <a:buChar char="•"/>
            </a:pPr>
            <a:r>
              <a:rPr lang="en-US" dirty="0" smtClean="0"/>
              <a:t> resolution dominated by effect of incidence angle uncertainty on ΔE thickness penetrated</a:t>
            </a:r>
          </a:p>
          <a:p>
            <a:pPr>
              <a:buFont typeface="Arial"/>
              <a:buChar char="•"/>
            </a:pPr>
            <a:r>
              <a:rPr lang="en-US" dirty="0" smtClean="0"/>
              <a:t> restricting analysis to narrow-angle sectors gives higher resolution dataset</a:t>
            </a:r>
          </a:p>
          <a:p>
            <a:pPr>
              <a:buFont typeface="Arial"/>
              <a:buChar char="•"/>
            </a:pPr>
            <a:r>
              <a:rPr lang="en-US" dirty="0" smtClean="0"/>
              <a:t> other effects (e.g., channeling) limit measurable </a:t>
            </a:r>
            <a:r>
              <a:rPr lang="en-US" baseline="30000" dirty="0" smtClean="0"/>
              <a:t>3</a:t>
            </a:r>
            <a:r>
              <a:rPr lang="en-US" dirty="0" smtClean="0"/>
              <a:t>He/</a:t>
            </a:r>
            <a:r>
              <a:rPr lang="en-US" baseline="30000" dirty="0" smtClean="0"/>
              <a:t>4</a:t>
            </a:r>
            <a:r>
              <a:rPr lang="en-US" dirty="0" smtClean="0"/>
              <a:t>He ratio at energies of a few </a:t>
            </a:r>
            <a:r>
              <a:rPr lang="en-US" dirty="0" err="1" smtClean="0"/>
              <a:t>MeV/nuc</a:t>
            </a:r>
            <a:r>
              <a:rPr lang="en-US" dirty="0" smtClean="0"/>
              <a:t> to &gt;~5% 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334" y="372533"/>
            <a:ext cx="84158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Measurement Capabilities:</a:t>
            </a:r>
          </a:p>
          <a:p>
            <a:pPr algn="ctr"/>
            <a:r>
              <a:rPr lang="en-US" sz="2800" dirty="0" smtClean="0"/>
              <a:t>Cadences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74800" y="2108200"/>
            <a:ext cx="6231467" cy="21698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Insert a table containing high-level summary of cadences for the various species/energy/angle bins for both telescopes.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It may be possible to combine this slide with that showing energy range and resolution.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334" y="135804"/>
            <a:ext cx="84158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Measurement Capabilities:</a:t>
            </a:r>
          </a:p>
          <a:p>
            <a:pPr algn="ctr"/>
            <a:r>
              <a:rPr lang="en-US" sz="2800" dirty="0" smtClean="0"/>
              <a:t>Dynamic Range in Particle Intensities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728133" y="1405467"/>
            <a:ext cx="7603067" cy="4001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Close to perihelion the expected peak intensities in the largest SEP events are extreme: ~6×10</a:t>
            </a:r>
            <a:r>
              <a:rPr lang="en-US" baseline="30000" dirty="0" smtClean="0"/>
              <a:t>7</a:t>
            </a:r>
            <a:r>
              <a:rPr lang="en-US" dirty="0" smtClean="0"/>
              <a:t> protons/cm</a:t>
            </a:r>
            <a:r>
              <a:rPr lang="en-US" baseline="30000" dirty="0" smtClean="0"/>
              <a:t>2</a:t>
            </a:r>
            <a:r>
              <a:rPr lang="en-US" dirty="0" smtClean="0"/>
              <a:t>-sr-s above 5 </a:t>
            </a:r>
            <a:r>
              <a:rPr lang="en-US" dirty="0" err="1" smtClean="0"/>
              <a:t>MeV</a:t>
            </a:r>
            <a:r>
              <a:rPr lang="en-US" dirty="0" smtClean="0"/>
              <a:t> estimated as worst-case (95% confidence) peak intensity in EDTRD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dirty="0" smtClean="0"/>
              <a:t> Calculated count rates for this worse case spectrum: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LET1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LET2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 HET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dirty="0" smtClean="0"/>
              <a:t> Front-end electronics can process slightly more than 10</a:t>
            </a:r>
            <a:r>
              <a:rPr lang="en-US" baseline="30000" dirty="0" smtClean="0"/>
              <a:t>5</a:t>
            </a:r>
            <a:r>
              <a:rPr lang="en-US" dirty="0" smtClean="0"/>
              <a:t> events/</a:t>
            </a:r>
            <a:r>
              <a:rPr lang="en-US" dirty="0" err="1" smtClean="0"/>
              <a:t>s</a:t>
            </a:r>
            <a:r>
              <a:rPr lang="en-US" dirty="0" smtClean="0"/>
              <a:t>, as demonstrated on STREREO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Instrument design allows reduction of geometrical factor in a series of steps to allow measurements over a large dynamic range in intensities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dirty="0" smtClean="0"/>
              <a:t> “Dynamic threshold” approach successfully used in STEREO/LET and HET instruments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8133" y="5406563"/>
            <a:ext cx="778933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Need to add additional text (possibly with a figure) discussing successive steps used to handle high rates: dynamic threshold approach (example from STEREO?), small pixels, reliance on HET when LET becomes saturated.  Also need to discuss expected capabilities in small events.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8800" y="372533"/>
            <a:ext cx="8221134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Outline</a:t>
            </a:r>
            <a:endParaRPr lang="en-US" sz="2800" dirty="0" smtClean="0"/>
          </a:p>
          <a:p>
            <a:pPr>
              <a:buFont typeface="Arial"/>
              <a:buChar char="•"/>
            </a:pPr>
            <a:r>
              <a:rPr lang="en-US" sz="2800" dirty="0" smtClean="0"/>
              <a:t> </a:t>
            </a:r>
            <a:r>
              <a:rPr lang="en-US" sz="2400" dirty="0" smtClean="0"/>
              <a:t>requirements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system overview (?)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detector telescopes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measurement capabilities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 energy range and resolution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 fields of view and angular sectoring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 species coverage / composition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 cadences</a:t>
            </a:r>
          </a:p>
          <a:p>
            <a:pPr lvl="1">
              <a:buFont typeface="Arial"/>
              <a:buChar char="•"/>
            </a:pPr>
            <a:r>
              <a:rPr lang="en-US" sz="2400" dirty="0" smtClean="0"/>
              <a:t> dynamic range in particle intensities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expected performance compared with requirements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maturity of design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system testing approach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summary and peer-review follow-up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0333" y="101600"/>
            <a:ext cx="82211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EPI-Hi Measurement Requirements</a:t>
            </a:r>
            <a:endParaRPr lang="en-US" sz="32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558800" y="686376"/>
            <a:ext cx="8212667" cy="5678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Protons and Heavy Ions</a:t>
            </a:r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dirty="0" smtClean="0"/>
              <a:t> energy range: 1 </a:t>
            </a:r>
            <a:r>
              <a:rPr lang="en-US" dirty="0" err="1" smtClean="0"/>
              <a:t>MeV/nuc</a:t>
            </a:r>
            <a:r>
              <a:rPr lang="en-US" dirty="0" smtClean="0"/>
              <a:t> (TBR) to ≥50 </a:t>
            </a:r>
            <a:r>
              <a:rPr lang="en-US" dirty="0" err="1" smtClean="0"/>
              <a:t>MeV/nuc</a:t>
            </a:r>
            <a:endParaRPr lang="en-US" dirty="0" smtClean="0"/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energy binning: ≥6 bins per </a:t>
            </a:r>
            <a:r>
              <a:rPr lang="en-US" dirty="0" smtClean="0"/>
              <a:t>decade</a:t>
            </a:r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cadence: at least energy bin with time resolution of</a:t>
            </a:r>
            <a:r>
              <a:rPr lang="en-US" dirty="0" smtClean="0"/>
              <a:t> 5 </a:t>
            </a:r>
            <a:r>
              <a:rPr lang="en-US" dirty="0" err="1" smtClean="0"/>
              <a:t>s</a:t>
            </a:r>
            <a:r>
              <a:rPr lang="en-US" dirty="0" smtClean="0"/>
              <a:t> or </a:t>
            </a:r>
            <a:r>
              <a:rPr lang="en-US" dirty="0" smtClean="0"/>
              <a:t>better</a:t>
            </a:r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FoV</a:t>
            </a:r>
            <a:r>
              <a:rPr lang="en-US" dirty="0" smtClean="0"/>
              <a:t>: ≥π/2 </a:t>
            </a:r>
            <a:r>
              <a:rPr lang="en-US" dirty="0" err="1" smtClean="0"/>
              <a:t>sr</a:t>
            </a:r>
            <a:r>
              <a:rPr lang="en-US" dirty="0" smtClean="0"/>
              <a:t> in sunward and anti-sunward </a:t>
            </a:r>
            <a:r>
              <a:rPr lang="en-US" dirty="0" err="1" smtClean="0"/>
              <a:t>hemipsheres</a:t>
            </a:r>
            <a:r>
              <a:rPr lang="en-US" dirty="0" smtClean="0"/>
              <a:t> (incl. 10° from S/C-Sun line)</a:t>
            </a:r>
            <a:endParaRPr lang="en-US" dirty="0" smtClean="0"/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angular sectoring: </a:t>
            </a:r>
            <a:r>
              <a:rPr lang="en-US" dirty="0" smtClean="0"/>
              <a:t>≤30° </a:t>
            </a:r>
            <a:r>
              <a:rPr lang="en-US" dirty="0" smtClean="0"/>
              <a:t>sector </a:t>
            </a:r>
            <a:r>
              <a:rPr lang="en-US" dirty="0" smtClean="0"/>
              <a:t>width</a:t>
            </a:r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dirty="0" smtClean="0"/>
              <a:t> composition: at least H, He, C, O, Ne, Mg, Si, Fe, </a:t>
            </a:r>
            <a:r>
              <a:rPr lang="en-US" baseline="30000" dirty="0" smtClean="0"/>
              <a:t>3</a:t>
            </a:r>
            <a:r>
              <a:rPr lang="en-US" dirty="0" smtClean="0"/>
              <a:t>He</a:t>
            </a:r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dirty="0" smtClean="0"/>
              <a:t> species resolution: FWHM ≤ 0.5 (TBR) × separation from nearest abundant neighbor</a:t>
            </a:r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dirty="0" smtClean="0"/>
              <a:t> max intensity: up to 10% (TBR) of upper limit proton spectrum from EDTRD</a:t>
            </a:r>
          </a:p>
          <a:p>
            <a:pPr>
              <a:spcBef>
                <a:spcPts val="1200"/>
              </a:spcBef>
            </a:pPr>
            <a:r>
              <a:rPr lang="en-US" sz="2400" u="sng" dirty="0" smtClean="0"/>
              <a:t>Electrons</a:t>
            </a:r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dirty="0" smtClean="0"/>
              <a:t> energy range: 0.5 </a:t>
            </a:r>
            <a:r>
              <a:rPr lang="en-US" dirty="0" err="1" smtClean="0"/>
              <a:t>MeV</a:t>
            </a:r>
            <a:r>
              <a:rPr lang="en-US" dirty="0" smtClean="0"/>
              <a:t> (TBR) to ≥3 </a:t>
            </a:r>
            <a:r>
              <a:rPr lang="en-US" dirty="0" err="1" smtClean="0"/>
              <a:t>MeV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energy binning: ≥6 bins per decade</a:t>
            </a:r>
          </a:p>
          <a:p>
            <a:pPr>
              <a:buFont typeface="Arial"/>
              <a:buChar char="•"/>
            </a:pPr>
            <a:r>
              <a:rPr lang="en-US" dirty="0" smtClean="0"/>
              <a:t> cadence: at least energy bin with time resolution of 1 </a:t>
            </a:r>
            <a:r>
              <a:rPr lang="en-US" dirty="0" err="1" smtClean="0"/>
              <a:t>s</a:t>
            </a:r>
            <a:r>
              <a:rPr lang="en-US" dirty="0" smtClean="0"/>
              <a:t> or better</a:t>
            </a:r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FoV</a:t>
            </a:r>
            <a:r>
              <a:rPr lang="en-US" dirty="0" smtClean="0"/>
              <a:t>: ≥π/2 </a:t>
            </a:r>
            <a:r>
              <a:rPr lang="en-US" dirty="0" err="1" smtClean="0"/>
              <a:t>sr</a:t>
            </a:r>
            <a:r>
              <a:rPr lang="en-US" dirty="0" smtClean="0"/>
              <a:t> in sunward and anti-sunward </a:t>
            </a:r>
            <a:r>
              <a:rPr lang="en-US" dirty="0" err="1" smtClean="0"/>
              <a:t>hemipsheres</a:t>
            </a:r>
            <a:r>
              <a:rPr lang="en-US" dirty="0" smtClean="0"/>
              <a:t> (incl. 10° from S/C-Sun line)</a:t>
            </a:r>
          </a:p>
          <a:p>
            <a:pPr>
              <a:buFont typeface="Arial"/>
              <a:buChar char="•"/>
            </a:pPr>
            <a:r>
              <a:rPr lang="en-US" dirty="0" smtClean="0"/>
              <a:t> angular sectoring: ≤45° sector width</a:t>
            </a:r>
          </a:p>
          <a:p>
            <a:pPr>
              <a:buFont typeface="Arial"/>
              <a:buChar char="•"/>
            </a:pPr>
            <a:r>
              <a:rPr lang="en-US" dirty="0" smtClean="0"/>
              <a:t> max intensity: up to 10% (TBR) of upper limit electron spectrum from EDTRD</a:t>
            </a:r>
            <a:r>
              <a:rPr lang="en-US" dirty="0" smtClean="0"/>
              <a:t>*</a:t>
            </a:r>
          </a:p>
          <a:p>
            <a:pPr>
              <a:spcBef>
                <a:spcPts val="1500"/>
              </a:spcBef>
            </a:pPr>
            <a:r>
              <a:rPr lang="en-US" dirty="0" smtClean="0"/>
              <a:t>*Note: upper limit electron spectrum not yet specified in EDTRD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8800" y="186259"/>
            <a:ext cx="82211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EPI-Hi Sensor System </a:t>
            </a:r>
            <a:r>
              <a:rPr lang="en-US" sz="3200" dirty="0" smtClean="0"/>
              <a:t>Overview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9467" y="848267"/>
            <a:ext cx="8390467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Sensor Approach:</a:t>
            </a:r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dirty="0" smtClean="0"/>
              <a:t> </a:t>
            </a:r>
            <a:r>
              <a:rPr lang="en-US" sz="2000" dirty="0" smtClean="0"/>
              <a:t>all sensor elements are silicon solid state detectors</a:t>
            </a:r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sz="2000" dirty="0" smtClean="0"/>
              <a:t> multiple detector telescopes to provide large energy range and sky coverage</a:t>
            </a:r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sz="2000" dirty="0" smtClean="0"/>
              <a:t> some telescopes double ended to increase sky coverage</a:t>
            </a:r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sz="2000" dirty="0" smtClean="0"/>
              <a:t> detector segmentation to provide angular sectoring and adjustable geometrical factor</a:t>
            </a:r>
          </a:p>
          <a:p>
            <a:pPr>
              <a:spcBef>
                <a:spcPts val="600"/>
              </a:spcBef>
            </a:pPr>
            <a:r>
              <a:rPr lang="en-US" sz="2400" u="sng" dirty="0" smtClean="0"/>
              <a:t>Heritage:</a:t>
            </a:r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sz="2000" dirty="0" smtClean="0"/>
              <a:t> numerous energetic particle instruments over the past 40 years</a:t>
            </a:r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sz="2000" dirty="0" smtClean="0"/>
              <a:t> direct predecessor:  STEREO/LET &amp; HET</a:t>
            </a:r>
          </a:p>
          <a:p>
            <a:pPr>
              <a:spcBef>
                <a:spcPts val="600"/>
              </a:spcBef>
            </a:pPr>
            <a:r>
              <a:rPr lang="en-US" sz="2400" u="sng" dirty="0" smtClean="0"/>
              <a:t>Key Differences:</a:t>
            </a:r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sz="2000" dirty="0" smtClean="0"/>
              <a:t> thinner detectors and windows to reduce energy threshold</a:t>
            </a:r>
          </a:p>
          <a:p>
            <a:pPr>
              <a:spcBef>
                <a:spcPts val="300"/>
              </a:spcBef>
              <a:buFont typeface="Arial"/>
              <a:buChar char="•"/>
            </a:pPr>
            <a:r>
              <a:rPr lang="en-US" sz="2000" dirty="0" smtClean="0"/>
              <a:t> compact telescope designs to reduce saturation at high particle intensities and backgrounds at low </a:t>
            </a:r>
            <a:r>
              <a:rPr lang="en-US" sz="2000" dirty="0" smtClean="0"/>
              <a:t>intensities</a:t>
            </a:r>
            <a:endParaRPr lang="en-US" sz="2000" dirty="0" smtClean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8800" y="186259"/>
            <a:ext cx="82211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EPI-Hi Block Diagram</a:t>
            </a:r>
            <a:endParaRPr lang="en-US" sz="3200" dirty="0" smtClean="0"/>
          </a:p>
        </p:txBody>
      </p:sp>
      <p:grpSp>
        <p:nvGrpSpPr>
          <p:cNvPr id="5" name="Group 4"/>
          <p:cNvGrpSpPr/>
          <p:nvPr/>
        </p:nvGrpSpPr>
        <p:grpSpPr>
          <a:xfrm>
            <a:off x="2619453" y="1092774"/>
            <a:ext cx="6431432" cy="5033772"/>
            <a:chOff x="2153768" y="1092774"/>
            <a:chExt cx="6431432" cy="5033772"/>
          </a:xfrm>
        </p:grpSpPr>
        <p:pic>
          <p:nvPicPr>
            <p:cNvPr id="3" name="Picture 2" descr="epi-hi_block_diagram_5-5-13.tiff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53768" y="1092774"/>
              <a:ext cx="6431432" cy="5033772"/>
            </a:xfrm>
            <a:prstGeom prst="rect">
              <a:avLst/>
            </a:prstGeom>
          </p:spPr>
        </p:pic>
        <p:sp>
          <p:nvSpPr>
            <p:cNvPr id="4" name="Rectangle 3"/>
            <p:cNvSpPr/>
            <p:nvPr/>
          </p:nvSpPr>
          <p:spPr>
            <a:xfrm>
              <a:off x="2153768" y="1092774"/>
              <a:ext cx="919632" cy="5033772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ln w="3810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211667" y="813363"/>
            <a:ext cx="2302933" cy="5463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 detector telescopes: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dirty="0" smtClean="0"/>
              <a:t> one double-ended low-energy telescope (LET1)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dirty="0" smtClean="0"/>
              <a:t> one single-ended low-energy telescope (LET2)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dirty="0" smtClean="0"/>
              <a:t> one double-ended high-energy telescope (HET)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dirty="0" smtClean="0"/>
              <a:t> all sensor elements are ion-implanted silicon solid-state detectors</a:t>
            </a:r>
          </a:p>
          <a:p>
            <a:pPr>
              <a:spcBef>
                <a:spcPts val="600"/>
              </a:spcBef>
              <a:buFont typeface="Arial"/>
              <a:buChar char="•"/>
            </a:pPr>
            <a:r>
              <a:rPr lang="en-US" dirty="0" smtClean="0"/>
              <a:t> signals from each telescope processed by an individual electronics board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8800" y="186267"/>
            <a:ext cx="82211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Low-Energy</a:t>
            </a:r>
            <a:r>
              <a:rPr lang="en-US" sz="3200" dirty="0" smtClean="0"/>
              <a:t> </a:t>
            </a:r>
            <a:r>
              <a:rPr lang="en-US" sz="3200" dirty="0" smtClean="0"/>
              <a:t>Telescopes: LET1 and </a:t>
            </a:r>
            <a:r>
              <a:rPr lang="en-US" sz="3200" dirty="0" smtClean="0"/>
              <a:t>LET2</a:t>
            </a:r>
            <a:endParaRPr lang="en-US" sz="3200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3725333" y="1202267"/>
            <a:ext cx="4851400" cy="50013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Energy Range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Stack Thickness through L4B: 3.5 mm of Si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highest stopping energies:</a:t>
            </a:r>
          </a:p>
          <a:p>
            <a:pPr>
              <a:buFont typeface="Arial"/>
              <a:buChar char="•"/>
            </a:pPr>
            <a:r>
              <a:rPr lang="en-US" dirty="0" smtClean="0"/>
              <a:t> H &amp; He: ~25 </a:t>
            </a:r>
            <a:r>
              <a:rPr lang="en-US" dirty="0" err="1" smtClean="0"/>
              <a:t>MeV/nuc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en-US" dirty="0" smtClean="0"/>
              <a:t>: ~45 </a:t>
            </a:r>
            <a:r>
              <a:rPr lang="en-US" dirty="0" err="1" smtClean="0"/>
              <a:t>MeV/nuc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Fe: ~100 </a:t>
            </a:r>
            <a:r>
              <a:rPr lang="en-US" dirty="0" err="1" smtClean="0"/>
              <a:t>MeV/nuc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: ~1.3 </a:t>
            </a:r>
            <a:r>
              <a:rPr lang="en-US" dirty="0" err="1" smtClean="0"/>
              <a:t>MeV</a:t>
            </a:r>
            <a:endParaRPr lang="en-US" dirty="0" smtClean="0"/>
          </a:p>
          <a:p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Front Detector Thickness: 12 </a:t>
            </a:r>
            <a:r>
              <a:rPr lang="en-US" dirty="0" err="1" smtClean="0"/>
              <a:t>μm</a:t>
            </a:r>
            <a:r>
              <a:rPr lang="en-US" dirty="0" smtClean="0"/>
              <a:t> Si</a:t>
            </a:r>
          </a:p>
          <a:p>
            <a:r>
              <a:rPr lang="en-US" dirty="0" smtClean="0"/>
              <a:t>Combined window thicknesses: 3 </a:t>
            </a:r>
            <a:r>
              <a:rPr lang="en-US" dirty="0" err="1" smtClean="0"/>
              <a:t>μm</a:t>
            </a:r>
            <a:r>
              <a:rPr lang="en-US" dirty="0" smtClean="0"/>
              <a:t> Si equiv.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energies to penetrate windows + first detector:</a:t>
            </a:r>
          </a:p>
          <a:p>
            <a:pPr>
              <a:buFont typeface="Arial"/>
              <a:buChar char="•"/>
            </a:pPr>
            <a:r>
              <a:rPr lang="en-US" dirty="0" smtClean="0"/>
              <a:t> H:  ~1.0 </a:t>
            </a:r>
            <a:r>
              <a:rPr lang="en-US" dirty="0" err="1" smtClean="0"/>
              <a:t>MeV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He: ~0.9 </a:t>
            </a:r>
            <a:r>
              <a:rPr lang="en-US" dirty="0" err="1" smtClean="0"/>
              <a:t>MeV/nuc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C: ~1.3 </a:t>
            </a:r>
            <a:r>
              <a:rPr lang="en-US" dirty="0" err="1" smtClean="0"/>
              <a:t>MeV/nuc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Fe: ~1.5 </a:t>
            </a:r>
            <a:r>
              <a:rPr lang="en-US" dirty="0" err="1" smtClean="0"/>
              <a:t>MeV/nuc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: ~0.4 </a:t>
            </a:r>
            <a:r>
              <a:rPr lang="en-US" dirty="0" err="1" smtClean="0"/>
              <a:t>MeV</a:t>
            </a:r>
            <a:r>
              <a:rPr lang="en-US" dirty="0" smtClean="0"/>
              <a:t> (penetration to L3)</a:t>
            </a:r>
          </a:p>
        </p:txBody>
      </p:sp>
      <p:pic>
        <p:nvPicPr>
          <p:cNvPr id="4" name="Picture 3" descr="let1_telescope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267" y="771043"/>
            <a:ext cx="2057400" cy="42291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94733" y="5945827"/>
            <a:ext cx="34290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Need to replace figure with version that includes inactive elements (windows, housing, etc.)</a:t>
            </a:r>
            <a:endParaRPr lang="en-US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13267" y="5202538"/>
            <a:ext cx="331046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HET2 is single ended and identical to HET1 down through L3B</a:t>
            </a:r>
            <a:endParaRPr lang="en-US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8800" y="372533"/>
            <a:ext cx="82211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High-</a:t>
            </a:r>
            <a:r>
              <a:rPr lang="en-US" sz="3200" dirty="0" smtClean="0"/>
              <a:t>Energy</a:t>
            </a:r>
            <a:r>
              <a:rPr lang="en-US" sz="3200" dirty="0" smtClean="0"/>
              <a:t> Telescope: HET</a:t>
            </a:r>
            <a:endParaRPr lang="en-US" sz="3200" dirty="0" smtClean="0"/>
          </a:p>
        </p:txBody>
      </p:sp>
      <p:pic>
        <p:nvPicPr>
          <p:cNvPr id="3" name="Picture 2" descr="het_telescope_crosssection.tif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652" y="1326640"/>
            <a:ext cx="2560320" cy="409956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725333" y="1202267"/>
            <a:ext cx="4851400" cy="4447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Energy Range</a:t>
            </a:r>
            <a:endParaRPr lang="en-US" dirty="0" smtClean="0"/>
          </a:p>
          <a:p>
            <a:pPr>
              <a:spcBef>
                <a:spcPts val="1200"/>
              </a:spcBef>
            </a:pPr>
            <a:r>
              <a:rPr lang="en-US" dirty="0" smtClean="0"/>
              <a:t>Stack Thickness: 15 mm of Si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highest stopping energies:</a:t>
            </a:r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H</a:t>
            </a:r>
            <a:r>
              <a:rPr lang="en-US" dirty="0" smtClean="0"/>
              <a:t> &amp; He: ~55 </a:t>
            </a:r>
            <a:r>
              <a:rPr lang="en-US" dirty="0" err="1" smtClean="0"/>
              <a:t>MeV/nuc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smtClean="0"/>
              <a:t>C</a:t>
            </a:r>
            <a:r>
              <a:rPr lang="en-US" dirty="0" smtClean="0"/>
              <a:t>: ~100 </a:t>
            </a:r>
            <a:r>
              <a:rPr lang="en-US" dirty="0" err="1" smtClean="0"/>
              <a:t>MeV/nuc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Fe: ~230 </a:t>
            </a:r>
            <a:r>
              <a:rPr lang="en-US" dirty="0" err="1" smtClean="0"/>
              <a:t>MeV/nuc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: ~6 </a:t>
            </a:r>
            <a:r>
              <a:rPr lang="en-US" dirty="0" err="1" smtClean="0"/>
              <a:t>MeV</a:t>
            </a:r>
            <a:endParaRPr lang="en-US" dirty="0" smtClean="0"/>
          </a:p>
          <a:p>
            <a:endParaRPr lang="en-US" dirty="0" smtClean="0"/>
          </a:p>
          <a:p>
            <a:pPr>
              <a:spcBef>
                <a:spcPts val="600"/>
              </a:spcBef>
            </a:pPr>
            <a:r>
              <a:rPr lang="en-US" dirty="0" smtClean="0"/>
              <a:t>Front Detector Thickness: 0.5 mm Si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energies to penetrate windows + first detector:</a:t>
            </a:r>
          </a:p>
          <a:p>
            <a:pPr>
              <a:buFont typeface="Arial"/>
              <a:buChar char="•"/>
            </a:pPr>
            <a:r>
              <a:rPr lang="en-US" dirty="0" smtClean="0"/>
              <a:t> H &amp; He: ~10 </a:t>
            </a:r>
            <a:r>
              <a:rPr lang="en-US" dirty="0" err="1" smtClean="0"/>
              <a:t>MeV/nuc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C: ~18 </a:t>
            </a:r>
            <a:r>
              <a:rPr lang="en-US" dirty="0" err="1" smtClean="0"/>
              <a:t>MeV/nuc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Fe: ~36 </a:t>
            </a:r>
            <a:r>
              <a:rPr lang="en-US" dirty="0" err="1" smtClean="0"/>
              <a:t>MeV/nuc</a:t>
            </a:r>
            <a:endParaRPr lang="en-US" dirty="0" smtClean="0"/>
          </a:p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e</a:t>
            </a:r>
            <a:r>
              <a:rPr lang="en-US" dirty="0" smtClean="0"/>
              <a:t>: ~0.4 </a:t>
            </a:r>
            <a:r>
              <a:rPr lang="en-US" dirty="0" err="1" smtClean="0"/>
              <a:t>MeV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199" y="5649639"/>
            <a:ext cx="29887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colored regions:  active Si</a:t>
            </a:r>
          </a:p>
          <a:p>
            <a:r>
              <a:rPr lang="en-US" dirty="0" smtClean="0"/>
              <a:t>uncolored:  inactive material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58800" y="372533"/>
            <a:ext cx="8221134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Solid State Detector Designs</a:t>
            </a:r>
            <a:endParaRPr lang="en-US" sz="3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64267" y="1811867"/>
            <a:ext cx="5046133" cy="290848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Add table of thicknesses, sizes, segmentation with accompanying drawings or photographs, as available.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Indicate that the thin detectors are technology development item that will be discussed in a subsequent presentation.</a:t>
            </a:r>
            <a:endParaRPr lang="en-US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334" y="372533"/>
            <a:ext cx="84158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Measurement Capabilities:</a:t>
            </a:r>
          </a:p>
          <a:p>
            <a:pPr algn="ctr"/>
            <a:r>
              <a:rPr lang="en-US" sz="2800" dirty="0" smtClean="0"/>
              <a:t>Energy Range and Resolution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896A9-48A9-7541-ADC2-34607785B89F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SPP/ISIS PDR: EPI-Hi Sensor Draft Slides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MW  22 Sept 2013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97937" y="1934402"/>
            <a:ext cx="8365066" cy="290848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Insert Species versus Energy Plot Showing Planned Binning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Include both </a:t>
            </a:r>
            <a:r>
              <a:rPr lang="en-US" sz="2400" dirty="0" err="1" smtClean="0"/>
              <a:t>LETs</a:t>
            </a:r>
            <a:r>
              <a:rPr lang="en-US" sz="2400" dirty="0" smtClean="0"/>
              <a:t> and HET</a:t>
            </a:r>
          </a:p>
          <a:p>
            <a:pPr>
              <a:buFont typeface="Arial"/>
              <a:buChar char="•"/>
            </a:pPr>
            <a:r>
              <a:rPr lang="en-US" sz="2400" dirty="0" smtClean="0"/>
              <a:t> Include show bins both with and without sectoring</a:t>
            </a:r>
          </a:p>
          <a:p>
            <a:pPr>
              <a:spcBef>
                <a:spcPts val="1800"/>
              </a:spcBef>
            </a:pPr>
            <a:r>
              <a:rPr lang="en-US" sz="2400" dirty="0" smtClean="0"/>
              <a:t> This is similar to the chart needed for showing measurement cadences (for which there is presently a placeholder slide later in this package).  It may be possible to combine the two into a single slide.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1912</Words>
  <Application>Microsoft Macintosh PowerPoint</Application>
  <PresentationFormat>On-screen Show (4:3)</PresentationFormat>
  <Paragraphs>225</Paragraphs>
  <Slides>16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>JPL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Wiedenbeck</dc:creator>
  <cp:lastModifiedBy>Mark Wiedenbeck</cp:lastModifiedBy>
  <cp:revision>81</cp:revision>
  <dcterms:created xsi:type="dcterms:W3CDTF">2013-09-22T17:13:30Z</dcterms:created>
  <dcterms:modified xsi:type="dcterms:W3CDTF">2013-09-23T01:51:42Z</dcterms:modified>
</cp:coreProperties>
</file>