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13" r:id="rId2"/>
    <p:sldId id="415" r:id="rId3"/>
    <p:sldId id="422" r:id="rId4"/>
    <p:sldId id="420" r:id="rId5"/>
    <p:sldId id="430" r:id="rId6"/>
    <p:sldId id="428" r:id="rId7"/>
    <p:sldId id="451" r:id="rId8"/>
    <p:sldId id="452" r:id="rId9"/>
    <p:sldId id="453" r:id="rId10"/>
    <p:sldId id="454" r:id="rId11"/>
    <p:sldId id="455" r:id="rId12"/>
    <p:sldId id="457" r:id="rId13"/>
    <p:sldId id="436" r:id="rId14"/>
    <p:sldId id="456" r:id="rId1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2"/>
            <p14:sldId id="420"/>
            <p14:sldId id="430"/>
            <p14:sldId id="428"/>
            <p14:sldId id="451"/>
            <p14:sldId id="452"/>
            <p14:sldId id="453"/>
            <p14:sldId id="454"/>
            <p14:sldId id="455"/>
            <p14:sldId id="457"/>
            <p14:sldId id="436"/>
            <p14:sldId id="4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42" d="100"/>
          <a:sy n="142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10 – </a:t>
            </a:r>
            <a:r>
              <a:rPr lang="en-US" sz="1000" baseline="0" dirty="0" smtClean="0"/>
              <a:t> EPI-Lo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by: Matt Hill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</a:t>
            </a:r>
            <a:r>
              <a:rPr lang="en-US" dirty="0" smtClean="0"/>
              <a:t>Sensor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Anti-coincidence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2" t="42754" r="24688" b="36983"/>
          <a:stretch/>
        </p:blipFill>
        <p:spPr>
          <a:xfrm>
            <a:off x="3294555" y="1334331"/>
            <a:ext cx="5328344" cy="502841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2558470" cy="5238524"/>
          </a:xfrm>
        </p:spPr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  <a:p>
            <a:pPr lvl="1"/>
            <a:r>
              <a:rPr lang="en-US" dirty="0" err="1" smtClean="0"/>
              <a:t>xxxxx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r>
              <a:rPr lang="en-US" dirty="0" smtClean="0"/>
              <a:t>Second</a:t>
            </a:r>
          </a:p>
          <a:p>
            <a:r>
              <a:rPr lang="en-US" dirty="0" smtClean="0"/>
              <a:t>Third</a:t>
            </a:r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lvl="1"/>
            <a:r>
              <a:rPr lang="en-US" dirty="0" err="1" smtClean="0"/>
              <a:t>xxxx</a:t>
            </a:r>
            <a:endParaRPr lang="en-US" dirty="0" smtClean="0"/>
          </a:p>
          <a:p>
            <a:r>
              <a:rPr lang="en-US" dirty="0" smtClean="0"/>
              <a:t>Forth</a:t>
            </a:r>
          </a:p>
          <a:p>
            <a:pPr lvl="1"/>
            <a:r>
              <a:rPr lang="en-US" dirty="0" err="1" smtClean="0"/>
              <a:t>xxxxxxx</a:t>
            </a:r>
            <a:endParaRPr lang="en-US" dirty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568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Microchannel</a:t>
            </a:r>
            <a:r>
              <a:rPr lang="en-US" dirty="0" smtClean="0"/>
              <a:t> Plate (MCP)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2558470" cy="5238524"/>
          </a:xfrm>
        </p:spPr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  <a:p>
            <a:pPr lvl="1"/>
            <a:r>
              <a:rPr lang="en-US" dirty="0" err="1" smtClean="0"/>
              <a:t>xxxxx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r>
              <a:rPr lang="en-US" dirty="0" smtClean="0"/>
              <a:t>Second</a:t>
            </a:r>
          </a:p>
          <a:p>
            <a:r>
              <a:rPr lang="en-US" dirty="0" smtClean="0"/>
              <a:t>Third</a:t>
            </a:r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lvl="1"/>
            <a:r>
              <a:rPr lang="en-US" dirty="0" err="1" smtClean="0"/>
              <a:t>xxxx</a:t>
            </a:r>
            <a:endParaRPr lang="en-US" dirty="0" smtClean="0"/>
          </a:p>
          <a:p>
            <a:r>
              <a:rPr lang="en-US" dirty="0" smtClean="0"/>
              <a:t>Forth</a:t>
            </a:r>
          </a:p>
          <a:p>
            <a:pPr lvl="1"/>
            <a:r>
              <a:rPr lang="en-US" dirty="0" err="1" smtClean="0"/>
              <a:t>xxxxxxx</a:t>
            </a:r>
            <a:endParaRPr lang="en-US" dirty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5" descr="SIMION_Lab_Comparis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r="1869"/>
          <a:stretch/>
        </p:blipFill>
        <p:spPr bwMode="auto">
          <a:xfrm>
            <a:off x="2705584" y="1506319"/>
            <a:ext cx="61785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7349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Resolution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58775" y="1132114"/>
            <a:ext cx="2558470" cy="52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/>
              <a:t>First</a:t>
            </a:r>
          </a:p>
          <a:p>
            <a:pPr lvl="1"/>
            <a:r>
              <a:rPr lang="en-US" smtClean="0"/>
              <a:t>xxxxx </a:t>
            </a:r>
          </a:p>
          <a:p>
            <a:pPr lvl="1"/>
            <a:r>
              <a:rPr lang="en-US" smtClean="0"/>
              <a:t>xxxxxx</a:t>
            </a:r>
          </a:p>
          <a:p>
            <a:r>
              <a:rPr lang="en-US" smtClean="0"/>
              <a:t>Second</a:t>
            </a:r>
          </a:p>
          <a:p>
            <a:r>
              <a:rPr lang="en-US" smtClean="0"/>
              <a:t>Third</a:t>
            </a:r>
          </a:p>
          <a:p>
            <a:pPr lvl="1"/>
            <a:r>
              <a:rPr lang="en-US" smtClean="0"/>
              <a:t>xxxxxx</a:t>
            </a:r>
          </a:p>
          <a:p>
            <a:pPr lvl="1"/>
            <a:r>
              <a:rPr lang="en-US" smtClean="0"/>
              <a:t>xxxx</a:t>
            </a:r>
          </a:p>
          <a:p>
            <a:r>
              <a:rPr lang="en-US" smtClean="0"/>
              <a:t>Forth</a:t>
            </a:r>
          </a:p>
          <a:p>
            <a:pPr lvl="1"/>
            <a:r>
              <a:rPr lang="en-US" smtClean="0"/>
              <a:t>xxxxxxx</a:t>
            </a:r>
          </a:p>
          <a:p>
            <a:pPr lvl="1"/>
            <a:r>
              <a:rPr lang="en-US" smtClean="0"/>
              <a:t>xxxxxx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6" y="1521015"/>
            <a:ext cx="8742535" cy="492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3418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from Peer Reviews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58775" y="1132114"/>
            <a:ext cx="2558470" cy="52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/>
              <a:t>First</a:t>
            </a:r>
          </a:p>
          <a:p>
            <a:pPr lvl="1"/>
            <a:r>
              <a:rPr lang="en-US" smtClean="0"/>
              <a:t>xxxxx </a:t>
            </a:r>
          </a:p>
          <a:p>
            <a:pPr lvl="1"/>
            <a:r>
              <a:rPr lang="en-US" smtClean="0"/>
              <a:t>xxxxxx</a:t>
            </a:r>
          </a:p>
          <a:p>
            <a:r>
              <a:rPr lang="en-US" smtClean="0"/>
              <a:t>Second</a:t>
            </a:r>
          </a:p>
          <a:p>
            <a:r>
              <a:rPr lang="en-US" smtClean="0"/>
              <a:t>Third</a:t>
            </a:r>
          </a:p>
          <a:p>
            <a:pPr lvl="1"/>
            <a:r>
              <a:rPr lang="en-US" smtClean="0"/>
              <a:t>xxxxxx</a:t>
            </a:r>
          </a:p>
          <a:p>
            <a:pPr lvl="1"/>
            <a:r>
              <a:rPr lang="en-US" smtClean="0"/>
              <a:t>xxxx</a:t>
            </a:r>
          </a:p>
          <a:p>
            <a:r>
              <a:rPr lang="en-US" smtClean="0"/>
              <a:t>Forth</a:t>
            </a:r>
          </a:p>
          <a:p>
            <a:pPr lvl="1"/>
            <a:r>
              <a:rPr lang="en-US" smtClean="0"/>
              <a:t>xxxxxxx</a:t>
            </a:r>
          </a:p>
          <a:p>
            <a:pPr lvl="1"/>
            <a:r>
              <a:rPr lang="en-US" smtClean="0"/>
              <a:t>xxxxxx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67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58775" y="1132114"/>
            <a:ext cx="2558470" cy="52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/>
              <a:t>First</a:t>
            </a:r>
          </a:p>
          <a:p>
            <a:pPr lvl="1"/>
            <a:r>
              <a:rPr lang="en-US" smtClean="0"/>
              <a:t>xxxxx </a:t>
            </a:r>
          </a:p>
          <a:p>
            <a:pPr lvl="1"/>
            <a:r>
              <a:rPr lang="en-US" smtClean="0"/>
              <a:t>xxxxxx</a:t>
            </a:r>
          </a:p>
          <a:p>
            <a:r>
              <a:rPr lang="en-US" smtClean="0"/>
              <a:t>Second</a:t>
            </a:r>
          </a:p>
          <a:p>
            <a:r>
              <a:rPr lang="en-US" smtClean="0"/>
              <a:t>Third</a:t>
            </a:r>
          </a:p>
          <a:p>
            <a:pPr lvl="1"/>
            <a:r>
              <a:rPr lang="en-US" smtClean="0"/>
              <a:t>xxxxxx</a:t>
            </a:r>
          </a:p>
          <a:p>
            <a:pPr lvl="1"/>
            <a:r>
              <a:rPr lang="en-US" smtClean="0"/>
              <a:t>xxxx</a:t>
            </a:r>
          </a:p>
          <a:p>
            <a:r>
              <a:rPr lang="en-US" smtClean="0"/>
              <a:t>Forth</a:t>
            </a:r>
          </a:p>
          <a:p>
            <a:pPr lvl="1"/>
            <a:r>
              <a:rPr lang="en-US" smtClean="0"/>
              <a:t>xxxxxxx</a:t>
            </a:r>
          </a:p>
          <a:p>
            <a:pPr lvl="1"/>
            <a:r>
              <a:rPr lang="en-US" smtClean="0"/>
              <a:t>xxxxxx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26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 EPI-Lo Sensor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ISIS Science Requirements Relevant fo</a:t>
            </a:r>
            <a:r>
              <a:rPr lang="en-US" sz="2000" dirty="0" smtClean="0"/>
              <a:t>r EPI-Lo</a:t>
            </a:r>
            <a:endParaRPr lang="en-US" sz="2000" dirty="0" smtClean="0"/>
          </a:p>
          <a:p>
            <a:r>
              <a:rPr lang="en-US" sz="2000" dirty="0" smtClean="0"/>
              <a:t>EPI-Lo Instrument</a:t>
            </a:r>
            <a:endParaRPr lang="en-US" sz="2000" dirty="0" smtClean="0"/>
          </a:p>
          <a:p>
            <a:r>
              <a:rPr lang="en-US" sz="2000" dirty="0" smtClean="0"/>
              <a:t>Block Diagrams</a:t>
            </a:r>
          </a:p>
          <a:p>
            <a:r>
              <a:rPr lang="en-US" sz="1800" dirty="0" smtClean="0"/>
              <a:t>Principles of Operation Overview</a:t>
            </a:r>
          </a:p>
          <a:p>
            <a:r>
              <a:rPr lang="en-US" sz="1800" dirty="0" smtClean="0"/>
              <a:t>Electrostatic Optics</a:t>
            </a:r>
            <a:endParaRPr lang="en-US" sz="1800" dirty="0" smtClean="0"/>
          </a:p>
          <a:p>
            <a:r>
              <a:rPr lang="en-US" sz="1800" dirty="0" smtClean="0"/>
              <a:t>Collimators and Start Foils</a:t>
            </a:r>
          </a:p>
          <a:p>
            <a:r>
              <a:rPr lang="en-US" sz="1800" dirty="0" smtClean="0"/>
              <a:t>Solid State Detectors &amp; Stop Foils</a:t>
            </a:r>
          </a:p>
          <a:p>
            <a:pPr lvl="1"/>
            <a:r>
              <a:rPr lang="en-US" sz="1600" dirty="0" smtClean="0"/>
              <a:t>Anti-coincidence System</a:t>
            </a:r>
            <a:endParaRPr lang="en-US" sz="1600" dirty="0" smtClean="0"/>
          </a:p>
          <a:p>
            <a:r>
              <a:rPr lang="en-US" sz="1800" dirty="0" err="1" smtClean="0"/>
              <a:t>Microchannel</a:t>
            </a:r>
            <a:r>
              <a:rPr lang="en-US" sz="1800" dirty="0" smtClean="0"/>
              <a:t> Plate (MCP)</a:t>
            </a:r>
          </a:p>
          <a:p>
            <a:r>
              <a:rPr lang="en-US" sz="1800" dirty="0" smtClean="0"/>
              <a:t>Mass Resolution (??)</a:t>
            </a:r>
            <a:endParaRPr lang="en-US" sz="2000" dirty="0" smtClean="0"/>
          </a:p>
          <a:p>
            <a:r>
              <a:rPr lang="en-US" sz="2000" dirty="0" smtClean="0"/>
              <a:t>Follow</a:t>
            </a:r>
            <a:r>
              <a:rPr lang="en-US" sz="2000" dirty="0" smtClean="0"/>
              <a:t>-up from peer </a:t>
            </a:r>
            <a:r>
              <a:rPr lang="en-US" sz="2000" dirty="0" smtClean="0"/>
              <a:t>reviews</a:t>
            </a:r>
          </a:p>
          <a:p>
            <a:r>
              <a:rPr lang="en-US" sz="2000" dirty="0" smtClean="0"/>
              <a:t>Summary</a:t>
            </a:r>
            <a:endParaRPr lang="en-US" sz="20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EPI-Lo Focused Science Requirements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08199"/>
              </p:ext>
            </p:extLst>
          </p:nvPr>
        </p:nvGraphicFramePr>
        <p:xfrm>
          <a:off x="1524000" y="1651000"/>
          <a:ext cx="6096000" cy="1849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8691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EPI-Lo Instrument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3-09-16 at 4.23.31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35" y="2594726"/>
            <a:ext cx="5138688" cy="39261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109646" y="926299"/>
            <a:ext cx="5579925" cy="399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289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41854"/>
            <a:ext cx="7647053" cy="518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18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Operation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17461" r="25414" b="36850"/>
          <a:stretch/>
        </p:blipFill>
        <p:spPr>
          <a:xfrm>
            <a:off x="2898840" y="1776041"/>
            <a:ext cx="6101369" cy="4309914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2558470" cy="5238524"/>
          </a:xfrm>
        </p:spPr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  <a:p>
            <a:pPr lvl="1"/>
            <a:r>
              <a:rPr lang="en-US" dirty="0" err="1" smtClean="0"/>
              <a:t>xxxxx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r>
              <a:rPr lang="en-US" dirty="0" smtClean="0"/>
              <a:t>Second</a:t>
            </a:r>
          </a:p>
          <a:p>
            <a:r>
              <a:rPr lang="en-US" dirty="0" smtClean="0"/>
              <a:t>Third</a:t>
            </a:r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lvl="1"/>
            <a:r>
              <a:rPr lang="en-US" dirty="0" err="1" smtClean="0"/>
              <a:t>xxxx</a:t>
            </a:r>
            <a:endParaRPr lang="en-US" dirty="0" smtClean="0"/>
          </a:p>
          <a:p>
            <a:r>
              <a:rPr lang="en-US" dirty="0" smtClean="0"/>
              <a:t>Forth</a:t>
            </a:r>
          </a:p>
          <a:p>
            <a:pPr lvl="1"/>
            <a:r>
              <a:rPr lang="en-US" dirty="0" err="1" smtClean="0"/>
              <a:t>xxxxxxx</a:t>
            </a:r>
            <a:endParaRPr lang="en-US" dirty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247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Optics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t="-10021" b="-10021"/>
          <a:stretch>
            <a:fillRect/>
          </a:stretch>
        </p:blipFill>
        <p:spPr bwMode="auto">
          <a:xfrm flipH="1">
            <a:off x="1987777" y="960839"/>
            <a:ext cx="69627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11532" y="1214935"/>
            <a:ext cx="2558470" cy="5238524"/>
          </a:xfrm>
        </p:spPr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  <a:p>
            <a:pPr lvl="1"/>
            <a:r>
              <a:rPr lang="en-US" dirty="0" err="1" smtClean="0"/>
              <a:t>xxxxx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r>
              <a:rPr lang="en-US" dirty="0" smtClean="0"/>
              <a:t>Second</a:t>
            </a:r>
          </a:p>
          <a:p>
            <a:r>
              <a:rPr lang="en-US" dirty="0" smtClean="0"/>
              <a:t>Third</a:t>
            </a:r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lvl="1"/>
            <a:r>
              <a:rPr lang="en-US" dirty="0" err="1" smtClean="0"/>
              <a:t>xxxx</a:t>
            </a:r>
            <a:endParaRPr lang="en-US" dirty="0" smtClean="0"/>
          </a:p>
          <a:p>
            <a:r>
              <a:rPr lang="en-US" dirty="0" smtClean="0"/>
              <a:t>Forth</a:t>
            </a:r>
          </a:p>
          <a:p>
            <a:pPr lvl="1"/>
            <a:r>
              <a:rPr lang="en-US" dirty="0" err="1" smtClean="0"/>
              <a:t>xxxxxxx</a:t>
            </a:r>
            <a:endParaRPr lang="en-US" dirty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86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and Start Foils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22288" r="21920" b="48593"/>
          <a:stretch/>
        </p:blipFill>
        <p:spPr>
          <a:xfrm>
            <a:off x="2457111" y="1156317"/>
            <a:ext cx="7122865" cy="5097774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2558470" cy="5238524"/>
          </a:xfrm>
        </p:spPr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  <a:p>
            <a:pPr lvl="1"/>
            <a:r>
              <a:rPr lang="en-US" dirty="0" err="1" smtClean="0"/>
              <a:t>xxxxx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r>
              <a:rPr lang="en-US" dirty="0" smtClean="0"/>
              <a:t>Second</a:t>
            </a:r>
          </a:p>
          <a:p>
            <a:r>
              <a:rPr lang="en-US" dirty="0" smtClean="0"/>
              <a:t>Third</a:t>
            </a:r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lvl="1"/>
            <a:r>
              <a:rPr lang="en-US" dirty="0" err="1" smtClean="0"/>
              <a:t>xxxx</a:t>
            </a:r>
            <a:endParaRPr lang="en-US" dirty="0" smtClean="0"/>
          </a:p>
          <a:p>
            <a:r>
              <a:rPr lang="en-US" dirty="0" smtClean="0"/>
              <a:t>Forth</a:t>
            </a:r>
          </a:p>
          <a:p>
            <a:pPr lvl="1"/>
            <a:r>
              <a:rPr lang="en-US" dirty="0" err="1" smtClean="0"/>
              <a:t>xxxxxxx</a:t>
            </a:r>
            <a:endParaRPr lang="en-US" dirty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540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Detector and Stop Foils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2" t="42754" r="24688" b="36983"/>
          <a:stretch/>
        </p:blipFill>
        <p:spPr>
          <a:xfrm>
            <a:off x="3294555" y="1334331"/>
            <a:ext cx="5328344" cy="502841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2558470" cy="5238524"/>
          </a:xfrm>
        </p:spPr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  <a:p>
            <a:pPr lvl="1"/>
            <a:r>
              <a:rPr lang="en-US" dirty="0" err="1" smtClean="0"/>
              <a:t>xxxxx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r>
              <a:rPr lang="en-US" dirty="0" smtClean="0"/>
              <a:t>Second</a:t>
            </a:r>
          </a:p>
          <a:p>
            <a:r>
              <a:rPr lang="en-US" dirty="0" smtClean="0"/>
              <a:t>Third</a:t>
            </a:r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lvl="1"/>
            <a:r>
              <a:rPr lang="en-US" dirty="0" err="1" smtClean="0"/>
              <a:t>xxxx</a:t>
            </a:r>
            <a:endParaRPr lang="en-US" dirty="0" smtClean="0"/>
          </a:p>
          <a:p>
            <a:r>
              <a:rPr lang="en-US" dirty="0" smtClean="0"/>
              <a:t>Forth</a:t>
            </a:r>
          </a:p>
          <a:p>
            <a:pPr lvl="1"/>
            <a:r>
              <a:rPr lang="en-US" dirty="0" err="1" smtClean="0"/>
              <a:t>xxxxxxx</a:t>
            </a:r>
            <a:endParaRPr lang="en-US" dirty="0"/>
          </a:p>
          <a:p>
            <a:pPr lvl="1"/>
            <a:r>
              <a:rPr lang="en-US" dirty="0" err="1" smtClean="0"/>
              <a:t>xxxxxx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91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3124</TotalTime>
  <Words>216</Words>
  <Application>Microsoft Macintosh PowerPoint</Application>
  <PresentationFormat>On-screen Show (4:3)</PresentationFormat>
  <Paragraphs>126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Mid Phase B Status - ISIS - DRAFT 1</vt:lpstr>
      <vt:lpstr>EPI-Lo Sensor</vt:lpstr>
      <vt:lpstr>Outline EPI-Lo Sensor Design</vt:lpstr>
      <vt:lpstr>EPI-Lo Focused Science Requirements</vt:lpstr>
      <vt:lpstr>The EPI-Lo Instrument</vt:lpstr>
      <vt:lpstr>EPI-Lo Block Diagram</vt:lpstr>
      <vt:lpstr>Principles of Operation</vt:lpstr>
      <vt:lpstr>Electrostatic Optics</vt:lpstr>
      <vt:lpstr>Collimators and Start Foils</vt:lpstr>
      <vt:lpstr>Solid State Detector and Stop Foils</vt:lpstr>
      <vt:lpstr>Anti-coincidence System</vt:lpstr>
      <vt:lpstr>Microchannel Plate (MCP)</vt:lpstr>
      <vt:lpstr>Mass Resolution</vt:lpstr>
      <vt:lpstr>Follow Up from Peer Reviews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Matthew Hill</cp:lastModifiedBy>
  <cp:revision>114</cp:revision>
  <cp:lastPrinted>2012-05-09T16:55:26Z</cp:lastPrinted>
  <dcterms:created xsi:type="dcterms:W3CDTF">2013-01-28T12:52:32Z</dcterms:created>
  <dcterms:modified xsi:type="dcterms:W3CDTF">2013-09-16T20:30:49Z</dcterms:modified>
</cp:coreProperties>
</file>