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101"/>
  </p:notesMasterIdLst>
  <p:sldIdLst>
    <p:sldId id="264" r:id="rId5"/>
    <p:sldId id="265" r:id="rId6"/>
    <p:sldId id="386" r:id="rId7"/>
    <p:sldId id="267" r:id="rId8"/>
    <p:sldId id="268" r:id="rId9"/>
    <p:sldId id="387" r:id="rId10"/>
    <p:sldId id="388" r:id="rId11"/>
    <p:sldId id="284" r:id="rId12"/>
    <p:sldId id="385" r:id="rId13"/>
    <p:sldId id="287" r:id="rId14"/>
    <p:sldId id="288" r:id="rId15"/>
    <p:sldId id="289" r:id="rId16"/>
    <p:sldId id="389" r:id="rId17"/>
    <p:sldId id="392" r:id="rId18"/>
    <p:sldId id="393" r:id="rId19"/>
    <p:sldId id="390" r:id="rId20"/>
    <p:sldId id="391" r:id="rId21"/>
    <p:sldId id="270" r:id="rId22"/>
    <p:sldId id="361" r:id="rId23"/>
    <p:sldId id="293" r:id="rId24"/>
    <p:sldId id="271" r:id="rId25"/>
    <p:sldId id="294" r:id="rId26"/>
    <p:sldId id="273" r:id="rId27"/>
    <p:sldId id="274" r:id="rId28"/>
    <p:sldId id="339" r:id="rId29"/>
    <p:sldId id="340" r:id="rId30"/>
    <p:sldId id="353" r:id="rId31"/>
    <p:sldId id="354" r:id="rId32"/>
    <p:sldId id="298" r:id="rId33"/>
    <p:sldId id="276" r:id="rId34"/>
    <p:sldId id="292" r:id="rId35"/>
    <p:sldId id="277" r:id="rId36"/>
    <p:sldId id="359" r:id="rId37"/>
    <p:sldId id="362" r:id="rId38"/>
    <p:sldId id="360" r:id="rId39"/>
    <p:sldId id="363" r:id="rId40"/>
    <p:sldId id="364" r:id="rId41"/>
    <p:sldId id="365" r:id="rId42"/>
    <p:sldId id="366" r:id="rId43"/>
    <p:sldId id="367" r:id="rId44"/>
    <p:sldId id="371" r:id="rId45"/>
    <p:sldId id="373" r:id="rId46"/>
    <p:sldId id="372" r:id="rId47"/>
    <p:sldId id="297" r:id="rId48"/>
    <p:sldId id="299" r:id="rId49"/>
    <p:sldId id="300" r:id="rId50"/>
    <p:sldId id="301" r:id="rId51"/>
    <p:sldId id="302" r:id="rId52"/>
    <p:sldId id="303" r:id="rId53"/>
    <p:sldId id="304" r:id="rId54"/>
    <p:sldId id="305" r:id="rId55"/>
    <p:sldId id="279" r:id="rId56"/>
    <p:sldId id="337" r:id="rId57"/>
    <p:sldId id="338" r:id="rId58"/>
    <p:sldId id="272" r:id="rId59"/>
    <p:sldId id="280" r:id="rId60"/>
    <p:sldId id="283" r:id="rId61"/>
    <p:sldId id="281" r:id="rId62"/>
    <p:sldId id="282" r:id="rId63"/>
    <p:sldId id="307" r:id="rId64"/>
    <p:sldId id="308" r:id="rId65"/>
    <p:sldId id="309" r:id="rId66"/>
    <p:sldId id="310" r:id="rId67"/>
    <p:sldId id="311" r:id="rId68"/>
    <p:sldId id="315" r:id="rId69"/>
    <p:sldId id="316" r:id="rId70"/>
    <p:sldId id="317" r:id="rId71"/>
    <p:sldId id="318" r:id="rId72"/>
    <p:sldId id="319" r:id="rId73"/>
    <p:sldId id="321" r:id="rId74"/>
    <p:sldId id="322"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69" r:id="rId89"/>
    <p:sldId id="370" r:id="rId90"/>
    <p:sldId id="374" r:id="rId91"/>
    <p:sldId id="383" r:id="rId92"/>
    <p:sldId id="376" r:id="rId93"/>
    <p:sldId id="377" r:id="rId94"/>
    <p:sldId id="378" r:id="rId95"/>
    <p:sldId id="380" r:id="rId96"/>
    <p:sldId id="381" r:id="rId97"/>
    <p:sldId id="382" r:id="rId98"/>
    <p:sldId id="375" r:id="rId99"/>
    <p:sldId id="379" r:id="rId100"/>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59" autoAdjust="0"/>
  </p:normalViewPr>
  <p:slideViewPr>
    <p:cSldViewPr snapToGrid="0">
      <p:cViewPr>
        <p:scale>
          <a:sx n="95" d="100"/>
          <a:sy n="95" d="100"/>
        </p:scale>
        <p:origin x="-2248" y="-4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commentAuthors" Target="commentAuthors.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71</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72</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79</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81</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82</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49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50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t>51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69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val="262870821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27443072"/>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987813"/>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0626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
        <p:nvSpPr>
          <p:cNvPr id="32" name="TextBox 31"/>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PDR – XX – ISIS SOC</a:t>
            </a:r>
            <a:endParaRPr lang="en-US" sz="1000" dirty="0"/>
          </a:p>
        </p:txBody>
      </p:sp>
    </p:spTree>
    <p:extLst>
      <p:ext uri="{BB962C8B-B14F-4D97-AF65-F5344CB8AC3E}">
        <p14:creationId xmlns:p14="http://schemas.microsoft.com/office/powerpoint/2010/main"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1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16.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1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18.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8.docx"/><Relationship Id="rId4" Type="http://schemas.openxmlformats.org/officeDocument/2006/relationships/image" Target="../media/image19.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9.docx"/><Relationship Id="rId4" Type="http://schemas.openxmlformats.org/officeDocument/2006/relationships/image" Target="../media/image2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package" Target="../embeddings/Microsoft_Word_Document10.docx"/><Relationship Id="rId4" Type="http://schemas.openxmlformats.org/officeDocument/2006/relationships/image" Target="../media/image43.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package" Target="../embeddings/Microsoft_Word_Document11.docx"/><Relationship Id="rId4" Type="http://schemas.openxmlformats.org/officeDocument/2006/relationships/image" Target="../media/image44.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a:t>
            </a:fld>
            <a:endParaRPr lang="en-US" dirty="0"/>
          </a:p>
        </p:txBody>
      </p:sp>
    </p:spTree>
    <p:extLst>
      <p:ext uri="{BB962C8B-B14F-4D97-AF65-F5344CB8AC3E}">
        <p14:creationId xmlns:p14="http://schemas.microsoft.com/office/powerpoint/2010/main" val="2253570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10</a:t>
            </a:fld>
            <a:endParaRPr lang="en-US" dirty="0"/>
          </a:p>
        </p:txBody>
      </p:sp>
    </p:spTree>
    <p:extLst>
      <p:ext uri="{BB962C8B-B14F-4D97-AF65-F5344CB8AC3E}">
        <p14:creationId xmlns:p14="http://schemas.microsoft.com/office/powerpoint/2010/main" val="3451832001"/>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11</a:t>
            </a:fld>
            <a:endParaRPr lang="en-US" dirty="0"/>
          </a:p>
        </p:txBody>
      </p:sp>
    </p:spTree>
    <p:extLst>
      <p:ext uri="{BB962C8B-B14F-4D97-AF65-F5344CB8AC3E}">
        <p14:creationId xmlns:p14="http://schemas.microsoft.com/office/powerpoint/2010/main" val="1560179903"/>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12</a:t>
            </a:fld>
            <a:endParaRPr lang="en-US" dirty="0"/>
          </a:p>
        </p:txBody>
      </p:sp>
    </p:spTree>
    <p:extLst>
      <p:ext uri="{BB962C8B-B14F-4D97-AF65-F5344CB8AC3E}">
        <p14:creationId xmlns:p14="http://schemas.microsoft.com/office/powerpoint/2010/main" val="185215510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6" y="119309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13</a:t>
            </a:fld>
            <a:endParaRPr lang="en-US" dirty="0"/>
          </a:p>
        </p:txBody>
      </p:sp>
    </p:spTree>
    <p:extLst>
      <p:ext uri="{BB962C8B-B14F-4D97-AF65-F5344CB8AC3E}">
        <p14:creationId xmlns:p14="http://schemas.microsoft.com/office/powerpoint/2010/main" val="11406952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46571"/>
            <a:ext cx="8426450" cy="4678363"/>
          </a:xfrm>
        </p:spPr>
        <p:txBody>
          <a:bodyPr/>
          <a:lstStyle/>
          <a:p>
            <a:r>
              <a:rPr lang="en-US" dirty="0">
                <a:solidFill>
                  <a:srgbClr val="FF0000"/>
                </a:solidFill>
              </a:rPr>
              <a:t>[PAY-149] FP: Instrument Fault Protection (</a:t>
            </a:r>
            <a:r>
              <a:rPr lang="en-US" i="1" dirty="0" smtClean="0">
                <a:solidFill>
                  <a:srgbClr val="FF0000"/>
                </a:solidFill>
              </a:rPr>
              <a:t>ISIS SOC Tracks this for Heath &amp; Safety)</a:t>
            </a:r>
          </a:p>
          <a:p>
            <a:pPr lvl="1"/>
            <a:r>
              <a:rPr lang="en-US" sz="1800">
                <a:solidFill>
                  <a:srgbClr val="FF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a:t>
            </a:r>
            <a:r>
              <a:rPr lang="en-US" sz="1800">
                <a:solidFill>
                  <a:srgbClr val="FF0000"/>
                </a:solidFill>
                <a:effectLst/>
              </a:rPr>
              <a:t> </a:t>
            </a:r>
          </a:p>
          <a:p>
            <a:pPr lvl="1"/>
            <a:r>
              <a:rPr lang="en-US" sz="1800" dirty="0" smtClean="0">
                <a:solidFill>
                  <a:srgbClr val="FF0000"/>
                </a:solidFill>
              </a:rPr>
              <a:t>Traced back to MRD</a:t>
            </a:r>
            <a:r>
              <a:rPr lang="en-US" sz="1800" dirty="0">
                <a:solidFill>
                  <a:srgbClr val="FF0000"/>
                </a:solidFill>
              </a:rPr>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solidFill>
                  <a:srgbClr val="FF0000"/>
                </a:solidFill>
              </a:rPr>
              <a:t>.</a:t>
            </a:r>
            <a:endParaRPr lang="en-US" dirty="0" smtClean="0">
              <a:solidFill>
                <a:srgbClr val="FF0000"/>
              </a:solidFill>
            </a:endParaRPr>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14</a:t>
            </a:fld>
            <a:endParaRPr lang="en-US" dirty="0"/>
          </a:p>
        </p:txBody>
      </p:sp>
    </p:spTree>
    <p:extLst>
      <p:ext uri="{BB962C8B-B14F-4D97-AF65-F5344CB8AC3E}">
        <p14:creationId xmlns:p14="http://schemas.microsoft.com/office/powerpoint/2010/main" val="27374152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6" y="1193099"/>
            <a:ext cx="8426450" cy="4678363"/>
          </a:xfrm>
        </p:spPr>
        <p:txBody>
          <a:bodyPr/>
          <a:lstStyle/>
          <a:p>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a:t>
            </a:r>
            <a:r>
              <a:rPr lang="en-US" sz="1800" strike="sngStrike" dirty="0" smtClean="0">
                <a:solidFill>
                  <a:srgbClr val="FF0000"/>
                </a:solidFill>
              </a:rPr>
              <a:t>k</a:t>
            </a:r>
            <a:r>
              <a:rPr lang="en-US" sz="1800" dirty="0" smtClean="0"/>
              <a:t>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r>
              <a:rPr lang="en-US" dirty="0"/>
              <a:t>[PAY 152] FP: Instrument Power-Down Preparedness (</a:t>
            </a:r>
            <a:r>
              <a:rPr lang="en-US" i="1" dirty="0"/>
              <a:t>ISIS SOC Tracks This for Health &amp; Safety)</a:t>
            </a:r>
          </a:p>
          <a:p>
            <a:pPr lvl="1"/>
            <a:r>
              <a:rPr lang="en-US" sz="1800" dirty="0"/>
              <a:t>All instruments shall be designed to accommodate immediate loss of power (without warning) without damage to the instrument.</a:t>
            </a:r>
          </a:p>
          <a:p>
            <a:pPr lvl="1"/>
            <a:r>
              <a:rPr lang="en-US" sz="1800" dirty="0"/>
              <a:t>Trac</a:t>
            </a:r>
            <a:r>
              <a:rPr lang="en-US" sz="1800" dirty="0">
                <a:solidFill>
                  <a:srgbClr val="FF0000"/>
                </a:solidFill>
              </a:rPr>
              <a:t>ed</a:t>
            </a:r>
            <a:r>
              <a:rPr lang="en-US" sz="1800" dirty="0"/>
              <a:t>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a:t>.</a:t>
            </a:r>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15</a:t>
            </a:fld>
            <a:endParaRPr lang="en-US" dirty="0"/>
          </a:p>
        </p:txBody>
      </p:sp>
    </p:spTree>
    <p:extLst>
      <p:ext uri="{BB962C8B-B14F-4D97-AF65-F5344CB8AC3E}">
        <p14:creationId xmlns:p14="http://schemas.microsoft.com/office/powerpoint/2010/main" val="3282612898"/>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16</a:t>
            </a:fld>
            <a:endParaRPr lang="en-US" dirty="0"/>
          </a:p>
        </p:txBody>
      </p:sp>
    </p:spTree>
    <p:extLst>
      <p:ext uri="{BB962C8B-B14F-4D97-AF65-F5344CB8AC3E}">
        <p14:creationId xmlns:p14="http://schemas.microsoft.com/office/powerpoint/2010/main" val="23529401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a:t>
            </a:r>
            <a:r>
              <a:rPr lang="en-US" dirty="0" smtClean="0">
                <a:solidFill>
                  <a:srgbClr val="FF0000"/>
                </a:solidFill>
              </a:rPr>
              <a:t>d</a:t>
            </a:r>
            <a:r>
              <a:rPr lang="en-US" dirty="0" smtClean="0"/>
              <a:t>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17</a:t>
            </a:fld>
            <a:endParaRPr lang="en-US" dirty="0"/>
          </a:p>
        </p:txBody>
      </p:sp>
    </p:spTree>
    <p:extLst>
      <p:ext uri="{BB962C8B-B14F-4D97-AF65-F5344CB8AC3E}">
        <p14:creationId xmlns:p14="http://schemas.microsoft.com/office/powerpoint/2010/main" val="4010485072"/>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ISIS SOC – Architecture (1/2)</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18</a:t>
            </a:fld>
            <a:endParaRPr lang="en-US" dirty="0"/>
          </a:p>
        </p:txBody>
      </p:sp>
      <p:pic>
        <p:nvPicPr>
          <p:cNvPr id="5" name="Picture 4" descr="simple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 y="961196"/>
            <a:ext cx="9144000" cy="3597639"/>
          </a:xfrm>
          <a:prstGeom prst="rect">
            <a:avLst/>
          </a:prstGeom>
        </p:spPr>
      </p:pic>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Tree>
    <p:extLst>
      <p:ext uri="{BB962C8B-B14F-4D97-AF65-F5344CB8AC3E}">
        <p14:creationId xmlns:p14="http://schemas.microsoft.com/office/powerpoint/2010/main" val="2334191879"/>
      </p:ext>
    </p:extLst>
  </p:cSld>
  <p:clrMapOvr>
    <a:masterClrMapping/>
  </p:clrMapOvr>
  <p:transition xmlns:p14="http://schemas.microsoft.com/office/powerpoint/2010/mai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3" name="Title 2"/>
          <p:cNvSpPr>
            <a:spLocks noGrp="1"/>
          </p:cNvSpPr>
          <p:nvPr>
            <p:ph type="title"/>
          </p:nvPr>
        </p:nvSpPr>
        <p:spPr/>
        <p:txBody>
          <a:bodyPr/>
          <a:lstStyle/>
          <a:p>
            <a:r>
              <a:rPr lang="en-US" dirty="0" smtClean="0"/>
              <a:t>ISIS SOC –Architecture (2/2)</a:t>
            </a:r>
            <a:endParaRPr lang="en-US" dirty="0"/>
          </a:p>
        </p:txBody>
      </p:sp>
    </p:spTree>
    <p:extLst>
      <p:ext uri="{BB962C8B-B14F-4D97-AF65-F5344CB8AC3E}">
        <p14:creationId xmlns:p14="http://schemas.microsoft.com/office/powerpoint/2010/main" val="2763247727"/>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2" y="1314615"/>
            <a:ext cx="8426450" cy="4678363"/>
          </a:xfrm>
        </p:spPr>
        <p:txBody>
          <a:bodyPr/>
          <a:lstStyle/>
          <a:p>
            <a:r>
              <a:rPr lang="en-US" sz="2000" dirty="0" smtClean="0"/>
              <a:t>List of Governing Documents</a:t>
            </a:r>
          </a:p>
          <a:p>
            <a:r>
              <a:rPr lang="en-US" sz="2000" dirty="0" smtClean="0"/>
              <a:t>Heritage</a:t>
            </a:r>
            <a:endParaRPr lang="en-US" sz="2000" dirty="0"/>
          </a:p>
          <a:p>
            <a:r>
              <a:rPr lang="en-US" sz="2000" dirty="0" smtClean="0"/>
              <a:t>SOC Organization</a:t>
            </a:r>
          </a:p>
          <a:p>
            <a:r>
              <a:rPr lang="en-US" sz="2000" dirty="0" smtClean="0"/>
              <a:t>Requirements Analysis</a:t>
            </a:r>
          </a:p>
          <a:p>
            <a:r>
              <a:rPr lang="en-US" sz="2000" dirty="0" smtClean="0"/>
              <a:t>SOC Description - Architecture</a:t>
            </a:r>
          </a:p>
          <a:p>
            <a:r>
              <a:rPr lang="en-US" sz="2000" dirty="0" smtClean="0"/>
              <a:t>SOC Description - Software Systems</a:t>
            </a:r>
          </a:p>
          <a:p>
            <a:r>
              <a:rPr lang="en-US" sz="2000" dirty="0" smtClean="0"/>
              <a:t>SOC </a:t>
            </a:r>
            <a:r>
              <a:rPr lang="en-US" sz="2000" dirty="0"/>
              <a:t>Description – Operations </a:t>
            </a:r>
            <a:r>
              <a:rPr lang="en-US" sz="2000" dirty="0" smtClean="0"/>
              <a:t>Planning</a:t>
            </a:r>
          </a:p>
          <a:p>
            <a:r>
              <a:rPr lang="en-US" sz="2000" dirty="0" smtClean="0"/>
              <a:t>SOC </a:t>
            </a:r>
            <a:r>
              <a:rPr lang="en-US" sz="2000" dirty="0"/>
              <a:t>Description </a:t>
            </a:r>
            <a:r>
              <a:rPr lang="en-US" sz="2000" dirty="0" smtClean="0"/>
              <a:t>– Commanding</a:t>
            </a:r>
          </a:p>
          <a:p>
            <a:r>
              <a:rPr lang="en-US" sz="2000" dirty="0"/>
              <a:t>SOC Description – Instrument Health &amp; Safety</a:t>
            </a:r>
            <a:endParaRPr lang="en-US" sz="2000" b="0" dirty="0"/>
          </a:p>
          <a:p>
            <a:r>
              <a:rPr lang="en-US" sz="2000" dirty="0" smtClean="0"/>
              <a:t>SOC </a:t>
            </a:r>
            <a:r>
              <a:rPr lang="en-US" sz="2000" dirty="0"/>
              <a:t>Description </a:t>
            </a:r>
            <a:r>
              <a:rPr lang="en-US" sz="2000" dirty="0" smtClean="0"/>
              <a:t>– Telemetry</a:t>
            </a:r>
          </a:p>
          <a:p>
            <a:r>
              <a:rPr lang="en-US" sz="2000" dirty="0" smtClean="0"/>
              <a:t>SOC </a:t>
            </a:r>
            <a:r>
              <a:rPr lang="en-US" sz="2000" dirty="0"/>
              <a:t>Description </a:t>
            </a:r>
            <a:r>
              <a:rPr lang="en-US" sz="2000" dirty="0" smtClean="0"/>
              <a:t>– Data Processing</a:t>
            </a:r>
          </a:p>
          <a:p>
            <a:r>
              <a:rPr lang="en-US" sz="2000" dirty="0" smtClean="0"/>
              <a:t>Data Products</a:t>
            </a:r>
          </a:p>
          <a:p>
            <a:r>
              <a:rPr lang="en-US" sz="2000" dirty="0" smtClean="0"/>
              <a:t>Development Plan and Schedule</a:t>
            </a:r>
          </a:p>
          <a:p>
            <a:r>
              <a:rPr lang="en-US" sz="2000" dirty="0" smtClean="0"/>
              <a:t>Test Plan</a:t>
            </a:r>
          </a:p>
          <a:p>
            <a:r>
              <a:rPr lang="en-US" sz="2000" dirty="0" smtClean="0"/>
              <a:t>Current Status</a:t>
            </a:r>
            <a:endParaRPr lang="en-US" sz="20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a:t>
            </a:fld>
            <a:endParaRPr lang="en-US" dirty="0"/>
          </a:p>
        </p:txBody>
      </p:sp>
    </p:spTree>
    <p:extLst>
      <p:ext uri="{BB962C8B-B14F-4D97-AF65-F5344CB8AC3E}">
        <p14:creationId xmlns:p14="http://schemas.microsoft.com/office/powerpoint/2010/main" val="38888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ISIS SOC – </a:t>
            </a:r>
            <a:r>
              <a:rPr lang="en-US" dirty="0" smtClean="0"/>
              <a:t>Facilities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20</a:t>
            </a:fld>
            <a:endParaRPr lang="en-US" dirty="0"/>
          </a:p>
        </p:txBody>
      </p:sp>
      <p:sp>
        <p:nvSpPr>
          <p:cNvPr id="5" name="Content Placeholder 2"/>
          <p:cNvSpPr txBox="1">
            <a:spLocks/>
          </p:cNvSpPr>
          <p:nvPr/>
        </p:nvSpPr>
        <p:spPr bwMode="auto">
          <a:xfrm>
            <a:off x="319323" y="1022193"/>
            <a:ext cx="4558619" cy="44919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Primary SOC at UNH</a:t>
            </a:r>
          </a:p>
          <a:p>
            <a:pPr lvl="1"/>
            <a:r>
              <a:rPr lang="en-US" dirty="0" smtClean="0"/>
              <a:t>Heritage: IBEX SOC</a:t>
            </a:r>
          </a:p>
          <a:p>
            <a:r>
              <a:rPr lang="en-US" sz="2400" dirty="0" smtClean="0"/>
              <a:t>Backup SOC at </a:t>
            </a:r>
            <a:r>
              <a:rPr lang="en-US" sz="2400" dirty="0" err="1" smtClean="0"/>
              <a:t>SwRI</a:t>
            </a:r>
            <a:r>
              <a:rPr lang="en-US" sz="2400" dirty="0" smtClean="0"/>
              <a:t> or other institution (not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Tree>
    <p:extLst>
      <p:ext uri="{BB962C8B-B14F-4D97-AF65-F5344CB8AC3E}">
        <p14:creationId xmlns:p14="http://schemas.microsoft.com/office/powerpoint/2010/main" val="2657115063"/>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Command, Telemetry &amp; Ground Support</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21</a:t>
            </a:fld>
            <a:endParaRPr lang="en-US"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Tree>
    <p:extLst>
      <p:ext uri="{BB962C8B-B14F-4D97-AF65-F5344CB8AC3E}">
        <p14:creationId xmlns:p14="http://schemas.microsoft.com/office/powerpoint/2010/main" val="605789442"/>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 Description </a:t>
            </a:r>
            <a:r>
              <a:rPr lang="en-US" dirty="0" smtClean="0"/>
              <a:t>– Science and Data Pipeline Software </a:t>
            </a:r>
            <a:r>
              <a:rPr lang="en-US" dirty="0"/>
              <a:t>Systems</a:t>
            </a:r>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22</a:t>
            </a:fld>
            <a:endParaRPr lang="en-US" dirty="0"/>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Tree>
    <p:extLst>
      <p:ext uri="{BB962C8B-B14F-4D97-AF65-F5344CB8AC3E}">
        <p14:creationId xmlns:p14="http://schemas.microsoft.com/office/powerpoint/2010/main" val="2920573569"/>
      </p:ext>
    </p:extLst>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Commanding </a:t>
            </a:r>
            <a:r>
              <a:rPr lang="en-US" dirty="0"/>
              <a:t>of EPI-Hi and EPI-Lo</a:t>
            </a:r>
          </a:p>
          <a:p>
            <a:pPr lvl="1"/>
            <a:r>
              <a:rPr lang="en-US" sz="1800" dirty="0"/>
              <a:t>“</a:t>
            </a:r>
            <a:r>
              <a:rPr lang="en-US" sz="1800" dirty="0" err="1"/>
              <a:t>Flatsat</a:t>
            </a:r>
            <a:r>
              <a:rPr lang="en-US" sz="1800" dirty="0"/>
              <a:t>” at UNH used to test command loads</a:t>
            </a:r>
          </a:p>
          <a:p>
            <a:pPr lvl="2"/>
            <a:r>
              <a:rPr lang="en-US" sz="1400" dirty="0" err="1"/>
              <a:t>SwRI</a:t>
            </a:r>
            <a:r>
              <a:rPr lang="en-US" sz="1400" dirty="0"/>
              <a:t> engineer will be responsible for using the native design products during Phase C to create a “behavioral model” of EPI-Hi and EPI-</a:t>
            </a:r>
            <a:r>
              <a:rPr lang="en-US" sz="1400" dirty="0" smtClean="0"/>
              <a:t>Lo</a:t>
            </a:r>
            <a:r>
              <a:rPr lang="en-US" sz="1400" dirty="0"/>
              <a:t>  </a:t>
            </a:r>
            <a:endParaRPr lang="en-US" sz="1400" dirty="0" smtClean="0"/>
          </a:p>
          <a:p>
            <a:pPr lvl="2"/>
            <a:r>
              <a:rPr lang="en-US" sz="1400" dirty="0" smtClean="0"/>
              <a:t>Constraint Checking Modules</a:t>
            </a:r>
            <a:endParaRPr lang="en-US" sz="1400" dirty="0"/>
          </a:p>
          <a:p>
            <a:pPr lvl="1"/>
            <a:r>
              <a:rPr lang="en-US" sz="1800" dirty="0"/>
              <a:t>Standard 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a:t>
            </a:r>
            <a:endParaRPr lang="en-US" sz="2400" dirty="0" smtClean="0"/>
          </a:p>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endParaRPr lang="en-US" dirty="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23</a:t>
            </a:fld>
            <a:endParaRPr lang="en-US" dirty="0"/>
          </a:p>
        </p:txBody>
      </p:sp>
    </p:spTree>
    <p:extLst>
      <p:ext uri="{BB962C8B-B14F-4D97-AF65-F5344CB8AC3E}">
        <p14:creationId xmlns:p14="http://schemas.microsoft.com/office/powerpoint/2010/main" val="2970671746"/>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3"/>
            <a:ext cx="7887370" cy="3891314"/>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GSE-OS platform for instrument GSEs/SOC</a:t>
            </a:r>
          </a:p>
          <a:p>
            <a:pPr marL="0" indent="0">
              <a:buNone/>
            </a:pPr>
            <a:endParaRPr lang="en-US" sz="3600" dirty="0" smtClean="0"/>
          </a:p>
          <a:p>
            <a:r>
              <a:rPr lang="en-US" sz="3600" dirty="0" smtClean="0"/>
              <a:t>“Fly as we test </a:t>
            </a:r>
            <a:r>
              <a:rPr lang="en-US" sz="3200" dirty="0" smtClean="0"/>
              <a:t>(</a:t>
            </a:r>
            <a:r>
              <a:rPr lang="en-US" sz="3200" i="1" dirty="0" smtClean="0"/>
              <a:t>detailed further later)”</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Tree>
    <p:extLst>
      <p:ext uri="{BB962C8B-B14F-4D97-AF65-F5344CB8AC3E}">
        <p14:creationId xmlns:p14="http://schemas.microsoft.com/office/powerpoint/2010/main" val="2361338986"/>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latin typeface="Times New Roman" charset="0"/>
                <a:ea typeface="ＭＳ Ｐゴシック" charset="0"/>
                <a:cs typeface="ＭＳ Ｐゴシック" charset="0"/>
              </a:rPr>
              <a:t>Factors: ISIS Commanding Needs</a:t>
            </a:r>
            <a:endParaRPr lang="en-US" dirty="0">
              <a:latin typeface="Times New Roman" charset="0"/>
              <a:ea typeface="ＭＳ Ｐゴシック" charset="0"/>
              <a:cs typeface="ＭＳ Ｐゴシック" charset="0"/>
            </a:endParaRPr>
          </a:p>
        </p:txBody>
      </p:sp>
      <p:sp>
        <p:nvSpPr>
          <p:cNvPr id="4098" name="Content Placeholder 2"/>
          <p:cNvSpPr>
            <a:spLocks noGrp="1"/>
          </p:cNvSpPr>
          <p:nvPr>
            <p:ph idx="1"/>
          </p:nvPr>
        </p:nvSpPr>
        <p:spPr>
          <a:xfrm>
            <a:off x="382337" y="1042736"/>
            <a:ext cx="8534400" cy="593290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 we want ISIS instruments taking data</a:t>
            </a:r>
          </a:p>
          <a:p>
            <a:pPr lvl="1" eaLnBrk="1" hangingPunct="1"/>
            <a:r>
              <a:rPr lang="en-US" sz="1800" dirty="0">
                <a:latin typeface="Times New Roman" charset="0"/>
                <a:ea typeface="ＭＳ Ｐゴシック" charset="0"/>
              </a:rPr>
              <a:t>Do not preclude operations of instruments and data acquisition at any location or for any time interval during any orbit</a:t>
            </a:r>
          </a:p>
          <a:p>
            <a:pPr eaLnBrk="1" hangingPunct="1"/>
            <a:r>
              <a:rPr lang="en-US" sz="2000" dirty="0">
                <a:latin typeface="Times New Roman" charset="0"/>
                <a:ea typeface="ＭＳ Ｐゴシック" charset="0"/>
                <a:cs typeface="ＭＳ Ｐゴシック" charset="0"/>
              </a:rPr>
              <a:t>Need sufficient time to analyze data after solar encounter phase and prepare for any needed uploads prior to the next encounter</a:t>
            </a:r>
          </a:p>
          <a:p>
            <a:pPr lvl="1" eaLnBrk="1" hangingPunct="1"/>
            <a:r>
              <a:rPr lang="en-US" sz="1800" dirty="0">
                <a:latin typeface="Times New Roman" charset="0"/>
                <a:ea typeface="ＭＳ Ｐゴシック" charset="0"/>
              </a:rPr>
              <a:t>Considering ~daily snapshots for status/summary file</a:t>
            </a:r>
          </a:p>
          <a:p>
            <a:pPr eaLnBrk="1" hangingPunct="1"/>
            <a:r>
              <a:rPr lang="en-US" sz="2000" dirty="0">
                <a:latin typeface="Times New Roman" charset="0"/>
                <a:ea typeface="ＭＳ Ｐゴシック" charset="0"/>
                <a:cs typeface="ＭＳ Ｐゴシック" charset="0"/>
              </a:rPr>
              <a:t>Continual health and safety monitoring</a:t>
            </a:r>
          </a:p>
          <a:p>
            <a:pPr lvl="1" eaLnBrk="1" hangingPunct="1"/>
            <a:r>
              <a:rPr lang="en-US" sz="1800" dirty="0">
                <a:latin typeface="Times New Roman" charset="0"/>
                <a:ea typeface="ＭＳ Ｐゴシック" charset="0"/>
              </a:rPr>
              <a:t>Status/summary file sent down first in each DSN pass for health and safety monitoring</a:t>
            </a:r>
            <a:endParaRPr lang="en-US" dirty="0">
              <a:latin typeface="Times New Roman" charset="0"/>
              <a:ea typeface="ＭＳ Ｐゴシック" charset="0"/>
            </a:endParaRPr>
          </a:p>
          <a:p>
            <a:pPr eaLnBrk="1" hangingPunct="1"/>
            <a:r>
              <a:rPr lang="en-US" sz="2000" dirty="0">
                <a:latin typeface="Times New Roman" charset="0"/>
                <a:ea typeface="ＭＳ Ｐゴシック" charset="0"/>
                <a:cs typeface="ＭＳ Ｐゴシック" charset="0"/>
              </a:rPr>
              <a:t>Ability to download all data</a:t>
            </a:r>
          </a:p>
          <a:p>
            <a:pPr lvl="1" eaLnBrk="1" hangingPunct="1"/>
            <a:r>
              <a:rPr lang="en-US" sz="1800" dirty="0">
                <a:latin typeface="Times New Roman" charset="0"/>
                <a:ea typeface="ＭＳ Ｐゴシック" charset="0"/>
              </a:rPr>
              <a:t>Bulk of science data and burst mode in files subsequently sent down as downlink permits</a:t>
            </a: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773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latin typeface="Times New Roman" charset="0"/>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949158"/>
            <a:ext cx="8503652" cy="5388810"/>
          </a:xfrm>
        </p:spPr>
        <p:txBody>
          <a:bodyPr/>
          <a:lstStyle/>
          <a:p>
            <a:pPr eaLnBrk="1" hangingPunct="1"/>
            <a:r>
              <a:rPr lang="en-US" sz="2400" dirty="0">
                <a:latin typeface="Times New Roman" charset="0"/>
                <a:ea typeface="ＭＳ Ｐゴシック" charset="0"/>
                <a:cs typeface="ＭＳ Ｐゴシック" charset="0"/>
              </a:rPr>
              <a:t> Based on STEREO experience EPI-HI will require 10-20 opportunities (on separate days) to send </a:t>
            </a:r>
            <a:r>
              <a:rPr lang="en-US" sz="2400" dirty="0">
                <a:solidFill>
                  <a:srgbClr val="000000"/>
                </a:solidFill>
                <a:latin typeface="Times New Roman" charset="0"/>
                <a:ea typeface="ＭＳ Ｐゴシック" charset="0"/>
                <a:cs typeface="ＭＳ Ｐゴシック" charset="0"/>
              </a:rPr>
              <a:t>commands in the first two months</a:t>
            </a:r>
            <a:endParaRPr lang="en-US" sz="1100" dirty="0">
              <a:solidFill>
                <a:srgbClr val="000000"/>
              </a:solidFill>
              <a:latin typeface="Times New Roman" charset="0"/>
              <a:ea typeface="ＭＳ Ｐゴシック" charset="0"/>
              <a:cs typeface="ＭＳ Ｐゴシック" charset="0"/>
            </a:endParaRPr>
          </a:p>
          <a:p>
            <a:pPr lvl="1" eaLnBrk="1" hangingPunct="1"/>
            <a:r>
              <a:rPr lang="en-US" sz="2000" dirty="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eaLnBrk="1" hangingPunct="1"/>
            <a:r>
              <a:rPr lang="en-US" sz="2000" dirty="0">
                <a:solidFill>
                  <a:srgbClr val="000000"/>
                </a:solidFill>
                <a:latin typeface="Times New Roman" charset="0"/>
                <a:ea typeface="ＭＳ Ｐゴシック" charset="0"/>
              </a:rPr>
              <a:t>Therefore, need to collect data between commanding </a:t>
            </a:r>
            <a:r>
              <a:rPr lang="en-US" sz="2000" dirty="0" smtClean="0">
                <a:solidFill>
                  <a:srgbClr val="000000"/>
                </a:solidFill>
                <a:latin typeface="Times New Roman" charset="0"/>
                <a:ea typeface="ＭＳ Ｐゴシック" charset="0"/>
              </a:rPr>
              <a:t>opportunities</a:t>
            </a:r>
          </a:p>
          <a:p>
            <a:r>
              <a:rPr lang="en-US" dirty="0" smtClean="0">
                <a:solidFill>
                  <a:srgbClr val="000000"/>
                </a:solidFill>
                <a:latin typeface="Times New Roman" charset="0"/>
                <a:ea typeface="ＭＳ Ｐゴシック" charset="0"/>
              </a:rPr>
              <a:t>ISIS EPI-Lo and EPI-Hi Statistics Gathering and Threshold Scans</a:t>
            </a:r>
            <a:endParaRPr lang="en-US" dirty="0">
              <a:solidFill>
                <a:srgbClr val="000000"/>
              </a:solidFill>
              <a:latin typeface="Times New Roman" charset="0"/>
              <a:ea typeface="ＭＳ Ｐゴシック" charset="0"/>
            </a:endParaRPr>
          </a:p>
          <a:p>
            <a:pPr lvl="1"/>
            <a:r>
              <a:rPr lang="en-US" sz="1800" dirty="0" smtClean="0">
                <a:solidFill>
                  <a:srgbClr val="000000"/>
                </a:solidFill>
                <a:latin typeface="Times New Roman" charset="0"/>
                <a:ea typeface="ＭＳ Ｐゴシック" charset="0"/>
              </a:rPr>
              <a:t>After initial checkout it is important that ISIS instrument gather as much data as possible (especially raw event data)</a:t>
            </a:r>
          </a:p>
          <a:p>
            <a:pPr lvl="1"/>
            <a:r>
              <a:rPr lang="en-US" sz="1800" dirty="0" smtClean="0">
                <a:solidFill>
                  <a:srgbClr val="000000"/>
                </a:solidFill>
                <a:latin typeface="Times New Roman" charset="0"/>
                <a:ea typeface="ＭＳ Ｐゴシック" charset="0"/>
              </a:rPr>
              <a:t>Allows instruments to populate composition tracks so that TOF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E flux boxes (EPI-Lo) and De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a:t>
            </a:r>
            <a:r>
              <a:rPr lang="en-US" sz="1800" dirty="0" err="1" smtClean="0">
                <a:solidFill>
                  <a:srgbClr val="000000"/>
                </a:solidFill>
                <a:latin typeface="Times New Roman" charset="0"/>
                <a:ea typeface="ＭＳ Ｐゴシック" charset="0"/>
              </a:rPr>
              <a:t>Eprime</a:t>
            </a:r>
            <a:r>
              <a:rPr lang="en-US" sz="1800" dirty="0" smtClean="0">
                <a:solidFill>
                  <a:srgbClr val="000000"/>
                </a:solidFill>
                <a:latin typeface="Times New Roman" charset="0"/>
                <a:ea typeface="ＭＳ Ｐゴシック" charset="0"/>
              </a:rPr>
              <a:t> boxes (EPI-Hi) can be adjusted before perihelion</a:t>
            </a:r>
          </a:p>
          <a:p>
            <a:pPr lvl="1"/>
            <a:r>
              <a:rPr lang="en-US" sz="1800" dirty="0" smtClean="0">
                <a:solidFill>
                  <a:srgbClr val="000000"/>
                </a:solidFill>
                <a:latin typeface="Times New Roman" charset="0"/>
                <a:ea typeface="ＭＳ Ｐゴシック" charset="0"/>
              </a:rPr>
              <a:t>Threshold scans to determine optimal threshold values</a:t>
            </a:r>
          </a:p>
          <a:p>
            <a:pPr lvl="1"/>
            <a:r>
              <a:rPr lang="en-US" sz="1800" dirty="0" smtClean="0">
                <a:solidFill>
                  <a:srgbClr val="000000"/>
                </a:solidFill>
                <a:latin typeface="Times New Roman" charset="0"/>
                <a:ea typeface="ＭＳ Ｐゴシック" charset="0"/>
              </a:rPr>
              <a:t>6 weeks need for these activities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as needed</a:t>
            </a:r>
          </a:p>
          <a:p>
            <a:pPr lvl="1"/>
            <a:endParaRPr lang="en-US" sz="1800" dirty="0" smtClean="0">
              <a:solidFill>
                <a:srgbClr val="000000"/>
              </a:solidFill>
              <a:latin typeface="Times New Roman" charset="0"/>
              <a:ea typeface="ＭＳ Ｐゴシック" charset="0"/>
            </a:endParaRP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1766079"/>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 mode </a:t>
            </a:r>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rate</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228600" lvl="1" indent="0">
              <a:buNone/>
            </a:pPr>
            <a:endParaRPr lang="en-US" sz="1600" dirty="0" smtClean="0"/>
          </a:p>
          <a:p>
            <a:r>
              <a:rPr lang="en-US" sz="1800" dirty="0">
                <a:solidFill>
                  <a:srgbClr val="000000"/>
                </a:solidFill>
                <a:latin typeface="Times New Roman" charset="0"/>
                <a:ea typeface="ＭＳ Ｐゴシック" charset="0"/>
                <a:cs typeface="ＭＳ Ｐゴシック" charset="0"/>
              </a:rPr>
              <a:t>EPI-Lo </a:t>
            </a:r>
            <a:r>
              <a:rPr lang="en-US" sz="1800" dirty="0" smtClean="0">
                <a:solidFill>
                  <a:srgbClr val="000000"/>
                </a:solidFill>
                <a:latin typeface="Times New Roman" charset="0"/>
                <a:ea typeface="ＭＳ Ｐゴシック" charset="0"/>
                <a:cs typeface="ＭＳ Ｐゴシック" charset="0"/>
              </a:rPr>
              <a:t>will implement </a:t>
            </a:r>
            <a:r>
              <a:rPr lang="en-US" sz="1800" dirty="0">
                <a:solidFill>
                  <a:srgbClr val="000000"/>
                </a:solidFill>
                <a:latin typeface="Times New Roman" charset="0"/>
                <a:ea typeface="ＭＳ Ｐゴシック" charset="0"/>
                <a:cs typeface="ＭＳ Ｐゴシック" charset="0"/>
              </a:rPr>
              <a:t>its operational mode changes via instrument autonomy logic supplemented by a macro </a:t>
            </a:r>
            <a:r>
              <a:rPr lang="en-US" sz="1800" dirty="0" smtClean="0">
                <a:solidFill>
                  <a:srgbClr val="000000"/>
                </a:solidFill>
                <a:latin typeface="Times New Roman" charset="0"/>
                <a:ea typeface="ＭＳ Ｐゴシック" charset="0"/>
                <a:cs typeface="ＭＳ Ｐゴシック" charset="0"/>
              </a:rPr>
              <a:t>capability</a:t>
            </a:r>
            <a:endParaRPr lang="en-US" sz="1600" dirty="0">
              <a:solidFill>
                <a:srgbClr val="000000"/>
              </a:solidFill>
              <a:latin typeface="Times New Roman" charset="0"/>
              <a:ea typeface="ＭＳ Ｐゴシック" charset="0"/>
              <a:cs typeface="ＭＳ Ｐゴシック" charset="0"/>
            </a:endParaRPr>
          </a:p>
          <a:p>
            <a:pPr lvl="1"/>
            <a:r>
              <a:rPr lang="en-US" sz="1600" dirty="0" smtClean="0">
                <a:solidFill>
                  <a:srgbClr val="000000"/>
                </a:solidFill>
                <a:latin typeface="Times New Roman" charset="0"/>
                <a:ea typeface="ＭＳ Ｐゴシック" charset="0"/>
                <a:cs typeface="ＭＳ Ｐゴシック" charset="0"/>
              </a:rPr>
              <a:t>Expect some planning tool </a:t>
            </a:r>
            <a:r>
              <a:rPr lang="en-US" altLang="ja-JP" sz="1600" dirty="0" smtClean="0">
                <a:solidFill>
                  <a:srgbClr val="000000"/>
                </a:solidFill>
                <a:latin typeface="Times New Roman" charset="0"/>
                <a:ea typeface="ＭＳ Ｐゴシック" charset="0"/>
                <a:cs typeface="ＭＳ Ｐゴシック" charset="0"/>
              </a:rPr>
              <a:t>to plan and coordinate operation</a:t>
            </a:r>
            <a:endParaRPr lang="en-US" sz="2400" dirty="0" smtClean="0"/>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Tree>
    <p:extLst>
      <p:ext uri="{BB962C8B-B14F-4D97-AF65-F5344CB8AC3E}">
        <p14:creationId xmlns:p14="http://schemas.microsoft.com/office/powerpoint/2010/main" val="547662570"/>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15" y="1697788"/>
            <a:ext cx="8410909" cy="4672849"/>
          </a:xfrm>
        </p:spPr>
        <p:txBody>
          <a:bodyPr/>
          <a:lstStyle/>
          <a:p>
            <a:pPr marL="0" indent="0">
              <a:buNone/>
            </a:pPr>
            <a:r>
              <a:rPr lang="en-US" dirty="0"/>
              <a:t>EPI-Hi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endParaRPr lang="en-US" dirty="0"/>
          </a:p>
          <a:p>
            <a:pPr marL="0" indent="0">
              <a:buNone/>
            </a:pPr>
            <a:r>
              <a:rPr lang="en-US" dirty="0"/>
              <a:t>At 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a:t>
            </a:r>
            <a:endParaRPr lang="en-US" dirty="0"/>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Tree>
    <p:extLst>
      <p:ext uri="{BB962C8B-B14F-4D97-AF65-F5344CB8AC3E}">
        <p14:creationId xmlns:p14="http://schemas.microsoft.com/office/powerpoint/2010/main" val="1283993329"/>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1" y="1362112"/>
            <a:ext cx="7807362" cy="4555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may have 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a:t>
            </a:r>
            <a:r>
              <a:rPr lang="en-GB" sz="2400" dirty="0">
                <a:solidFill>
                  <a:schemeClr val="tx1"/>
                </a:solidFill>
                <a:latin typeface="Arial"/>
                <a:cs typeface="Arial"/>
              </a:rPr>
              <a:t>: direct connection to instrument test </a:t>
            </a:r>
            <a:r>
              <a:rPr lang="en-GB" sz="2400" dirty="0" smtClean="0">
                <a:solidFill>
                  <a:schemeClr val="tx1"/>
                </a:solidFill>
                <a:latin typeface="Arial"/>
                <a:cs typeface="Arial"/>
              </a:rPr>
              <a:t>ports</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Tree>
    <p:extLst>
      <p:ext uri="{BB962C8B-B14F-4D97-AF65-F5344CB8AC3E}">
        <p14:creationId xmlns:p14="http://schemas.microsoft.com/office/powerpoint/2010/main" val="36002809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a:t>
            </a:r>
            <a:r>
              <a:rPr lang="en-US" dirty="0" smtClean="0">
                <a:solidFill>
                  <a:srgbClr val="FF0000"/>
                </a:solidFill>
              </a:rPr>
              <a:t>S</a:t>
            </a:r>
            <a:r>
              <a:rPr lang="en-US" dirty="0" smtClean="0"/>
              <a:t>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Tree>
    <p:extLst>
      <p:ext uri="{BB962C8B-B14F-4D97-AF65-F5344CB8AC3E}">
        <p14:creationId xmlns:p14="http://schemas.microsoft.com/office/powerpoint/2010/main" val="27898564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400" dirty="0"/>
              <a:t>SOC Description – Instrument Health &amp; </a:t>
            </a:r>
            <a:r>
              <a:rPr lang="en-US" sz="2400" dirty="0" smtClean="0"/>
              <a:t>Safety</a:t>
            </a:r>
            <a:endParaRPr lang="en-US" sz="240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30</a:t>
            </a:fld>
            <a:endParaRPr lang="en-US" dirty="0"/>
          </a:p>
        </p:txBody>
      </p:sp>
    </p:spTree>
    <p:extLst>
      <p:ext uri="{BB962C8B-B14F-4D97-AF65-F5344CB8AC3E}">
        <p14:creationId xmlns:p14="http://schemas.microsoft.com/office/powerpoint/2010/main" val="3192698723"/>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ISIS SOC – Telemetry Flow</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31</a:t>
            </a:fld>
            <a:endParaRPr lang="en-US" dirty="0"/>
          </a:p>
        </p:txBody>
      </p:sp>
      <p:pic>
        <p:nvPicPr>
          <p:cNvPr id="5" name="Picture 4" descr="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845" y="1178497"/>
            <a:ext cx="5772120" cy="5054111"/>
          </a:xfrm>
          <a:prstGeom prst="rect">
            <a:avLst/>
          </a:prstGeom>
        </p:spPr>
      </p:pic>
      <p:sp>
        <p:nvSpPr>
          <p:cNvPr id="6" name="Content Placeholder 2"/>
          <p:cNvSpPr>
            <a:spLocks noGrp="1"/>
          </p:cNvSpPr>
          <p:nvPr>
            <p:ph idx="1"/>
          </p:nvPr>
        </p:nvSpPr>
        <p:spPr>
          <a:xfrm>
            <a:off x="158249" y="1323474"/>
            <a:ext cx="2488699" cy="5200316"/>
          </a:xfrm>
        </p:spPr>
        <p:txBody>
          <a:bodyPr/>
          <a:lstStyle/>
          <a:p>
            <a:r>
              <a:rPr lang="en-US" sz="2000" dirty="0" smtClean="0"/>
              <a:t>Telemetry flows into ISIS SOC and Backup SOC</a:t>
            </a:r>
          </a:p>
          <a:p>
            <a:pPr marL="0" indent="0">
              <a:buNone/>
            </a:pPr>
            <a:endParaRPr lang="en-US" sz="2000" dirty="0"/>
          </a:p>
        </p:txBody>
      </p:sp>
    </p:spTree>
    <p:extLst>
      <p:ext uri="{BB962C8B-B14F-4D97-AF65-F5344CB8AC3E}">
        <p14:creationId xmlns:p14="http://schemas.microsoft.com/office/powerpoint/2010/main" val="4008357356"/>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a:t>
            </a:r>
            <a:r>
              <a:rPr lang="en-US" sz="1800" dirty="0" err="1" smtClean="0"/>
              <a:t>executables</a:t>
            </a:r>
            <a:r>
              <a:rPr lang="en-US" sz="1800" dirty="0" smtClean="0"/>
              <a:t>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32</a:t>
            </a:fld>
            <a:endParaRPr lang="en-US" dirty="0"/>
          </a:p>
        </p:txBody>
      </p:sp>
    </p:spTree>
    <p:extLst>
      <p:ext uri="{BB962C8B-B14F-4D97-AF65-F5344CB8AC3E}">
        <p14:creationId xmlns:p14="http://schemas.microsoft.com/office/powerpoint/2010/main" val="2279435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ISIS Data Products (1/2)</a:t>
            </a:r>
            <a:endParaRPr lang="en-US" dirty="0"/>
          </a:p>
        </p:txBody>
      </p:sp>
    </p:spTree>
    <p:extLst>
      <p:ext uri="{BB962C8B-B14F-4D97-AF65-F5344CB8AC3E}">
        <p14:creationId xmlns:p14="http://schemas.microsoft.com/office/powerpoint/2010/main" val="3539523229"/>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ISIS Data Products (2/2)</a:t>
            </a:r>
            <a:endParaRPr lang="en-US" dirty="0"/>
          </a:p>
        </p:txBody>
      </p:sp>
    </p:spTree>
    <p:extLst>
      <p:ext uri="{BB962C8B-B14F-4D97-AF65-F5344CB8AC3E}">
        <p14:creationId xmlns:p14="http://schemas.microsoft.com/office/powerpoint/2010/main" val="2958901497"/>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128164"/>
              </p:ext>
            </p:extLst>
          </p:nvPr>
        </p:nvGraphicFramePr>
        <p:xfrm>
          <a:off x="347580" y="1087823"/>
          <a:ext cx="8523094" cy="5409229"/>
        </p:xfrm>
        <a:graphic>
          <a:graphicData uri="http://schemas.openxmlformats.org/presentationml/2006/ole">
            <mc:AlternateContent xmlns:mc="http://schemas.openxmlformats.org/markup-compatibility/2006">
              <mc:Choice xmlns:v="urn:schemas-microsoft-com:vml" Requires="v">
                <p:oleObj spid="_x0000_s1102" name="Document" r:id="rId3" imgW="6083300" imgH="3860800" progId="Word.Document.12">
                  <p:embed/>
                </p:oleObj>
              </mc:Choice>
              <mc:Fallback>
                <p:oleObj name="Document" r:id="rId3" imgW="6083300" imgH="3860800" progId="Word.Document.12">
                  <p:embed/>
                  <p:pic>
                    <p:nvPicPr>
                      <p:cNvPr id="0" name=""/>
                      <p:cNvPicPr/>
                      <p:nvPr/>
                    </p:nvPicPr>
                    <p:blipFill>
                      <a:blip r:embed="rId4"/>
                      <a:stretch>
                        <a:fillRect/>
                      </a:stretch>
                    </p:blipFill>
                    <p:spPr>
                      <a:xfrm>
                        <a:off x="347580" y="1087823"/>
                        <a:ext cx="8523094" cy="5409229"/>
                      </a:xfrm>
                      <a:prstGeom prst="rect">
                        <a:avLst/>
                      </a:prstGeom>
                    </p:spPr>
                  </p:pic>
                </p:oleObj>
              </mc:Fallback>
            </mc:AlternateContent>
          </a:graphicData>
        </a:graphic>
      </p:graphicFrame>
    </p:spTree>
    <p:extLst>
      <p:ext uri="{BB962C8B-B14F-4D97-AF65-F5344CB8AC3E}">
        <p14:creationId xmlns:p14="http://schemas.microsoft.com/office/powerpoint/2010/main" val="1091798561"/>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471770938"/>
              </p:ext>
            </p:extLst>
          </p:nvPr>
        </p:nvGraphicFramePr>
        <p:xfrm>
          <a:off x="192874" y="1630946"/>
          <a:ext cx="8951126" cy="2646947"/>
        </p:xfrm>
        <a:graphic>
          <a:graphicData uri="http://schemas.openxmlformats.org/presentationml/2006/ole">
            <mc:AlternateContent xmlns:mc="http://schemas.openxmlformats.org/markup-compatibility/2006">
              <mc:Choice xmlns:v="urn:schemas-microsoft-com:vml" Requires="v">
                <p:oleObj spid="_x0000_s48206" name="Document" r:id="rId3" imgW="5626100" imgH="1663700" progId="Word.Document.12">
                  <p:embed/>
                </p:oleObj>
              </mc:Choice>
              <mc:Fallback>
                <p:oleObj name="Document" r:id="rId3" imgW="5626100" imgH="1663700" progId="Word.Document.12">
                  <p:embed/>
                  <p:pic>
                    <p:nvPicPr>
                      <p:cNvPr id="0" name=""/>
                      <p:cNvPicPr/>
                      <p:nvPr/>
                    </p:nvPicPr>
                    <p:blipFill>
                      <a:blip r:embed="rId4"/>
                      <a:stretch>
                        <a:fillRect/>
                      </a:stretch>
                    </p:blipFill>
                    <p:spPr>
                      <a:xfrm>
                        <a:off x="192874" y="1630946"/>
                        <a:ext cx="8951126" cy="2646947"/>
                      </a:xfrm>
                      <a:prstGeom prst="rect">
                        <a:avLst/>
                      </a:prstGeom>
                    </p:spPr>
                  </p:pic>
                </p:oleObj>
              </mc:Fallback>
            </mc:AlternateContent>
          </a:graphicData>
        </a:graphic>
      </p:graphicFrame>
    </p:spTree>
    <p:extLst>
      <p:ext uri="{BB962C8B-B14F-4D97-AF65-F5344CB8AC3E}">
        <p14:creationId xmlns:p14="http://schemas.microsoft.com/office/powerpoint/2010/main" val="2660600182"/>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5040894"/>
              </p:ext>
            </p:extLst>
          </p:nvPr>
        </p:nvGraphicFramePr>
        <p:xfrm>
          <a:off x="478366" y="1128333"/>
          <a:ext cx="8157634" cy="5395455"/>
        </p:xfrm>
        <a:graphic>
          <a:graphicData uri="http://schemas.openxmlformats.org/presentationml/2006/ole">
            <mc:AlternateContent xmlns:mc="http://schemas.openxmlformats.org/markup-compatibility/2006">
              <mc:Choice xmlns:v="urn:schemas-microsoft-com:vml" Requires="v">
                <p:oleObj spid="_x0000_s49230" name="Document" r:id="rId3" imgW="5626100" imgH="3721100" progId="Word.Document.12">
                  <p:embed/>
                </p:oleObj>
              </mc:Choice>
              <mc:Fallback>
                <p:oleObj name="Document" r:id="rId3" imgW="5626100" imgH="3721100" progId="Word.Document.12">
                  <p:embed/>
                  <p:pic>
                    <p:nvPicPr>
                      <p:cNvPr id="0" name=""/>
                      <p:cNvPicPr/>
                      <p:nvPr/>
                    </p:nvPicPr>
                    <p:blipFill>
                      <a:blip r:embed="rId4"/>
                      <a:stretch>
                        <a:fillRect/>
                      </a:stretch>
                    </p:blipFill>
                    <p:spPr>
                      <a:xfrm>
                        <a:off x="478366" y="1128333"/>
                        <a:ext cx="8157634" cy="5395455"/>
                      </a:xfrm>
                      <a:prstGeom prst="rect">
                        <a:avLst/>
                      </a:prstGeom>
                    </p:spPr>
                  </p:pic>
                </p:oleObj>
              </mc:Fallback>
            </mc:AlternateContent>
          </a:graphicData>
        </a:graphic>
      </p:graphicFrame>
    </p:spTree>
    <p:extLst>
      <p:ext uri="{BB962C8B-B14F-4D97-AF65-F5344CB8AC3E}">
        <p14:creationId xmlns:p14="http://schemas.microsoft.com/office/powerpoint/2010/main" val="3930714404"/>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873164925"/>
              </p:ext>
            </p:extLst>
          </p:nvPr>
        </p:nvGraphicFramePr>
        <p:xfrm>
          <a:off x="204103" y="1215188"/>
          <a:ext cx="8766107" cy="1899653"/>
        </p:xfrm>
        <a:graphic>
          <a:graphicData uri="http://schemas.openxmlformats.org/presentationml/2006/ole">
            <mc:AlternateContent xmlns:mc="http://schemas.openxmlformats.org/markup-compatibility/2006">
              <mc:Choice xmlns:v="urn:schemas-microsoft-com:vml" Requires="v">
                <p:oleObj spid="_x0000_s50253" name="Document" r:id="rId3" imgW="5626100" imgH="1219200" progId="Word.Document.12">
                  <p:embed/>
                </p:oleObj>
              </mc:Choice>
              <mc:Fallback>
                <p:oleObj name="Document" r:id="rId3" imgW="5626100" imgH="1219200" progId="Word.Document.12">
                  <p:embed/>
                  <p:pic>
                    <p:nvPicPr>
                      <p:cNvPr id="0" name=""/>
                      <p:cNvPicPr/>
                      <p:nvPr/>
                    </p:nvPicPr>
                    <p:blipFill>
                      <a:blip r:embed="rId4"/>
                      <a:stretch>
                        <a:fillRect/>
                      </a:stretch>
                    </p:blipFill>
                    <p:spPr>
                      <a:xfrm>
                        <a:off x="204103" y="1215188"/>
                        <a:ext cx="8766107" cy="1899653"/>
                      </a:xfrm>
                      <a:prstGeom prst="rect">
                        <a:avLst/>
                      </a:prstGeom>
                    </p:spPr>
                  </p:pic>
                </p:oleObj>
              </mc:Fallback>
            </mc:AlternateContent>
          </a:graphicData>
        </a:graphic>
      </p:graphicFrame>
    </p:spTree>
    <p:extLst>
      <p:ext uri="{BB962C8B-B14F-4D97-AF65-F5344CB8AC3E}">
        <p14:creationId xmlns:p14="http://schemas.microsoft.com/office/powerpoint/2010/main" val="2262709677"/>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49680008"/>
              </p:ext>
            </p:extLst>
          </p:nvPr>
        </p:nvGraphicFramePr>
        <p:xfrm>
          <a:off x="779778" y="1101294"/>
          <a:ext cx="7241275" cy="5623021"/>
        </p:xfrm>
        <a:graphic>
          <a:graphicData uri="http://schemas.openxmlformats.org/presentationml/2006/ole">
            <mc:AlternateContent xmlns:mc="http://schemas.openxmlformats.org/markup-compatibility/2006">
              <mc:Choice xmlns:v="urn:schemas-microsoft-com:vml" Requires="v">
                <p:oleObj spid="_x0000_s51276" name="Document" r:id="rId3" imgW="5626100" imgH="4368800" progId="Word.Document.12">
                  <p:embed/>
                </p:oleObj>
              </mc:Choice>
              <mc:Fallback>
                <p:oleObj name="Document" r:id="rId3" imgW="5626100" imgH="4368800" progId="Word.Document.12">
                  <p:embed/>
                  <p:pic>
                    <p:nvPicPr>
                      <p:cNvPr id="0" name=""/>
                      <p:cNvPicPr/>
                      <p:nvPr/>
                    </p:nvPicPr>
                    <p:blipFill>
                      <a:blip r:embed="rId4"/>
                      <a:stretch>
                        <a:fillRect/>
                      </a:stretch>
                    </p:blipFill>
                    <p:spPr>
                      <a:xfrm>
                        <a:off x="779778" y="1101294"/>
                        <a:ext cx="7241275" cy="5623021"/>
                      </a:xfrm>
                      <a:prstGeom prst="rect">
                        <a:avLst/>
                      </a:prstGeom>
                    </p:spPr>
                  </p:pic>
                </p:oleObj>
              </mc:Fallback>
            </mc:AlternateContent>
          </a:graphicData>
        </a:graphic>
      </p:graphicFrame>
    </p:spTree>
    <p:extLst>
      <p:ext uri="{BB962C8B-B14F-4D97-AF65-F5344CB8AC3E}">
        <p14:creationId xmlns:p14="http://schemas.microsoft.com/office/powerpoint/2010/main" val="795973004"/>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4</a:t>
            </a:fld>
            <a:endParaRPr lang="en-US" dirty="0"/>
          </a:p>
        </p:txBody>
      </p:sp>
      <p:pic>
        <p:nvPicPr>
          <p:cNvPr id="5" name="Picture 9" descr="TA004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00654"/>
      </p:ext>
    </p:extLst>
  </p:cSld>
  <p:clrMapOvr>
    <a:masterClrMapping/>
  </p:clrMapOvr>
  <p:transition xmlns:p14="http://schemas.microsoft.com/office/powerpoint/2010/mai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3953065"/>
              </p:ext>
            </p:extLst>
          </p:nvPr>
        </p:nvGraphicFramePr>
        <p:xfrm>
          <a:off x="0" y="1617578"/>
          <a:ext cx="8992987" cy="2192421"/>
        </p:xfrm>
        <a:graphic>
          <a:graphicData uri="http://schemas.openxmlformats.org/presentationml/2006/ole">
            <mc:AlternateContent xmlns:mc="http://schemas.openxmlformats.org/markup-compatibility/2006">
              <mc:Choice xmlns:v="urn:schemas-microsoft-com:vml" Requires="v">
                <p:oleObj spid="_x0000_s52300" name="Document" r:id="rId3" imgW="5626100" imgH="1371600" progId="Word.Document.12">
                  <p:embed/>
                </p:oleObj>
              </mc:Choice>
              <mc:Fallback>
                <p:oleObj name="Document" r:id="rId3" imgW="5626100" imgH="1371600" progId="Word.Document.12">
                  <p:embed/>
                  <p:pic>
                    <p:nvPicPr>
                      <p:cNvPr id="0" name=""/>
                      <p:cNvPicPr/>
                      <p:nvPr/>
                    </p:nvPicPr>
                    <p:blipFill>
                      <a:blip r:embed="rId4"/>
                      <a:stretch>
                        <a:fillRect/>
                      </a:stretch>
                    </p:blipFill>
                    <p:spPr>
                      <a:xfrm>
                        <a:off x="0" y="1617578"/>
                        <a:ext cx="8992987" cy="2192421"/>
                      </a:xfrm>
                      <a:prstGeom prst="rect">
                        <a:avLst/>
                      </a:prstGeom>
                    </p:spPr>
                  </p:pic>
                </p:oleObj>
              </mc:Fallback>
            </mc:AlternateContent>
          </a:graphicData>
        </a:graphic>
      </p:graphicFrame>
    </p:spTree>
    <p:extLst>
      <p:ext uri="{BB962C8B-B14F-4D97-AF65-F5344CB8AC3E}">
        <p14:creationId xmlns:p14="http://schemas.microsoft.com/office/powerpoint/2010/main" val="2860155169"/>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ISIS 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5071547"/>
              </p:ext>
            </p:extLst>
          </p:nvPr>
        </p:nvGraphicFramePr>
        <p:xfrm>
          <a:off x="242409" y="1207836"/>
          <a:ext cx="8831404" cy="3070059"/>
        </p:xfrm>
        <a:graphic>
          <a:graphicData uri="http://schemas.openxmlformats.org/presentationml/2006/ole">
            <mc:AlternateContent xmlns:mc="http://schemas.openxmlformats.org/markup-compatibility/2006">
              <mc:Choice xmlns:v="urn:schemas-microsoft-com:vml" Requires="v">
                <p:oleObj spid="_x0000_s55372" name="Document" r:id="rId3" imgW="5626100" imgH="1955800" progId="Word.Document.12">
                  <p:embed/>
                </p:oleObj>
              </mc:Choice>
              <mc:Fallback>
                <p:oleObj name="Document" r:id="rId3" imgW="5626100" imgH="1955800" progId="Word.Document.12">
                  <p:embed/>
                  <p:pic>
                    <p:nvPicPr>
                      <p:cNvPr id="0" name=""/>
                      <p:cNvPicPr/>
                      <p:nvPr/>
                    </p:nvPicPr>
                    <p:blipFill>
                      <a:blip r:embed="rId4"/>
                      <a:stretch>
                        <a:fillRect/>
                      </a:stretch>
                    </p:blipFill>
                    <p:spPr>
                      <a:xfrm>
                        <a:off x="242409" y="1207836"/>
                        <a:ext cx="8831404" cy="3070059"/>
                      </a:xfrm>
                      <a:prstGeom prst="rect">
                        <a:avLst/>
                      </a:prstGeom>
                    </p:spPr>
                  </p:pic>
                </p:oleObj>
              </mc:Fallback>
            </mc:AlternateContent>
          </a:graphicData>
        </a:graphic>
      </p:graphicFrame>
    </p:spTree>
    <p:extLst>
      <p:ext uri="{BB962C8B-B14F-4D97-AF65-F5344CB8AC3E}">
        <p14:creationId xmlns:p14="http://schemas.microsoft.com/office/powerpoint/2010/main" val="791736928"/>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ISIS Level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798714"/>
              </p:ext>
            </p:extLst>
          </p:nvPr>
        </p:nvGraphicFramePr>
        <p:xfrm>
          <a:off x="681789" y="1054369"/>
          <a:ext cx="7937094" cy="5464591"/>
        </p:xfrm>
        <a:graphic>
          <a:graphicData uri="http://schemas.openxmlformats.org/presentationml/2006/ole">
            <mc:AlternateContent xmlns:mc="http://schemas.openxmlformats.org/markup-compatibility/2006">
              <mc:Choice xmlns:v="urn:schemas-microsoft-com:vml" Requires="v">
                <p:oleObj spid="_x0000_s56394" name="Document" r:id="rId3" imgW="5626100" imgH="3873500" progId="Word.Document.12">
                  <p:embed/>
                </p:oleObj>
              </mc:Choice>
              <mc:Fallback>
                <p:oleObj name="Document" r:id="rId3" imgW="5626100" imgH="3873500" progId="Word.Document.12">
                  <p:embed/>
                  <p:pic>
                    <p:nvPicPr>
                      <p:cNvPr id="0" name=""/>
                      <p:cNvPicPr/>
                      <p:nvPr/>
                    </p:nvPicPr>
                    <p:blipFill>
                      <a:blip r:embed="rId4"/>
                      <a:stretch>
                        <a:fillRect/>
                      </a:stretch>
                    </p:blipFill>
                    <p:spPr>
                      <a:xfrm>
                        <a:off x="681789" y="1054369"/>
                        <a:ext cx="7937094" cy="5464591"/>
                      </a:xfrm>
                      <a:prstGeom prst="rect">
                        <a:avLst/>
                      </a:prstGeom>
                    </p:spPr>
                  </p:pic>
                </p:oleObj>
              </mc:Fallback>
            </mc:AlternateContent>
          </a:graphicData>
        </a:graphic>
      </p:graphicFrame>
    </p:spTree>
    <p:extLst>
      <p:ext uri="{BB962C8B-B14F-4D97-AF65-F5344CB8AC3E}">
        <p14:creationId xmlns:p14="http://schemas.microsoft.com/office/powerpoint/2010/main" val="70854733"/>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ISIS 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80885703"/>
              </p:ext>
            </p:extLst>
          </p:nvPr>
        </p:nvGraphicFramePr>
        <p:xfrm>
          <a:off x="181319" y="1575133"/>
          <a:ext cx="8962681" cy="1365920"/>
        </p:xfrm>
        <a:graphic>
          <a:graphicData uri="http://schemas.openxmlformats.org/presentationml/2006/ole">
            <mc:AlternateContent xmlns:mc="http://schemas.openxmlformats.org/markup-compatibility/2006">
              <mc:Choice xmlns:v="urn:schemas-microsoft-com:vml" Requires="v">
                <p:oleObj spid="_x0000_s57417" name="Document" r:id="rId3" imgW="6083300" imgH="927100" progId="Word.Document.12">
                  <p:embed/>
                </p:oleObj>
              </mc:Choice>
              <mc:Fallback>
                <p:oleObj name="Document" r:id="rId3" imgW="6083300" imgH="927100" progId="Word.Document.12">
                  <p:embed/>
                  <p:pic>
                    <p:nvPicPr>
                      <p:cNvPr id="0" name=""/>
                      <p:cNvPicPr/>
                      <p:nvPr/>
                    </p:nvPicPr>
                    <p:blipFill>
                      <a:blip r:embed="rId4"/>
                      <a:stretch>
                        <a:fillRect/>
                      </a:stretch>
                    </p:blipFill>
                    <p:spPr>
                      <a:xfrm>
                        <a:off x="181319" y="1575133"/>
                        <a:ext cx="8962681" cy="1365920"/>
                      </a:xfrm>
                      <a:prstGeom prst="rect">
                        <a:avLst/>
                      </a:prstGeom>
                    </p:spPr>
                  </p:pic>
                </p:oleObj>
              </mc:Fallback>
            </mc:AlternateContent>
          </a:graphicData>
        </a:graphic>
      </p:graphicFrame>
    </p:spTree>
    <p:extLst>
      <p:ext uri="{BB962C8B-B14F-4D97-AF65-F5344CB8AC3E}">
        <p14:creationId xmlns:p14="http://schemas.microsoft.com/office/powerpoint/2010/main" val="4227699387"/>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Tree>
    <p:extLst>
      <p:ext uri="{BB962C8B-B14F-4D97-AF65-F5344CB8AC3E}">
        <p14:creationId xmlns:p14="http://schemas.microsoft.com/office/powerpoint/2010/main" val="854602843"/>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solidFill>
                  <a:srgbClr val="0000CC"/>
                </a:solidFill>
              </a:rPr>
              <a:t>One way of plotting SEP data</a:t>
            </a:r>
          </a:p>
          <a:p>
            <a:r>
              <a:rPr lang="en-US" dirty="0" smtClean="0">
                <a:solidFill>
                  <a:srgbClr val="0000CC"/>
                </a:solidFill>
              </a:rPr>
              <a:t>Top plot is the usual time-intensity profile</a:t>
            </a:r>
          </a:p>
          <a:p>
            <a:r>
              <a:rPr lang="en-US" dirty="0" smtClean="0">
                <a:solidFill>
                  <a:srgbClr val="0000CC"/>
                </a:solidFill>
              </a:rPr>
              <a:t>Each dot in the lower two panels is a particle detection</a:t>
            </a:r>
          </a:p>
          <a:p>
            <a:pPr lvl="1"/>
            <a:r>
              <a:rPr lang="en-US" dirty="0" smtClean="0">
                <a:solidFill>
                  <a:srgbClr val="FF0000"/>
                </a:solidFill>
              </a:rPr>
              <a:t>Middle plot shows particle mass</a:t>
            </a:r>
          </a:p>
          <a:p>
            <a:pPr lvl="1"/>
            <a:r>
              <a:rPr lang="en-US" dirty="0" smtClean="0">
                <a:solidFill>
                  <a:srgbClr val="FF0000"/>
                </a:solidFill>
              </a:rPr>
              <a:t>Bottom plot shows energy</a:t>
            </a:r>
          </a:p>
          <a:p>
            <a:r>
              <a:rPr lang="en-US" dirty="0" smtClean="0">
                <a:solidFill>
                  <a:srgbClr val="0000CC"/>
                </a:solidFill>
              </a:rPr>
              <a:t>Advantages:</a:t>
            </a:r>
          </a:p>
          <a:p>
            <a:pPr lvl="1"/>
            <a:r>
              <a:rPr lang="en-US" dirty="0" smtClean="0">
                <a:solidFill>
                  <a:srgbClr val="FF0000"/>
                </a:solidFill>
              </a:rPr>
              <a:t>Easy identification of velocity dispersion in some events</a:t>
            </a:r>
          </a:p>
          <a:p>
            <a:pPr lvl="1"/>
            <a:r>
              <a:rPr lang="en-US" dirty="0" smtClean="0">
                <a:solidFill>
                  <a:srgbClr val="FF0000"/>
                </a:solidFill>
              </a:rPr>
              <a:t>individual events are separated more clearly</a:t>
            </a:r>
          </a:p>
          <a:p>
            <a:pPr lvl="1"/>
            <a:r>
              <a:rPr lang="en-US" dirty="0" smtClean="0">
                <a:solidFill>
                  <a:srgbClr val="FF0000"/>
                </a:solidFill>
              </a:rPr>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1312094" y="304800"/>
            <a:ext cx="5727650" cy="584776"/>
          </a:xfrm>
          <a:prstGeom prst="rect">
            <a:avLst/>
          </a:prstGeom>
          <a:noFill/>
        </p:spPr>
        <p:txBody>
          <a:bodyPr wrap="none" rtlCol="0">
            <a:spAutoFit/>
          </a:bodyPr>
          <a:lstStyle/>
          <a:p>
            <a:r>
              <a:rPr lang="en-US" sz="3200" dirty="0" smtClean="0">
                <a:solidFill>
                  <a:schemeClr val="bg1"/>
                </a:solidFill>
              </a:rPr>
              <a:t>Possible data product for ISIS</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Tree>
    <p:extLst>
      <p:ext uri="{BB962C8B-B14F-4D97-AF65-F5344CB8AC3E}">
        <p14:creationId xmlns:p14="http://schemas.microsoft.com/office/powerpoint/2010/main" val="1460163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solidFill>
                  <a:srgbClr val="0000CC"/>
                </a:solidFill>
              </a:rPr>
              <a:t>This is an example of an event probably associated with an impulsive solar flare (rich is heavy ions and </a:t>
            </a:r>
            <a:r>
              <a:rPr lang="en-US" sz="2500" baseline="30000" dirty="0" smtClean="0">
                <a:solidFill>
                  <a:srgbClr val="0000CC"/>
                </a:solidFill>
              </a:rPr>
              <a:t>3</a:t>
            </a:r>
            <a:r>
              <a:rPr lang="en-US" sz="2500" dirty="0" smtClean="0">
                <a:solidFill>
                  <a:srgbClr val="0000CC"/>
                </a:solidFill>
              </a:rPr>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2410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solidFill>
                  <a:srgbClr val="0000CC"/>
                </a:solidFill>
              </a:rPr>
              <a:t>This is an example of an event probably associated with an impulsive solar flare (rich in heavy ions and </a:t>
            </a:r>
            <a:r>
              <a:rPr lang="en-US" baseline="30000" dirty="0" smtClean="0">
                <a:solidFill>
                  <a:srgbClr val="0000CC"/>
                </a:solidFill>
              </a:rPr>
              <a:t>3</a:t>
            </a:r>
            <a:r>
              <a:rPr lang="en-US" dirty="0" smtClean="0">
                <a:solidFill>
                  <a:srgbClr val="0000CC"/>
                </a:solidFill>
              </a:rPr>
              <a:t>He)</a:t>
            </a:r>
          </a:p>
          <a:p>
            <a:r>
              <a:rPr lang="en-US" dirty="0" smtClean="0">
                <a:solidFill>
                  <a:srgbClr val="0000CC"/>
                </a:solidFill>
              </a:rPr>
              <a:t>The entire event shows a clear velocity dispersion, but there is also a </a:t>
            </a:r>
            <a:r>
              <a:rPr lang="en-US" dirty="0" err="1" smtClean="0">
                <a:solidFill>
                  <a:srgbClr val="0000CC"/>
                </a:solidFill>
              </a:rPr>
              <a:t>dispersionless</a:t>
            </a:r>
            <a:r>
              <a:rPr lang="en-US" dirty="0" smtClean="0">
                <a:solidFill>
                  <a:srgbClr val="0000CC"/>
                </a:solidFill>
              </a:rPr>
              <a:t> intensity “dropout” during the event</a:t>
            </a:r>
            <a:endParaRPr lang="en-US" dirty="0">
              <a:solidFill>
                <a:srgbClr val="0000CC"/>
              </a:solidFill>
            </a:endParaRPr>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07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solidFill>
                  <a:srgbClr val="0000CC"/>
                </a:solidFill>
              </a:rPr>
              <a:t>Another good example (event starting before noon on May 6)</a:t>
            </a:r>
            <a:endParaRPr lang="en-US" dirty="0" smtClean="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1312094" y="304800"/>
            <a:ext cx="5727650" cy="584776"/>
          </a:xfrm>
          <a:prstGeom prst="rect">
            <a:avLst/>
          </a:prstGeom>
          <a:noFill/>
        </p:spPr>
        <p:txBody>
          <a:bodyPr wrap="none" rtlCol="0">
            <a:spAutoFit/>
          </a:bodyPr>
          <a:lstStyle/>
          <a:p>
            <a:r>
              <a:rPr lang="en-US" sz="3200" dirty="0" smtClean="0">
                <a:solidFill>
                  <a:schemeClr val="bg1"/>
                </a:solidFill>
              </a:rPr>
              <a:t>Possible data product for ISIS</a:t>
            </a:r>
          </a:p>
        </p:txBody>
      </p:sp>
    </p:spTree>
    <p:extLst>
      <p:ext uri="{BB962C8B-B14F-4D97-AF65-F5344CB8AC3E}">
        <p14:creationId xmlns:p14="http://schemas.microsoft.com/office/powerpoint/2010/main" val="36267866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Multi-panel plots showing energetic particle intensities along with field and plasma parameters</a:t>
            </a:r>
            <a:endParaRPr lang="en-US" dirty="0">
              <a:solidFill>
                <a:srgbClr val="0000CC"/>
              </a:solidFill>
            </a:endParaRPr>
          </a:p>
        </p:txBody>
      </p:sp>
      <p:sp>
        <p:nvSpPr>
          <p:cNvPr id="4" name="TextBox 3"/>
          <p:cNvSpPr txBox="1"/>
          <p:nvPr/>
        </p:nvSpPr>
        <p:spPr>
          <a:xfrm>
            <a:off x="828246" y="304800"/>
            <a:ext cx="7352193" cy="461665"/>
          </a:xfrm>
          <a:prstGeom prst="rect">
            <a:avLst/>
          </a:prstGeom>
          <a:noFill/>
        </p:spPr>
        <p:txBody>
          <a:bodyPr wrap="none" rtlCol="0">
            <a:spAutoFit/>
          </a:bodyPr>
          <a:lstStyle/>
          <a:p>
            <a:r>
              <a:rPr lang="en-US" sz="2400" dirty="0" smtClean="0">
                <a:solidFill>
                  <a:schemeClr val="bg1"/>
                </a:solidFill>
              </a:rPr>
              <a:t>Possible data product for ISIS: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Tree>
    <p:extLst>
      <p:ext uri="{BB962C8B-B14F-4D97-AF65-F5344CB8AC3E}">
        <p14:creationId xmlns:p14="http://schemas.microsoft.com/office/powerpoint/2010/main" val="3000592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a:t>
            </a:fld>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 Smith</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501194237"/>
      </p:ext>
    </p:extLst>
  </p:cSld>
  <p:clrMapOvr>
    <a:masterClrMapping/>
  </p:clrMapOvr>
  <p:transition xmlns:p14="http://schemas.microsoft.com/office/powerpoint/2010/mai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It would be useful to be able to look at it in higher resolution as well</a:t>
            </a:r>
            <a:endParaRPr lang="en-US" dirty="0">
              <a:solidFill>
                <a:srgbClr val="0000CC"/>
              </a:solidFill>
            </a:endParaRPr>
          </a:p>
        </p:txBody>
      </p:sp>
      <p:sp>
        <p:nvSpPr>
          <p:cNvPr id="4" name="TextBox 3"/>
          <p:cNvSpPr txBox="1"/>
          <p:nvPr/>
        </p:nvSpPr>
        <p:spPr>
          <a:xfrm>
            <a:off x="828246" y="304800"/>
            <a:ext cx="7352193" cy="461665"/>
          </a:xfrm>
          <a:prstGeom prst="rect">
            <a:avLst/>
          </a:prstGeom>
          <a:noFill/>
        </p:spPr>
        <p:txBody>
          <a:bodyPr wrap="none" rtlCol="0">
            <a:spAutoFit/>
          </a:bodyPr>
          <a:lstStyle/>
          <a:p>
            <a:r>
              <a:rPr lang="en-US" sz="2400" dirty="0">
                <a:solidFill>
                  <a:srgbClr val="FFFFFF"/>
                </a:solidFill>
              </a:rPr>
              <a:t>Possible data product for ISIS: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Rectangle 4"/>
          <p:cNvSpPr/>
          <p:nvPr/>
        </p:nvSpPr>
        <p:spPr>
          <a:xfrm>
            <a:off x="2971800" y="1676400"/>
            <a:ext cx="2286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8767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654229" y="1200317"/>
            <a:ext cx="7041971" cy="5581483"/>
          </a:xfrm>
          <a:prstGeom prst="rect">
            <a:avLst/>
          </a:prstGeom>
        </p:spPr>
      </p:pic>
      <p:sp>
        <p:nvSpPr>
          <p:cNvPr id="8" name="TextBox 7"/>
          <p:cNvSpPr txBox="1"/>
          <p:nvPr/>
        </p:nvSpPr>
        <p:spPr>
          <a:xfrm>
            <a:off x="707197" y="228600"/>
            <a:ext cx="7689525" cy="584776"/>
          </a:xfrm>
          <a:prstGeom prst="rect">
            <a:avLst/>
          </a:prstGeom>
          <a:noFill/>
        </p:spPr>
        <p:txBody>
          <a:bodyPr wrap="none" rtlCol="0">
            <a:spAutoFit/>
          </a:bodyPr>
          <a:lstStyle/>
          <a:p>
            <a:r>
              <a:rPr lang="en-US" sz="3200" dirty="0" smtClean="0">
                <a:solidFill>
                  <a:srgbClr val="FFFFFF"/>
                </a:solidFill>
              </a:rPr>
              <a:t>Same event at higher temporal resolution</a:t>
            </a:r>
          </a:p>
        </p:txBody>
      </p:sp>
    </p:spTree>
    <p:extLst>
      <p:ext uri="{BB962C8B-B14F-4D97-AF65-F5344CB8AC3E}">
        <p14:creationId xmlns:p14="http://schemas.microsoft.com/office/powerpoint/2010/main" val="2305647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spcBef>
                <a:spcPts val="400"/>
              </a:spcBef>
              <a:buClr>
                <a:srgbClr val="7E0021"/>
              </a:buClr>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solidFill>
                  <a:srgbClr val="7E0021"/>
                </a:solidFill>
                <a:latin typeface="Sans" charset="0"/>
                <a:cs typeface="Arial" charset="0"/>
              </a:rPr>
              <a:t>November , 2013 – I-PDR for ISIS/SOC  - This review.</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(/2014) 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(/2015) 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schedule</a:t>
            </a:r>
          </a:p>
          <a:p>
            <a:pPr lvl="1">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Purchase 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(/2015) 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p:txBody>
          <a:bodyPr/>
          <a:lstStyle/>
          <a:p>
            <a:r>
              <a:rPr lang="en-US" dirty="0" smtClean="0"/>
              <a:t>ISIS Development </a:t>
            </a:r>
            <a:r>
              <a:rPr lang="en-US" dirty="0"/>
              <a:t>Plan and </a:t>
            </a:r>
            <a:r>
              <a:rPr lang="en-US" dirty="0" smtClean="0"/>
              <a:t>Schedule</a:t>
            </a:r>
            <a:endParaRPr lang="en-US" b="0"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52</a:t>
            </a:fld>
            <a:endParaRPr lang="en-US" dirty="0"/>
          </a:p>
        </p:txBody>
      </p:sp>
    </p:spTree>
    <p:extLst>
      <p:ext uri="{BB962C8B-B14F-4D97-AF65-F5344CB8AC3E}">
        <p14:creationId xmlns:p14="http://schemas.microsoft.com/office/powerpoint/2010/main" val="23501282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Sans" charset="0"/>
                <a:cs typeface="Arial" charset="0"/>
              </a:rPr>
              <a:t>(/2017 )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p:txBody>
          <a:bodyPr/>
          <a:lstStyle/>
          <a:p>
            <a:r>
              <a:rPr lang="en-GB" dirty="0" smtClean="0">
                <a:latin typeface="Arial" charset="0"/>
                <a:cs typeface="Arial" charset="0"/>
              </a:rPr>
              <a:t>ISIS Science </a:t>
            </a:r>
            <a:r>
              <a:rPr lang="en-GB" dirty="0">
                <a:latin typeface="Arial" charset="0"/>
                <a:cs typeface="Arial" charset="0"/>
              </a:rPr>
              <a:t>Operation </a:t>
            </a:r>
            <a:r>
              <a:rPr lang="en-GB" dirty="0" err="1">
                <a:latin typeface="Arial" charset="0"/>
                <a:cs typeface="Arial" charset="0"/>
              </a:rPr>
              <a:t>Center</a:t>
            </a:r>
            <a:r>
              <a:rPr lang="en-GB" dirty="0">
                <a:latin typeface="Arial" charset="0"/>
                <a:cs typeface="Arial" charset="0"/>
              </a:rPr>
              <a:t/>
            </a:r>
            <a:br>
              <a:rPr lang="en-GB" dirty="0">
                <a:latin typeface="Arial" charset="0"/>
                <a:cs typeface="Arial" charset="0"/>
              </a:rPr>
            </a:br>
            <a:r>
              <a:rPr lang="en-GB" dirty="0">
                <a:latin typeface="Arial" charset="0"/>
                <a:cs typeface="Arial" charset="0"/>
              </a:rPr>
              <a:t> Development Plan - Schedule </a:t>
            </a:r>
            <a:r>
              <a:rPr lang="en-GB" sz="2000" dirty="0">
                <a:latin typeface="Arial" charset="0"/>
                <a:cs typeface="Arial" charset="0"/>
              </a:rPr>
              <a:t>(2 of 3)</a:t>
            </a:r>
            <a:r>
              <a:rPr lang="ar-sa" sz="2000" dirty="0">
                <a:latin typeface="Arial" charset="0"/>
                <a:cs typeface="Arial" charset="0"/>
              </a:rPr>
              <a:t>‏</a:t>
            </a:r>
            <a:endParaRPr lang="en-US" dirty="0"/>
          </a:p>
        </p:txBody>
      </p:sp>
    </p:spTree>
    <p:extLst>
      <p:ext uri="{BB962C8B-B14F-4D97-AF65-F5344CB8AC3E}">
        <p14:creationId xmlns:p14="http://schemas.microsoft.com/office/powerpoint/2010/main" val="1908109120"/>
      </p:ext>
    </p:extLst>
  </p:cSld>
  <p:clrMapOvr>
    <a:masterClrMapping/>
  </p:clrMapOvr>
  <p:transition xmlns:p14="http://schemas.microsoft.com/office/powerpoint/2010/mai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p:txBody>
          <a:bodyPr/>
          <a:lstStyle/>
          <a:p>
            <a:r>
              <a:rPr lang="en-GB" dirty="0" smtClean="0">
                <a:latin typeface="Arial" charset="0"/>
                <a:cs typeface="Arial" charset="0"/>
              </a:rPr>
              <a:t>ISIS Science </a:t>
            </a:r>
            <a:r>
              <a:rPr lang="en-GB" dirty="0">
                <a:latin typeface="Arial" charset="0"/>
                <a:cs typeface="Arial" charset="0"/>
              </a:rPr>
              <a:t>Operation </a:t>
            </a:r>
            <a:r>
              <a:rPr lang="en-GB" dirty="0" err="1">
                <a:latin typeface="Arial" charset="0"/>
                <a:cs typeface="Arial" charset="0"/>
              </a:rPr>
              <a:t>Center</a:t>
            </a:r>
            <a:r>
              <a:rPr lang="en-GB" dirty="0">
                <a:latin typeface="Arial" charset="0"/>
                <a:cs typeface="Arial" charset="0"/>
              </a:rPr>
              <a:t/>
            </a:r>
            <a:br>
              <a:rPr lang="en-GB" dirty="0">
                <a:latin typeface="Arial" charset="0"/>
                <a:cs typeface="Arial" charset="0"/>
              </a:rPr>
            </a:br>
            <a:r>
              <a:rPr lang="en-GB" dirty="0">
                <a:latin typeface="Arial" charset="0"/>
                <a:cs typeface="Arial" charset="0"/>
              </a:rPr>
              <a:t> Development Plan - Schedule </a:t>
            </a:r>
            <a:r>
              <a:rPr lang="en-GB" sz="2000" dirty="0">
                <a:latin typeface="Arial" charset="0"/>
                <a:cs typeface="Arial" charset="0"/>
              </a:rPr>
              <a:t>(3 of 3)</a:t>
            </a:r>
            <a:r>
              <a:rPr lang="ar-sa" sz="2000" dirty="0">
                <a:latin typeface="Arial" charset="0"/>
                <a:cs typeface="Arial" charset="0"/>
              </a:rPr>
              <a:t>‏</a:t>
            </a:r>
            <a:endParaRPr lang="en-US" dirty="0"/>
          </a:p>
        </p:txBody>
      </p:sp>
    </p:spTree>
    <p:extLst>
      <p:ext uri="{BB962C8B-B14F-4D97-AF65-F5344CB8AC3E}">
        <p14:creationId xmlns:p14="http://schemas.microsoft.com/office/powerpoint/2010/main" val="1189673721"/>
      </p:ext>
    </p:extLst>
  </p:cSld>
  <p:clrMapOvr>
    <a:masterClrMapping/>
  </p:clrMapOvr>
  <p:transition xmlns:p14="http://schemas.microsoft.com/office/powerpoint/2010/mai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ISIS SOC Test Plan</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55</a:t>
            </a:fld>
            <a:endParaRPr lang="en-US" dirty="0"/>
          </a:p>
        </p:txBody>
      </p:sp>
    </p:spTree>
    <p:extLst>
      <p:ext uri="{BB962C8B-B14F-4D97-AF65-F5344CB8AC3E}">
        <p14:creationId xmlns:p14="http://schemas.microsoft.com/office/powerpoint/2010/main" val="1507715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lnSpc>
                <a:spcPct val="120000"/>
              </a:lnSpc>
            </a:pPr>
            <a:r>
              <a:rPr lang="en-US" sz="2800" dirty="0" smtClean="0"/>
              <a:t>Partial components of ISIS SOC exist in the IBEX SOC </a:t>
            </a:r>
          </a:p>
          <a:p>
            <a:pPr lvl="1">
              <a:lnSpc>
                <a:spcPct val="120000"/>
              </a:lnSpc>
            </a:pPr>
            <a:r>
              <a:rPr lang="en-US" sz="2800" dirty="0" smtClean="0"/>
              <a:t>ISIS SOC GSEOS systems to be constructed</a:t>
            </a:r>
          </a:p>
          <a:p>
            <a:pPr lvl="2">
              <a:lnSpc>
                <a:spcPct val="120000"/>
              </a:lnSpc>
            </a:pPr>
            <a:r>
              <a:rPr lang="en-US" sz="2400" dirty="0" smtClean="0"/>
              <a:t>J. </a:t>
            </a:r>
            <a:r>
              <a:rPr lang="en-US" sz="2400" dirty="0" err="1" smtClean="0"/>
              <a:t>Legere</a:t>
            </a:r>
            <a:r>
              <a:rPr lang="en-US" sz="2400" dirty="0" smtClean="0"/>
              <a:t> to start working with instrument teams</a:t>
            </a:r>
          </a:p>
          <a:p>
            <a:pPr lvl="1">
              <a:lnSpc>
                <a:spcPct val="120000"/>
              </a:lnSpc>
            </a:pPr>
            <a:r>
              <a:rPr lang="en-US" sz="2800" dirty="0" smtClean="0"/>
              <a:t>Facilities for the ISIS SOC including the SOC room and secure server room in existence and ready for ISIS SOC servers</a:t>
            </a:r>
          </a:p>
        </p:txBody>
      </p:sp>
      <p:sp>
        <p:nvSpPr>
          <p:cNvPr id="2" name="Title 1"/>
          <p:cNvSpPr>
            <a:spLocks noGrp="1"/>
          </p:cNvSpPr>
          <p:nvPr>
            <p:ph type="title"/>
          </p:nvPr>
        </p:nvSpPr>
        <p:spPr/>
        <p:txBody>
          <a:bodyPr/>
          <a:lstStyle/>
          <a:p>
            <a:r>
              <a:rPr lang="en-US" dirty="0" smtClean="0"/>
              <a:t>Current Status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56</a:t>
            </a:fld>
            <a:endParaRPr lang="en-US" dirty="0"/>
          </a:p>
        </p:txBody>
      </p:sp>
    </p:spTree>
    <p:extLst>
      <p:ext uri="{BB962C8B-B14F-4D97-AF65-F5344CB8AC3E}">
        <p14:creationId xmlns:p14="http://schemas.microsoft.com/office/powerpoint/2010/main" val="1994033472"/>
      </p:ext>
    </p:extLst>
  </p:cSld>
  <p:clrMapOvr>
    <a:masterClrMapping/>
  </p:clrMapOvr>
  <p:transition xmlns:p14="http://schemas.microsoft.com/office/powerpoint/2010/mai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dirty="0" smtClean="0"/>
          </a:p>
          <a:p>
            <a:pPr marL="0" indent="0">
              <a:buNone/>
            </a:pPr>
            <a:r>
              <a:rPr lang="en-US" sz="3600" dirty="0" smtClean="0"/>
              <a:t>ISIS SOC team will support </a:t>
            </a:r>
          </a:p>
          <a:p>
            <a:pPr marL="0" indent="0">
              <a:buNone/>
            </a:pPr>
            <a:endParaRPr lang="en-US" sz="3600" dirty="0"/>
          </a:p>
          <a:p>
            <a:pPr marL="0" indent="0">
              <a:buNone/>
            </a:pPr>
            <a:r>
              <a:rPr lang="en-US" sz="3600" dirty="0" smtClean="0">
                <a:sym typeface="Wingdings"/>
              </a:rPr>
              <a:t>  Testing throughout Development</a:t>
            </a:r>
            <a:endParaRPr lang="en-US" sz="3400" dirty="0"/>
          </a:p>
          <a:p>
            <a:pPr marL="228600" lvl="1" indent="0">
              <a:buNone/>
            </a:pPr>
            <a:endParaRPr lang="en-US" sz="3400" dirty="0" smtClean="0">
              <a:sym typeface="Wingdings"/>
            </a:endParaRPr>
          </a:p>
          <a:p>
            <a:pPr marL="228600" lvl="1" indent="0">
              <a:buNone/>
            </a:pPr>
            <a:r>
              <a:rPr lang="en-US" sz="3400" dirty="0" smtClean="0">
                <a:sym typeface="Wingdings"/>
              </a:rPr>
              <a:t> </a:t>
            </a:r>
            <a:r>
              <a:rPr lang="en-US" sz="3400" dirty="0" smtClean="0"/>
              <a:t>SPP Integration &amp;Test </a:t>
            </a:r>
            <a:endParaRPr lang="en-US" sz="3400" dirty="0"/>
          </a:p>
        </p:txBody>
      </p:sp>
      <p:sp>
        <p:nvSpPr>
          <p:cNvPr id="2" name="Title 1"/>
          <p:cNvSpPr>
            <a:spLocks noGrp="1"/>
          </p:cNvSpPr>
          <p:nvPr>
            <p:ph type="title"/>
          </p:nvPr>
        </p:nvSpPr>
        <p:spPr/>
        <p:txBody>
          <a:bodyPr/>
          <a:lstStyle/>
          <a:p>
            <a:r>
              <a:rPr lang="en-US" dirty="0" smtClean="0"/>
              <a:t>ISIS SOC is READY!</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57</a:t>
            </a:fld>
            <a:endParaRPr lang="en-US" dirty="0"/>
          </a:p>
        </p:txBody>
      </p:sp>
    </p:spTree>
    <p:extLst>
      <p:ext uri="{BB962C8B-B14F-4D97-AF65-F5344CB8AC3E}">
        <p14:creationId xmlns:p14="http://schemas.microsoft.com/office/powerpoint/2010/main" val="2766161204"/>
      </p:ext>
    </p:extLst>
  </p:cSld>
  <p:clrMapOvr>
    <a:masterClrMapping/>
  </p:clrMapOvr>
  <p:transition xmlns:p14="http://schemas.microsoft.com/office/powerpoint/2010/mai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Additional Slides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58</a:t>
            </a:fld>
            <a:endParaRPr lang="en-US" dirty="0"/>
          </a:p>
        </p:txBody>
      </p:sp>
    </p:spTree>
    <p:extLst>
      <p:ext uri="{BB962C8B-B14F-4D97-AF65-F5344CB8AC3E}">
        <p14:creationId xmlns:p14="http://schemas.microsoft.com/office/powerpoint/2010/main" val="409391616"/>
      </p:ext>
    </p:extLst>
  </p:cSld>
  <p:clrMapOvr>
    <a:masterClrMapping/>
  </p:clrMapOvr>
  <p:transition xmlns:p14="http://schemas.microsoft.com/office/powerpoint/2010/mai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59</a:t>
            </a:fld>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14339"/>
      </p:ext>
    </p:extLst>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57200" indent="-457200">
              <a:buFont typeface="+mj-lt"/>
              <a:buAutoNum type="arabicPeriod"/>
            </a:pPr>
            <a:r>
              <a:rPr lang="en-US" dirty="0"/>
              <a:t>P</a:t>
            </a:r>
            <a:r>
              <a:rPr lang="en-US" dirty="0" smtClean="0"/>
              <a:t>ublic </a:t>
            </a:r>
            <a:r>
              <a:rPr lang="en-US" dirty="0" err="1"/>
              <a:t>quicklook</a:t>
            </a:r>
            <a:r>
              <a:rPr lang="en-US" dirty="0"/>
              <a:t> data </a:t>
            </a:r>
            <a:r>
              <a:rPr lang="en-US" dirty="0" smtClean="0">
                <a:solidFill>
                  <a:srgbClr val="FF0000"/>
                </a:solidFill>
              </a:rPr>
              <a:t>60</a:t>
            </a:r>
            <a:r>
              <a:rPr lang="en-US" dirty="0" smtClean="0"/>
              <a:t> </a:t>
            </a:r>
            <a:r>
              <a:rPr lang="en-US" dirty="0"/>
              <a:t>days after downlink (6 months for first 3 orbits)</a:t>
            </a:r>
          </a:p>
          <a:p>
            <a:pPr marL="457200" indent="-457200">
              <a:buFont typeface="+mj-lt"/>
              <a:buAutoNum type="arabicPeriod"/>
            </a:pPr>
            <a:r>
              <a:rPr lang="en-US" dirty="0"/>
              <a:t>P</a:t>
            </a:r>
            <a:r>
              <a:rPr lang="en-US" dirty="0" smtClean="0"/>
              <a:t>ublic </a:t>
            </a:r>
            <a:r>
              <a:rPr lang="en-US" dirty="0"/>
              <a:t>science data </a:t>
            </a:r>
            <a:r>
              <a:rPr lang="en-US" dirty="0">
                <a:solidFill>
                  <a:srgbClr val="FF0000"/>
                </a:solidFill>
              </a:rPr>
              <a:t>6 months </a:t>
            </a:r>
            <a:r>
              <a:rPr lang="en-US" dirty="0"/>
              <a:t>after downlink</a:t>
            </a:r>
          </a:p>
          <a:p>
            <a:pPr marL="457200" indent="-457200">
              <a:buFont typeface="+mj-lt"/>
              <a:buAutoNum type="arabicPeriod"/>
            </a:pPr>
            <a:r>
              <a:rPr lang="en-US" dirty="0"/>
              <a:t>S</a:t>
            </a:r>
            <a:r>
              <a:rPr lang="en-US" dirty="0" smtClean="0"/>
              <a:t>hare </a:t>
            </a:r>
            <a:r>
              <a:rPr lang="en-US" dirty="0"/>
              <a:t>science/engineering/ancillary data among teams</a:t>
            </a:r>
          </a:p>
          <a:p>
            <a:pPr marL="457200" indent="-457200">
              <a:buFont typeface="+mj-lt"/>
              <a:buAutoNum type="arabicPeriod"/>
            </a:pPr>
            <a:r>
              <a:rPr lang="en-US" dirty="0"/>
              <a:t>A</a:t>
            </a:r>
            <a:r>
              <a:rPr lang="en-US" dirty="0" smtClean="0"/>
              <a:t>t </a:t>
            </a:r>
            <a:r>
              <a:rPr lang="en-US" dirty="0"/>
              <a:t>SOC, archive all telemetry, data, software and docs for mission + 1 year</a:t>
            </a:r>
          </a:p>
          <a:p>
            <a:pPr marL="457200" indent="-457200">
              <a:buFont typeface="+mj-lt"/>
              <a:buAutoNum type="arabicPeriod"/>
            </a:pPr>
            <a:r>
              <a:rPr lang="en-US" dirty="0" smtClean="0"/>
              <a:t>All SOC software + data to final</a:t>
            </a:r>
            <a:r>
              <a:rPr lang="en-US" dirty="0"/>
              <a:t>, deep archive by </a:t>
            </a:r>
            <a:r>
              <a:rPr lang="en-US" dirty="0" smtClean="0">
                <a:solidFill>
                  <a:srgbClr val="FF0000"/>
                </a:solidFill>
              </a:rPr>
              <a:t>12 months</a:t>
            </a:r>
            <a:r>
              <a:rPr lang="en-US" dirty="0" smtClean="0"/>
              <a:t> </a:t>
            </a:r>
            <a:r>
              <a:rPr lang="en-US" dirty="0"/>
              <a:t>after mission end</a:t>
            </a:r>
          </a:p>
          <a:p>
            <a:pPr marL="457200" indent="-457200">
              <a:buFont typeface="+mj-lt"/>
              <a:buAutoNum type="arabicPeriod"/>
            </a:pPr>
            <a:r>
              <a:rPr lang="en-US" dirty="0" smtClean="0"/>
              <a:t>SOC must have </a:t>
            </a:r>
            <a:r>
              <a:rPr lang="en-US" dirty="0"/>
              <a:t>APL (SPP project) approved security on computers</a:t>
            </a:r>
          </a:p>
          <a:p>
            <a:pPr marL="457200" indent="-457200">
              <a:buFont typeface="+mj-lt"/>
              <a:buAutoNum type="arabicPeriod"/>
            </a:pPr>
            <a:r>
              <a:rPr lang="en-US" dirty="0" smtClean="0"/>
              <a:t>SOC </a:t>
            </a:r>
            <a:r>
              <a:rPr lang="en-US" dirty="0"/>
              <a:t>able to receive "remote SOC notification" of instrument fault conditions as detected by the </a:t>
            </a:r>
            <a:r>
              <a:rPr lang="en-US" dirty="0" smtClean="0"/>
              <a:t>spacecraft</a:t>
            </a:r>
            <a:endParaRPr lang="en-US" dirty="0"/>
          </a:p>
        </p:txBody>
      </p:sp>
      <p:sp>
        <p:nvSpPr>
          <p:cNvPr id="3" name="Title 2"/>
          <p:cNvSpPr>
            <a:spLocks noGrp="1"/>
          </p:cNvSpPr>
          <p:nvPr>
            <p:ph type="title"/>
          </p:nvPr>
        </p:nvSpPr>
        <p:spPr/>
        <p:txBody>
          <a:bodyPr/>
          <a:lstStyle/>
          <a:p>
            <a:r>
              <a:rPr lang="en-US" dirty="0" smtClean="0"/>
              <a:t>Requirements Summary</a:t>
            </a:r>
            <a:endParaRPr lang="en-US" dirty="0"/>
          </a:p>
        </p:txBody>
      </p:sp>
    </p:spTree>
    <p:extLst>
      <p:ext uri="{BB962C8B-B14F-4D97-AF65-F5344CB8AC3E}">
        <p14:creationId xmlns:p14="http://schemas.microsoft.com/office/powerpoint/2010/main" val="1902985684"/>
      </p:ext>
    </p:extLst>
  </p:cSld>
  <p:clrMapOvr>
    <a:masterClrMapping/>
  </p:clrMapOvr>
  <p:transition xmlns:p14="http://schemas.microsoft.com/office/powerpoint/2010/mai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8229723"/>
      </p:ext>
    </p:extLst>
  </p:cSld>
  <p:clrMapOvr>
    <a:masterClrMapping/>
  </p:clrMapOvr>
  <p:transition xmlns:p14="http://schemas.microsoft.com/office/powerpoint/2010/mai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210125607"/>
      </p:ext>
    </p:extLst>
  </p:cSld>
  <p:clrMapOvr>
    <a:masterClrMapping/>
  </p:clrMapOvr>
  <p:transition xmlns:p14="http://schemas.microsoft.com/office/powerpoint/2010/mai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688329729"/>
      </p:ext>
    </p:extLst>
  </p:cSld>
  <p:clrMapOvr>
    <a:masterClrMapping/>
  </p:clrMapOvr>
  <p:transition xmlns:p14="http://schemas.microsoft.com/office/powerpoint/2010/mai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val="4090321846"/>
      </p:ext>
    </p:extLst>
  </p:cSld>
  <p:clrMapOvr>
    <a:masterClrMapping/>
  </p:clrMapOvr>
  <p:transition xmlns:p14="http://schemas.microsoft.com/office/powerpoint/2010/mai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a:extLst>
              <a:ext uri="{28A0092B-C50C-407E-A947-70E740481C1C}">
                <a14:useLocalDpi xmlns:a14="http://schemas.microsoft.com/office/drawing/2010/main"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val="4190145008"/>
      </p:ext>
    </p:extLst>
  </p:cSld>
  <p:clrMapOvr>
    <a:masterClrMapping/>
  </p:clrMapOvr>
  <p:transition xmlns:p14="http://schemas.microsoft.com/office/powerpoint/2010/mai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val="642849424"/>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val="2813352756"/>
      </p:ext>
    </p:extLst>
  </p:cSld>
  <p:clrMapOvr>
    <a:masterClrMapping/>
  </p:clrMapOvr>
  <p:transition xmlns:p14="http://schemas.microsoft.com/office/powerpoint/2010/mai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val="3324903089"/>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val="1106344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val="2835734236"/>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a:t>
            </a:r>
            <a:r>
              <a:rPr lang="en-US" sz="2000" dirty="0"/>
              <a:t>MRD-29] </a:t>
            </a:r>
            <a:r>
              <a:rPr lang="en-US" sz="2000" dirty="0">
                <a:solidFill>
                  <a:srgbClr val="FF0000"/>
                </a:solidFill>
              </a:rPr>
              <a:t>System: Burst Mode</a:t>
            </a:r>
          </a:p>
          <a:p>
            <a:pPr lvl="2"/>
            <a:r>
              <a:rPr lang="en-US" dirty="0">
                <a:solidFill>
                  <a:srgbClr val="FF0000"/>
                </a:solidFill>
              </a:rPr>
              <a:t>The Mission shall be capable of sharing a limited amount of instrument messaging information sufficient for the purposes of coordinating concentrated or focused measurement (burst mode) periods.</a:t>
            </a:r>
          </a:p>
          <a:p>
            <a:pPr lvl="1"/>
            <a:r>
              <a:rPr lang="en-US" sz="2000" dirty="0"/>
              <a:t>[MRD-66] Data 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a:t>
            </a:r>
            <a:r>
              <a:rPr lang="en-US" sz="1600" dirty="0" smtClean="0">
                <a:solidFill>
                  <a:srgbClr val="FF0000"/>
                </a:solidFill>
                <a:latin typeface="Arial"/>
                <a:cs typeface="Arial"/>
              </a:rPr>
              <a:t>60</a:t>
            </a:r>
            <a:r>
              <a:rPr lang="en-US" sz="1600" dirty="0" smtClean="0">
                <a:latin typeface="Arial"/>
                <a:cs typeface="Arial"/>
              </a:rPr>
              <a:t>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7</a:t>
            </a:fld>
            <a:endParaRPr lang="en-US" dirty="0"/>
          </a:p>
        </p:txBody>
      </p:sp>
    </p:spTree>
    <p:extLst>
      <p:ext uri="{BB962C8B-B14F-4D97-AF65-F5344CB8AC3E}">
        <p14:creationId xmlns:p14="http://schemas.microsoft.com/office/powerpoint/2010/main" val="3264929712"/>
      </p:ext>
    </p:extLst>
  </p:cSld>
  <p:clrMapOvr>
    <a:masterClrMapping/>
  </p:clrMapOvr>
  <p:transition xmlns:p14="http://schemas.microsoft.com/office/powerpoint/2010/mai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val="31847771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0D4C5B-8573-EB45-B6C9-D756E86A0994}" type="slidenum">
              <a:rPr lang="en-US" sz="1800"/>
              <a:pPr eaLnBrk="1" hangingPunct="1"/>
              <a:t>71</a:t>
            </a:fld>
            <a:endParaRPr lang="en-US" sz="1800"/>
          </a:p>
        </p:txBody>
      </p:sp>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val="419323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1DC5D-51C6-9341-889B-A367726EC4C8}" type="slidenum">
              <a:rPr lang="en-US" sz="1800"/>
              <a:pPr eaLnBrk="1" hangingPunct="1"/>
              <a:t>72</a:t>
            </a:fld>
            <a:endParaRPr lang="en-US" sz="1800"/>
          </a:p>
        </p:txBody>
      </p:sp>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val="1907512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Protons2007_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Protons6-10_20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e_2007_LogHist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645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31839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110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val="342057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val="1471013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val="28923353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39C29B-268C-644C-96A6-137470480C22}" type="slidenum">
              <a:rPr lang="en-US" sz="1800"/>
              <a:pPr eaLnBrk="1" hangingPunct="1"/>
              <a:t>79</a:t>
            </a:fld>
            <a:endParaRPr lang="en-US" sz="1800"/>
          </a:p>
        </p:txBody>
      </p:sp>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val="81072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4" name="Slide Number Placeholder 3"/>
          <p:cNvSpPr>
            <a:spLocks noGrp="1"/>
          </p:cNvSpPr>
          <p:nvPr>
            <p:ph type="sldNum" sz="quarter" idx="4294967295"/>
          </p:nvPr>
        </p:nvSpPr>
        <p:spPr>
          <a:xfrm>
            <a:off x="0" y="6599238"/>
            <a:ext cx="2908300" cy="196850"/>
          </a:xfrm>
          <a:prstGeom prst="rect">
            <a:avLst/>
          </a:prstGeom>
        </p:spPr>
        <p:txBody>
          <a:bodyPr/>
          <a:lstStyle/>
          <a:p>
            <a:pPr>
              <a:defRPr/>
            </a:pPr>
            <a:fld id="{C21E7BA3-4211-4233-A686-9D52B25A43DE}" type="slidenum">
              <a:rPr lang="en-US" smtClean="0"/>
              <a:pPr>
                <a:defRPr/>
              </a:pPr>
              <a:t>8</a:t>
            </a:fld>
            <a:endParaRPr lang="en-US" dirty="0"/>
          </a:p>
        </p:txBody>
      </p:sp>
    </p:spTree>
    <p:extLst>
      <p:ext uri="{BB962C8B-B14F-4D97-AF65-F5344CB8AC3E}">
        <p14:creationId xmlns:p14="http://schemas.microsoft.com/office/powerpoint/2010/main" val="18892542"/>
      </p:ext>
    </p:extLst>
  </p:cSld>
  <p:clrMapOvr>
    <a:masterClrMapping/>
  </p:clrMapOvr>
  <p:transition xmlns:p14="http://schemas.microsoft.com/office/powerpoint/2010/mai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6D419E-BEF4-1E45-A2A6-60548038935A}" type="slidenum">
              <a:rPr lang="en-US" sz="1800"/>
              <a:pPr eaLnBrk="1" hangingPunct="1"/>
              <a:t>80</a:t>
            </a:fld>
            <a:endParaRPr lang="en-US" sz="1800"/>
          </a:p>
        </p:txBody>
      </p:sp>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val="1411059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F72EB5-CE3B-684D-AEBE-4D66895205BE}" type="slidenum">
              <a:rPr lang="en-US" sz="1800"/>
              <a:pPr eaLnBrk="1" hangingPunct="1"/>
              <a:t>81</a:t>
            </a:fld>
            <a:endParaRPr lang="en-US" sz="1800"/>
          </a:p>
        </p:txBody>
      </p:sp>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val="3692679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632666-11ED-364D-A62F-07A9AB1FF466}" type="slidenum">
              <a:rPr lang="en-US" sz="1800"/>
              <a:pPr eaLnBrk="1" hangingPunct="1"/>
              <a:t>82</a:t>
            </a:fld>
            <a:endParaRPr lang="en-US" sz="1800"/>
          </a:p>
        </p:txBody>
      </p:sp>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val="3136897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val="774485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val="814361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71344761"/>
              </p:ext>
            </p:extLst>
          </p:nvPr>
        </p:nvGraphicFramePr>
        <p:xfrm>
          <a:off x="198551" y="1323474"/>
          <a:ext cx="8793563" cy="5042428"/>
        </p:xfrm>
        <a:graphic>
          <a:graphicData uri="http://schemas.openxmlformats.org/presentationml/2006/ole">
            <mc:AlternateContent xmlns:mc="http://schemas.openxmlformats.org/markup-compatibility/2006">
              <mc:Choice xmlns:v="urn:schemas-microsoft-com:vml" Requires="v">
                <p:oleObj spid="_x0000_s53324" name="Document" r:id="rId3" imgW="6134100" imgH="3517900" progId="Word.Document.12">
                  <p:embed/>
                </p:oleObj>
              </mc:Choice>
              <mc:Fallback>
                <p:oleObj name="Document" r:id="rId3" imgW="6134100" imgH="3517900" progId="Word.Document.12">
                  <p:embed/>
                  <p:pic>
                    <p:nvPicPr>
                      <p:cNvPr id="0" name=""/>
                      <p:cNvPicPr/>
                      <p:nvPr/>
                    </p:nvPicPr>
                    <p:blipFill>
                      <a:blip r:embed="rId4"/>
                      <a:stretch>
                        <a:fillRect/>
                      </a:stretch>
                    </p:blipFill>
                    <p:spPr>
                      <a:xfrm>
                        <a:off x="198551" y="1323474"/>
                        <a:ext cx="8793563" cy="5042428"/>
                      </a:xfrm>
                      <a:prstGeom prst="rect">
                        <a:avLst/>
                      </a:prstGeom>
                    </p:spPr>
                  </p:pic>
                </p:oleObj>
              </mc:Fallback>
            </mc:AlternateContent>
          </a:graphicData>
        </a:graphic>
      </p:graphicFrame>
    </p:spTree>
    <p:extLst>
      <p:ext uri="{BB962C8B-B14F-4D97-AF65-F5344CB8AC3E}">
        <p14:creationId xmlns:p14="http://schemas.microsoft.com/office/powerpoint/2010/main" val="2009790304"/>
      </p:ext>
    </p:extLst>
  </p:cSld>
  <p:clrMapOvr>
    <a:masterClrMapping/>
  </p:clrMapOvr>
  <p:transition xmlns:p14="http://schemas.microsoft.com/office/powerpoint/2010/mai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5906637"/>
              </p:ext>
            </p:extLst>
          </p:nvPr>
        </p:nvGraphicFramePr>
        <p:xfrm>
          <a:off x="198438" y="1490663"/>
          <a:ext cx="8793162" cy="4786312"/>
        </p:xfrm>
        <a:graphic>
          <a:graphicData uri="http://schemas.openxmlformats.org/presentationml/2006/ole">
            <mc:AlternateContent xmlns:mc="http://schemas.openxmlformats.org/markup-compatibility/2006">
              <mc:Choice xmlns:v="urn:schemas-microsoft-com:vml" Requires="v">
                <p:oleObj spid="_x0000_s54348" name="Document" r:id="rId3" imgW="6134100" imgH="3340100" progId="Word.Document.12">
                  <p:embed/>
                </p:oleObj>
              </mc:Choice>
              <mc:Fallback>
                <p:oleObj name="Document" r:id="rId3" imgW="6134100" imgH="3340100" progId="Word.Document.12">
                  <p:embed/>
                  <p:pic>
                    <p:nvPicPr>
                      <p:cNvPr id="0" name=""/>
                      <p:cNvPicPr/>
                      <p:nvPr/>
                    </p:nvPicPr>
                    <p:blipFill>
                      <a:blip r:embed="rId4"/>
                      <a:stretch>
                        <a:fillRect/>
                      </a:stretch>
                    </p:blipFill>
                    <p:spPr>
                      <a:xfrm>
                        <a:off x="198438" y="1490663"/>
                        <a:ext cx="8793162" cy="4786312"/>
                      </a:xfrm>
                      <a:prstGeom prst="rect">
                        <a:avLst/>
                      </a:prstGeom>
                    </p:spPr>
                  </p:pic>
                </p:oleObj>
              </mc:Fallback>
            </mc:AlternateContent>
          </a:graphicData>
        </a:graphic>
      </p:graphicFrame>
    </p:spTree>
    <p:extLst>
      <p:ext uri="{BB962C8B-B14F-4D97-AF65-F5344CB8AC3E}">
        <p14:creationId xmlns:p14="http://schemas.microsoft.com/office/powerpoint/2010/main" val="906887688"/>
      </p:ext>
    </p:extLst>
  </p:cSld>
  <p:clrMapOvr>
    <a:masterClrMapping/>
  </p:clrMapOvr>
  <p:transition xmlns:p14="http://schemas.microsoft.com/office/powerpoint/2010/mai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855287792"/>
      </p:ext>
    </p:extLst>
  </p:cSld>
  <p:clrMapOvr>
    <a:masterClrMapping/>
  </p:clrMapOvr>
  <p:transition xmlns:p14="http://schemas.microsoft.com/office/powerpoint/2010/mai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6110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val="2280939030"/>
      </p:ext>
    </p:extLst>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Tree>
    <p:extLst>
      <p:ext uri="{BB962C8B-B14F-4D97-AF65-F5344CB8AC3E}">
        <p14:creationId xmlns:p14="http://schemas.microsoft.com/office/powerpoint/2010/main" val="500859568"/>
      </p:ext>
    </p:extLst>
  </p:cSld>
  <p:clrMapOvr>
    <a:masterClrMapping/>
  </p:clrMapOvr>
  <p:transition xmlns:p14="http://schemas.microsoft.com/office/powerpoint/2010/mai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val="2270470692"/>
      </p:ext>
    </p:extLst>
  </p:cSld>
  <p:clrMapOvr>
    <a:masterClrMapping/>
  </p:clrMapOvr>
  <p:transition xmlns:p14="http://schemas.microsoft.com/office/powerpoint/2010/mai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val="1591012026"/>
      </p:ext>
    </p:extLst>
  </p:cSld>
  <p:clrMapOvr>
    <a:masterClrMapping/>
  </p:clrMapOvr>
  <p:transition xmlns:p14="http://schemas.microsoft.com/office/powerpoint/2010/mai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val="2549470180"/>
      </p:ext>
    </p:extLst>
  </p:cSld>
  <p:clrMapOvr>
    <a:masterClrMapping/>
  </p:clrMapOvr>
  <p:transition xmlns:p14="http://schemas.microsoft.com/office/powerpoint/2010/mai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val="3832882035"/>
      </p:ext>
    </p:extLst>
  </p:cSld>
  <p:clrMapOvr>
    <a:masterClrMapping/>
  </p:clrMapOvr>
  <p:transition xmlns:p14="http://schemas.microsoft.com/office/powerpoint/2010/mai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val="1092455112"/>
      </p:ext>
    </p:extLst>
  </p:cSld>
  <p:clrMapOvr>
    <a:masterClrMapping/>
  </p:clrMapOvr>
  <p:transition xmlns:p14="http://schemas.microsoft.com/office/powerpoint/2010/mai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val="3518490149"/>
      </p:ext>
    </p:extLst>
  </p:cSld>
  <p:clrMapOvr>
    <a:masterClrMapping/>
  </p:clrMapOvr>
  <p:transition xmlns:p14="http://schemas.microsoft.com/office/powerpoint/2010/mai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val="2881148605"/>
      </p:ext>
    </p:extLst>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2.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42662</TotalTime>
  <Words>8177</Words>
  <Application>Microsoft Macintosh PowerPoint</Application>
  <PresentationFormat>On-screen Show (4:3)</PresentationFormat>
  <Paragraphs>873</Paragraphs>
  <Slides>96</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Mid Phase B Status - ISIS - DRAFT 1</vt:lpstr>
      <vt:lpstr>Document</vt:lpstr>
      <vt:lpstr>ISIS Science Ops Center</vt:lpstr>
      <vt:lpstr>Science Operations Center Agenda</vt:lpstr>
      <vt:lpstr>List of Governing Documents</vt:lpstr>
      <vt:lpstr>Heritage</vt:lpstr>
      <vt:lpstr>SOC Organization</vt:lpstr>
      <vt:lpstr>Requirements Summary</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Level 3 Requirements</vt:lpstr>
      <vt:lpstr>Level 3 Requirements</vt:lpstr>
      <vt:lpstr>ISIS SOC – Architecture (1/2)</vt:lpstr>
      <vt:lpstr>ISIS SOC –Architecture (2/2)</vt:lpstr>
      <vt:lpstr>ISIS SOC – Facilities</vt:lpstr>
      <vt:lpstr>SOC Description – Command, Telemetry &amp; Ground Support</vt:lpstr>
      <vt:lpstr>SOC Description – Science and Data Pipeline Software Systems</vt:lpstr>
      <vt:lpstr>SOC Description – Operations Planning</vt:lpstr>
      <vt:lpstr>SOC Description – Commanding</vt:lpstr>
      <vt:lpstr>Factors: ISIS Commanding Needs</vt:lpstr>
      <vt:lpstr>Commanding in First 2 Months</vt:lpstr>
      <vt:lpstr>Normal Science Operations</vt:lpstr>
      <vt:lpstr>Nominal Operations</vt:lpstr>
      <vt:lpstr>ISIS Science Operations Center Description: “Test as you Fly, Fly as you Test”</vt:lpstr>
      <vt:lpstr>SOC Description – Instrument Health &amp; Safety</vt:lpstr>
      <vt:lpstr>ISIS SOC – Telemetry Flow</vt:lpstr>
      <vt:lpstr>SOC Description – Data Processing</vt:lpstr>
      <vt:lpstr>ISIS Data Products (1/2)</vt:lpstr>
      <vt:lpstr>ISIS Data Products (2/2)</vt:lpstr>
      <vt:lpstr>Level 0 Status and Housekeeping</vt:lpstr>
      <vt:lpstr>Level 0 Command Response/Mem Dumps</vt:lpstr>
      <vt:lpstr>Level 0 EPI-Hi Events (1/2)</vt:lpstr>
      <vt:lpstr>Level 0 EPI-Hi Events (2/2)</vt:lpstr>
      <vt:lpstr>EPI-Lo Level 0 Rates</vt:lpstr>
      <vt:lpstr>Level 0 EPI-Lo Events</vt:lpstr>
      <vt:lpstr>ISIS Level 1 Data (1/2) </vt:lpstr>
      <vt:lpstr>ISIS Level Data (2/2)</vt:lpstr>
      <vt:lpstr>ISIS Level 2 and Higher </vt:lpstr>
      <vt:lpstr>Data Products (Quicklook)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ISIS Development Plan and Schedule</vt:lpstr>
      <vt:lpstr>ISIS Science Operation Center  Development Plan - Schedule (2 of 3)‏</vt:lpstr>
      <vt:lpstr>ISIS Science Operation Center  Development Plan - Schedule (3 of 3)‏</vt:lpstr>
      <vt:lpstr>ISIS SOC Test Plan</vt:lpstr>
      <vt:lpstr>Current Status</vt:lpstr>
      <vt:lpstr>ISIS SOC is READY!</vt:lpstr>
      <vt:lpstr>Additional Slides</vt:lpstr>
      <vt:lpstr>PowerPoint Presentation</vt:lpstr>
      <vt:lpstr>STEREO Sees Enormous Proton Anisotropies  in a Solar Energetic Particle Event</vt:lpstr>
      <vt:lpstr>PowerPoint Presentation</vt:lpstr>
      <vt:lpstr>PowerPoint Presentation</vt:lpstr>
      <vt:lpstr>PowerPoint Presentation</vt:lpstr>
      <vt:lpstr>PowerPoint Presentation</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PowerPoint Presentation</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Nigel Angold</cp:lastModifiedBy>
  <cp:revision>970</cp:revision>
  <cp:lastPrinted>2013-07-15T15:12:29Z</cp:lastPrinted>
  <dcterms:created xsi:type="dcterms:W3CDTF">2009-04-28T16:03:47Z</dcterms:created>
  <dcterms:modified xsi:type="dcterms:W3CDTF">2013-10-18T17:14:41Z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