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99"/>
  </p:notesMasterIdLst>
  <p:sldIdLst>
    <p:sldId id="264" r:id="rId5"/>
    <p:sldId id="265" r:id="rId6"/>
    <p:sldId id="266" r:id="rId7"/>
    <p:sldId id="267" r:id="rId8"/>
    <p:sldId id="268" r:id="rId9"/>
    <p:sldId id="384" r:id="rId10"/>
    <p:sldId id="269" r:id="rId11"/>
    <p:sldId id="284" r:id="rId12"/>
    <p:sldId id="385" r:id="rId13"/>
    <p:sldId id="287" r:id="rId14"/>
    <p:sldId id="288" r:id="rId15"/>
    <p:sldId id="289" r:id="rId16"/>
    <p:sldId id="285" r:id="rId17"/>
    <p:sldId id="291" r:id="rId18"/>
    <p:sldId id="286" r:id="rId19"/>
    <p:sldId id="270" r:id="rId20"/>
    <p:sldId id="361" r:id="rId21"/>
    <p:sldId id="293" r:id="rId22"/>
    <p:sldId id="271" r:id="rId23"/>
    <p:sldId id="294" r:id="rId24"/>
    <p:sldId id="273" r:id="rId25"/>
    <p:sldId id="274" r:id="rId26"/>
    <p:sldId id="339" r:id="rId27"/>
    <p:sldId id="340" r:id="rId28"/>
    <p:sldId id="353" r:id="rId29"/>
    <p:sldId id="354" r:id="rId30"/>
    <p:sldId id="298" r:id="rId31"/>
    <p:sldId id="276" r:id="rId32"/>
    <p:sldId id="292" r:id="rId33"/>
    <p:sldId id="277" r:id="rId34"/>
    <p:sldId id="359" r:id="rId35"/>
    <p:sldId id="362" r:id="rId36"/>
    <p:sldId id="360" r:id="rId37"/>
    <p:sldId id="363" r:id="rId38"/>
    <p:sldId id="364" r:id="rId39"/>
    <p:sldId id="365" r:id="rId40"/>
    <p:sldId id="366" r:id="rId41"/>
    <p:sldId id="367" r:id="rId42"/>
    <p:sldId id="371" r:id="rId43"/>
    <p:sldId id="373" r:id="rId44"/>
    <p:sldId id="372" r:id="rId45"/>
    <p:sldId id="297" r:id="rId46"/>
    <p:sldId id="299" r:id="rId47"/>
    <p:sldId id="300" r:id="rId48"/>
    <p:sldId id="301" r:id="rId49"/>
    <p:sldId id="302" r:id="rId50"/>
    <p:sldId id="303" r:id="rId51"/>
    <p:sldId id="304" r:id="rId52"/>
    <p:sldId id="305" r:id="rId53"/>
    <p:sldId id="279" r:id="rId54"/>
    <p:sldId id="337" r:id="rId55"/>
    <p:sldId id="338" r:id="rId56"/>
    <p:sldId id="272" r:id="rId57"/>
    <p:sldId id="280" r:id="rId58"/>
    <p:sldId id="283" r:id="rId59"/>
    <p:sldId id="281" r:id="rId60"/>
    <p:sldId id="282" r:id="rId61"/>
    <p:sldId id="307" r:id="rId62"/>
    <p:sldId id="308" r:id="rId63"/>
    <p:sldId id="309" r:id="rId64"/>
    <p:sldId id="310" r:id="rId65"/>
    <p:sldId id="311" r:id="rId66"/>
    <p:sldId id="315" r:id="rId67"/>
    <p:sldId id="316" r:id="rId68"/>
    <p:sldId id="317" r:id="rId69"/>
    <p:sldId id="318" r:id="rId70"/>
    <p:sldId id="319" r:id="rId71"/>
    <p:sldId id="321" r:id="rId72"/>
    <p:sldId id="322"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69" r:id="rId87"/>
    <p:sldId id="370" r:id="rId88"/>
    <p:sldId id="374" r:id="rId89"/>
    <p:sldId id="383" r:id="rId90"/>
    <p:sldId id="376" r:id="rId91"/>
    <p:sldId id="377" r:id="rId92"/>
    <p:sldId id="378" r:id="rId93"/>
    <p:sldId id="380" r:id="rId94"/>
    <p:sldId id="381" r:id="rId95"/>
    <p:sldId id="382" r:id="rId96"/>
    <p:sldId id="375" r:id="rId97"/>
    <p:sldId id="379" r:id="rId98"/>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59" autoAdjust="0"/>
  </p:normalViewPr>
  <p:slideViewPr>
    <p:cSldViewPr snapToGrid="0">
      <p:cViewPr>
        <p:scale>
          <a:sx n="95" d="100"/>
          <a:sy n="95" d="100"/>
        </p:scale>
        <p:origin x="-2200" y="-3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commentAuthors" Target="commentAuthors.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notesMaster" Target="notesMasters/notes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printerSettings" Target="printerSettings/printerSettings1.bin"/><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69</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70</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77</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79</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80</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58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67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32" name="TextBox 31"/>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PDR – XX – ISIS SOC</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4.docx"/><Relationship Id="rId5"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5.docx"/><Relationship Id="rId5" Type="http://schemas.openxmlformats.org/officeDocument/2006/relationships/image" Target="../media/image16.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6.docx"/><Relationship Id="rId5" Type="http://schemas.openxmlformats.org/officeDocument/2006/relationships/image" Target="../media/image1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package" Target="../embeddings/Microsoft_Word_Document7.docx"/><Relationship Id="rId5" Type="http://schemas.openxmlformats.org/officeDocument/2006/relationships/image" Target="../media/image18.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package" Target="../embeddings/Microsoft_Word_Document8.docx"/><Relationship Id="rId5" Type="http://schemas.openxmlformats.org/officeDocument/2006/relationships/image" Target="../media/image19.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package" Target="../embeddings/Microsoft_Word_Document9.docx"/><Relationship Id="rId5" Type="http://schemas.openxmlformats.org/officeDocument/2006/relationships/image" Target="../media/image2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package" Target="../embeddings/Microsoft_Word_Document10.docx"/><Relationship Id="rId5" Type="http://schemas.openxmlformats.org/officeDocument/2006/relationships/image" Target="../media/image43.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package" Target="../embeddings/Microsoft_Word_Document11.docx"/><Relationship Id="rId5" Type="http://schemas.openxmlformats.org/officeDocument/2006/relationships/image" Target="../media/image44.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a:t>
            </a:fld>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10</a:t>
            </a:fld>
            <a:endParaRPr lang="en-US"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11</a:t>
            </a:fld>
            <a:endParaRPr lang="en-US"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12</a:t>
            </a:fld>
            <a:endParaRPr lang="en-US"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Tracked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13</a:t>
            </a:fld>
            <a:endParaRPr lang="en-US" dirty="0"/>
          </a:p>
        </p:txBody>
      </p:sp>
    </p:spTree>
    <p:extLst>
      <p:ext uri="{BB962C8B-B14F-4D97-AF65-F5344CB8AC3E}">
        <p14:creationId xmlns:p14="http://schemas.microsoft.com/office/powerpoint/2010/main" val="1602717857"/>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Tracks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14</a:t>
            </a:fld>
            <a:endParaRPr lang="en-US" dirty="0"/>
          </a:p>
        </p:txBody>
      </p:sp>
    </p:spTree>
    <p:extLst>
      <p:ext uri="{BB962C8B-B14F-4D97-AF65-F5344CB8AC3E}">
        <p14:creationId xmlns:p14="http://schemas.microsoft.com/office/powerpoint/2010/main" val="2773351650"/>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Traces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15</a:t>
            </a:fld>
            <a:endParaRPr lang="en-US" dirty="0"/>
          </a:p>
        </p:txBody>
      </p:sp>
    </p:spTree>
    <p:extLst>
      <p:ext uri="{BB962C8B-B14F-4D97-AF65-F5344CB8AC3E}">
        <p14:creationId xmlns:p14="http://schemas.microsoft.com/office/powerpoint/2010/main" val="428659654"/>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ISIS SOC – Architecture (1/2)</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16</a:t>
            </a:fld>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3" name="Title 2"/>
          <p:cNvSpPr>
            <a:spLocks noGrp="1"/>
          </p:cNvSpPr>
          <p:nvPr>
            <p:ph type="title"/>
          </p:nvPr>
        </p:nvSpPr>
        <p:spPr/>
        <p:txBody>
          <a:bodyPr/>
          <a:lstStyle/>
          <a:p>
            <a:r>
              <a:rPr lang="en-US" dirty="0" smtClean="0"/>
              <a:t>ISIS SOC –Architecture (2/2)</a:t>
            </a:r>
            <a:endParaRPr lang="en-US"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ISIS SOC – </a:t>
            </a:r>
            <a:r>
              <a:rPr lang="en-US" dirty="0" smtClean="0"/>
              <a:t>Facilities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18</a:t>
            </a:fld>
            <a:endParaRPr lang="en-US" dirty="0"/>
          </a:p>
        </p:txBody>
      </p:sp>
      <p:sp>
        <p:nvSpPr>
          <p:cNvPr id="5" name="Content Placeholder 2"/>
          <p:cNvSpPr txBox="1">
            <a:spLocks/>
          </p:cNvSpPr>
          <p:nvPr/>
        </p:nvSpPr>
        <p:spPr bwMode="auto">
          <a:xfrm>
            <a:off x="319323" y="1022193"/>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Command, Telemetry &amp; Ground Support</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19</a:t>
            </a:fld>
            <a:endParaRPr lang="en-US"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a:t>
            </a:fld>
            <a:endParaRPr lang="en-US"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Science and Data Pipeline Software </a:t>
            </a:r>
            <a:r>
              <a:rPr lang="en-US" dirty="0"/>
              <a:t>Systems</a:t>
            </a:r>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20</a:t>
            </a:fld>
            <a:endParaRPr lang="en-US" dirty="0"/>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21</a:t>
            </a:fld>
            <a:endParaRPr lang="en-US" dirty="0"/>
          </a:p>
        </p:txBody>
      </p:sp>
    </p:spTree>
    <p:extLst>
      <p:ext uri="{BB962C8B-B14F-4D97-AF65-F5344CB8AC3E}">
        <p14:creationId xmlns:p14="http://schemas.microsoft.com/office/powerpoint/2010/main" val="2970671746"/>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Tree>
    <p:extLst>
      <p:ext uri="{BB962C8B-B14F-4D97-AF65-F5344CB8AC3E}">
        <p14:creationId xmlns:p14="http://schemas.microsoft.com/office/powerpoint/2010/main" val="2361338986"/>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latin typeface="Times New Roman" charset="0"/>
                <a:ea typeface="ＭＳ Ｐゴシック" charset="0"/>
                <a:cs typeface="ＭＳ Ｐゴシック" charset="0"/>
              </a:rPr>
              <a:t>Factors: ISIS Commanding Needs</a:t>
            </a:r>
            <a:endParaRPr lang="en-US" dirty="0">
              <a:latin typeface="Times New Roman" charset="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773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latin typeface="Times New Roman" charset="0"/>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1766079"/>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228600" lvl="1" indent="0">
              <a:buNone/>
            </a:pPr>
            <a:endParaRPr lang="en-US" sz="1600" dirty="0" smtClean="0"/>
          </a:p>
          <a:p>
            <a:r>
              <a:rPr lang="en-US" sz="1800" dirty="0">
                <a:solidFill>
                  <a:srgbClr val="000000"/>
                </a:solidFill>
                <a:latin typeface="Times New Roman" charset="0"/>
                <a:ea typeface="ＭＳ Ｐゴシック" charset="0"/>
                <a:cs typeface="ＭＳ Ｐゴシック" charset="0"/>
              </a:rPr>
              <a:t>EPI-Lo </a:t>
            </a:r>
            <a:r>
              <a:rPr lang="en-US" sz="1800" dirty="0" smtClean="0">
                <a:solidFill>
                  <a:srgbClr val="000000"/>
                </a:solidFill>
                <a:latin typeface="Times New Roman" charset="0"/>
                <a:ea typeface="ＭＳ Ｐゴシック" charset="0"/>
                <a:cs typeface="ＭＳ Ｐゴシック" charset="0"/>
              </a:rPr>
              <a:t>will implement </a:t>
            </a:r>
            <a:r>
              <a:rPr lang="en-US" sz="1800" dirty="0">
                <a:solidFill>
                  <a:srgbClr val="000000"/>
                </a:solidFill>
                <a:latin typeface="Times New Roman" charset="0"/>
                <a:ea typeface="ＭＳ Ｐゴシック" charset="0"/>
                <a:cs typeface="ＭＳ Ｐゴシック" charset="0"/>
              </a:rPr>
              <a:t>its operational mode changes via instrument autonomy logic supplemented by a macro </a:t>
            </a:r>
            <a:r>
              <a:rPr lang="en-US" sz="1800" dirty="0" smtClean="0">
                <a:solidFill>
                  <a:srgbClr val="000000"/>
                </a:solidFill>
                <a:latin typeface="Times New Roman" charset="0"/>
                <a:ea typeface="ＭＳ Ｐゴシック" charset="0"/>
                <a:cs typeface="ＭＳ Ｐゴシック" charset="0"/>
              </a:rPr>
              <a:t>capability</a:t>
            </a:r>
            <a:endParaRPr lang="en-US" sz="1600" dirty="0">
              <a:solidFill>
                <a:srgbClr val="000000"/>
              </a:solidFill>
              <a:latin typeface="Times New Roman" charset="0"/>
              <a:ea typeface="ＭＳ Ｐゴシック" charset="0"/>
              <a:cs typeface="ＭＳ Ｐゴシック" charset="0"/>
            </a:endParaRPr>
          </a:p>
          <a:p>
            <a:pPr lvl="1"/>
            <a:r>
              <a:rPr lang="en-US" sz="1600" dirty="0" smtClean="0">
                <a:solidFill>
                  <a:srgbClr val="000000"/>
                </a:solidFill>
                <a:latin typeface="Times New Roman" charset="0"/>
                <a:ea typeface="ＭＳ Ｐゴシック" charset="0"/>
                <a:cs typeface="ＭＳ Ｐゴシック" charset="0"/>
              </a:rPr>
              <a:t>Expect some planning tool </a:t>
            </a:r>
            <a:r>
              <a:rPr lang="en-US" altLang="ja-JP" sz="1600" dirty="0" smtClean="0">
                <a:solidFill>
                  <a:srgbClr val="000000"/>
                </a:solidFill>
                <a:latin typeface="Times New Roman" charset="0"/>
                <a:ea typeface="ＭＳ Ｐゴシック" charset="0"/>
                <a:cs typeface="ＭＳ Ｐゴシック" charset="0"/>
              </a:rPr>
              <a:t>to plan and coordinate operation</a:t>
            </a:r>
            <a:endParaRPr lang="en-US" sz="2400" dirty="0" smtClean="0"/>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Tree>
    <p:extLst>
      <p:ext uri="{BB962C8B-B14F-4D97-AF65-F5344CB8AC3E}">
        <p14:creationId xmlns:p14="http://schemas.microsoft.com/office/powerpoint/2010/main" val="547662570"/>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Tree>
    <p:extLst>
      <p:ext uri="{BB962C8B-B14F-4D97-AF65-F5344CB8AC3E}">
        <p14:creationId xmlns:p14="http://schemas.microsoft.com/office/powerpoint/2010/main" val="1283993329"/>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400" dirty="0"/>
              <a:t>SOC Description – Instrument Health &amp; </a:t>
            </a:r>
            <a:r>
              <a:rPr lang="en-US" sz="2400" dirty="0" smtClean="0"/>
              <a:t>Safety</a:t>
            </a:r>
            <a:endParaRPr lang="en-US" sz="24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28</a:t>
            </a:fld>
            <a:endParaRPr lang="en-US"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SOC – Telemetry Flow</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29</a:t>
            </a:fld>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Tree>
    <p:extLst>
      <p:ext uri="{BB962C8B-B14F-4D97-AF65-F5344CB8AC3E}">
        <p14:creationId xmlns:p14="http://schemas.microsoft.com/office/powerpoint/2010/main" val="984920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30</a:t>
            </a:fld>
            <a:endParaRPr lang="en-US"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ISIS Data Products (1/2)</a:t>
            </a:r>
            <a:endParaRPr lang="en-US"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ISIS Data Products (2/2)</a:t>
            </a:r>
            <a:endParaRPr lang="en-US"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099" name="Document" r:id="rId4" imgW="6083300" imgH="3860800" progId="Word.Document.12">
                  <p:embed/>
                </p:oleObj>
              </mc:Choice>
              <mc:Fallback>
                <p:oleObj name="Document" r:id="rId4" imgW="6083300" imgH="3860800" progId="Word.Document.12">
                  <p:embed/>
                  <p:pic>
                    <p:nvPicPr>
                      <p:cNvPr id="0" name=""/>
                      <p:cNvPicPr/>
                      <p:nvPr/>
                    </p:nvPicPr>
                    <p:blipFill>
                      <a:blip r:embed="rId5"/>
                      <a:stretch>
                        <a:fillRect/>
                      </a:stretch>
                    </p:blipFill>
                    <p:spPr>
                      <a:xfrm>
                        <a:off x="347580" y="1087823"/>
                        <a:ext cx="8523094" cy="5409229"/>
                      </a:xfrm>
                      <a:prstGeom prst="rect">
                        <a:avLst/>
                      </a:prstGeom>
                    </p:spPr>
                  </p:pic>
                </p:oleObj>
              </mc:Fallback>
            </mc:AlternateContent>
          </a:graphicData>
        </a:graphic>
      </p:graphicFrame>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03" name="Document" r:id="rId4" imgW="5626100" imgH="1663700" progId="Word.Document.12">
                  <p:embed/>
                </p:oleObj>
              </mc:Choice>
              <mc:Fallback>
                <p:oleObj name="Document" r:id="rId4" imgW="5626100" imgH="1663700" progId="Word.Document.12">
                  <p:embed/>
                  <p:pic>
                    <p:nvPicPr>
                      <p:cNvPr id="0" name=""/>
                      <p:cNvPicPr/>
                      <p:nvPr/>
                    </p:nvPicPr>
                    <p:blipFill>
                      <a:blip r:embed="rId5"/>
                      <a:stretch>
                        <a:fillRect/>
                      </a:stretch>
                    </p:blipFill>
                    <p:spPr>
                      <a:xfrm>
                        <a:off x="192874" y="1630946"/>
                        <a:ext cx="8951126" cy="2646947"/>
                      </a:xfrm>
                      <a:prstGeom prst="rect">
                        <a:avLst/>
                      </a:prstGeom>
                    </p:spPr>
                  </p:pic>
                </p:oleObj>
              </mc:Fallback>
            </mc:AlternateContent>
          </a:graphicData>
        </a:graphic>
      </p:graphicFrame>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27" name="Document" r:id="rId4" imgW="5626100" imgH="3721100" progId="Word.Document.12">
                  <p:embed/>
                </p:oleObj>
              </mc:Choice>
              <mc:Fallback>
                <p:oleObj name="Document" r:id="rId4" imgW="5626100" imgH="3721100" progId="Word.Document.12">
                  <p:embed/>
                  <p:pic>
                    <p:nvPicPr>
                      <p:cNvPr id="0" name=""/>
                      <p:cNvPicPr/>
                      <p:nvPr/>
                    </p:nvPicPr>
                    <p:blipFill>
                      <a:blip r:embed="rId5"/>
                      <a:stretch>
                        <a:fillRect/>
                      </a:stretch>
                    </p:blipFill>
                    <p:spPr>
                      <a:xfrm>
                        <a:off x="478366" y="1128333"/>
                        <a:ext cx="8157634" cy="5395455"/>
                      </a:xfrm>
                      <a:prstGeom prst="rect">
                        <a:avLst/>
                      </a:prstGeom>
                    </p:spPr>
                  </p:pic>
                </p:oleObj>
              </mc:Fallback>
            </mc:AlternateContent>
          </a:graphicData>
        </a:graphic>
      </p:graphicFrame>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250" name="Document" r:id="rId4" imgW="5626100" imgH="1219200" progId="Word.Document.12">
                  <p:embed/>
                </p:oleObj>
              </mc:Choice>
              <mc:Fallback>
                <p:oleObj name="Document" r:id="rId4" imgW="5626100" imgH="1219200" progId="Word.Document.12">
                  <p:embed/>
                  <p:pic>
                    <p:nvPicPr>
                      <p:cNvPr id="0" name=""/>
                      <p:cNvPicPr/>
                      <p:nvPr/>
                    </p:nvPicPr>
                    <p:blipFill>
                      <a:blip r:embed="rId5"/>
                      <a:stretch>
                        <a:fillRect/>
                      </a:stretch>
                    </p:blipFill>
                    <p:spPr>
                      <a:xfrm>
                        <a:off x="204103" y="1215188"/>
                        <a:ext cx="8766107" cy="1899653"/>
                      </a:xfrm>
                      <a:prstGeom prst="rect">
                        <a:avLst/>
                      </a:prstGeom>
                    </p:spPr>
                  </p:pic>
                </p:oleObj>
              </mc:Fallback>
            </mc:AlternateContent>
          </a:graphicData>
        </a:graphic>
      </p:graphicFrame>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273" name="Document" r:id="rId4" imgW="5626100" imgH="4368800" progId="Word.Document.12">
                  <p:embed/>
                </p:oleObj>
              </mc:Choice>
              <mc:Fallback>
                <p:oleObj name="Document" r:id="rId4" imgW="5626100" imgH="4368800" progId="Word.Document.12">
                  <p:embed/>
                  <p:pic>
                    <p:nvPicPr>
                      <p:cNvPr id="0" name=""/>
                      <p:cNvPicPr/>
                      <p:nvPr/>
                    </p:nvPicPr>
                    <p:blipFill>
                      <a:blip r:embed="rId5"/>
                      <a:stretch>
                        <a:fillRect/>
                      </a:stretch>
                    </p:blipFill>
                    <p:spPr>
                      <a:xfrm>
                        <a:off x="779778" y="1101294"/>
                        <a:ext cx="7241275" cy="5623021"/>
                      </a:xfrm>
                      <a:prstGeom prst="rect">
                        <a:avLst/>
                      </a:prstGeom>
                    </p:spPr>
                  </p:pic>
                </p:oleObj>
              </mc:Fallback>
            </mc:AlternateContent>
          </a:graphicData>
        </a:graphic>
      </p:graphicFrame>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297" name="Document" r:id="rId4" imgW="5626100" imgH="1371600" progId="Word.Document.12">
                  <p:embed/>
                </p:oleObj>
              </mc:Choice>
              <mc:Fallback>
                <p:oleObj name="Document" r:id="rId4" imgW="5626100" imgH="1371600" progId="Word.Document.12">
                  <p:embed/>
                  <p:pic>
                    <p:nvPicPr>
                      <p:cNvPr id="0" name=""/>
                      <p:cNvPicPr/>
                      <p:nvPr/>
                    </p:nvPicPr>
                    <p:blipFill>
                      <a:blip r:embed="rId5"/>
                      <a:stretch>
                        <a:fillRect/>
                      </a:stretch>
                    </p:blipFill>
                    <p:spPr>
                      <a:xfrm>
                        <a:off x="0" y="1617578"/>
                        <a:ext cx="8992987" cy="2192421"/>
                      </a:xfrm>
                      <a:prstGeom prst="rect">
                        <a:avLst/>
                      </a:prstGeom>
                    </p:spPr>
                  </p:pic>
                </p:oleObj>
              </mc:Fallback>
            </mc:AlternateContent>
          </a:graphicData>
        </a:graphic>
      </p:graphicFrame>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369" name="Document" r:id="rId4" imgW="5626100" imgH="1955800" progId="Word.Document.12">
                  <p:embed/>
                </p:oleObj>
              </mc:Choice>
              <mc:Fallback>
                <p:oleObj name="Document" r:id="rId4" imgW="5626100" imgH="1955800" progId="Word.Document.12">
                  <p:embed/>
                  <p:pic>
                    <p:nvPicPr>
                      <p:cNvPr id="0" name=""/>
                      <p:cNvPicPr/>
                      <p:nvPr/>
                    </p:nvPicPr>
                    <p:blipFill>
                      <a:blip r:embed="rId5"/>
                      <a:stretch>
                        <a:fillRect/>
                      </a:stretch>
                    </p:blipFill>
                    <p:spPr>
                      <a:xfrm>
                        <a:off x="242409" y="1207836"/>
                        <a:ext cx="8831404" cy="3070059"/>
                      </a:xfrm>
                      <a:prstGeom prst="rect">
                        <a:avLst/>
                      </a:prstGeom>
                    </p:spPr>
                  </p:pic>
                </p:oleObj>
              </mc:Fallback>
            </mc:AlternateContent>
          </a:graphicData>
        </a:graphic>
      </p:graphicFrame>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4</a:t>
            </a:fld>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391" name="Document" r:id="rId4" imgW="5626100" imgH="3873500" progId="Word.Document.12">
                  <p:embed/>
                </p:oleObj>
              </mc:Choice>
              <mc:Fallback>
                <p:oleObj name="Document" r:id="rId4" imgW="5626100" imgH="3873500" progId="Word.Document.12">
                  <p:embed/>
                  <p:pic>
                    <p:nvPicPr>
                      <p:cNvPr id="0" name=""/>
                      <p:cNvPicPr/>
                      <p:nvPr/>
                    </p:nvPicPr>
                    <p:blipFill>
                      <a:blip r:embed="rId5"/>
                      <a:stretch>
                        <a:fillRect/>
                      </a:stretch>
                    </p:blipFill>
                    <p:spPr>
                      <a:xfrm>
                        <a:off x="681789" y="1054369"/>
                        <a:ext cx="7937094" cy="5464591"/>
                      </a:xfrm>
                      <a:prstGeom prst="rect">
                        <a:avLst/>
                      </a:prstGeom>
                    </p:spPr>
                  </p:pic>
                </p:oleObj>
              </mc:Fallback>
            </mc:AlternateContent>
          </a:graphicData>
        </a:graphic>
      </p:graphicFrame>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14" name="Document" r:id="rId4" imgW="6083300" imgH="927100" progId="Word.Document.12">
                  <p:embed/>
                </p:oleObj>
              </mc:Choice>
              <mc:Fallback>
                <p:oleObj name="Document" r:id="rId4" imgW="6083300" imgH="927100" progId="Word.Document.12">
                  <p:embed/>
                  <p:pic>
                    <p:nvPicPr>
                      <p:cNvPr id="0" name=""/>
                      <p:cNvPicPr/>
                      <p:nvPr/>
                    </p:nvPicPr>
                    <p:blipFill>
                      <a:blip r:embed="rId5"/>
                      <a:stretch>
                        <a:fillRect/>
                      </a:stretch>
                    </p:blipFill>
                    <p:spPr>
                      <a:xfrm>
                        <a:off x="181319" y="1575133"/>
                        <a:ext cx="8962681" cy="1365920"/>
                      </a:xfrm>
                      <a:prstGeom prst="rect">
                        <a:avLst/>
                      </a:prstGeom>
                    </p:spPr>
                  </p:pic>
                </p:oleObj>
              </mc:Fallback>
            </mc:AlternateContent>
          </a:graphicData>
        </a:graphic>
      </p:graphicFrame>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1312094" y="304800"/>
            <a:ext cx="5727650" cy="584776"/>
          </a:xfrm>
          <a:prstGeom prst="rect">
            <a:avLst/>
          </a:prstGeom>
          <a:noFill/>
        </p:spPr>
        <p:txBody>
          <a:bodyPr wrap="none" rtlCol="0">
            <a:spAutoFit/>
          </a:bodyPr>
          <a:lstStyle/>
          <a:p>
            <a:r>
              <a:rPr lang="en-US" sz="3200" dirty="0" smtClean="0">
                <a:solidFill>
                  <a:schemeClr val="bg1"/>
                </a:solidFill>
              </a:rPr>
              <a:t>Possible data product for ISIS</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1312094" y="304800"/>
            <a:ext cx="5727650" cy="584776"/>
          </a:xfrm>
          <a:prstGeom prst="rect">
            <a:avLst/>
          </a:prstGeom>
          <a:noFill/>
        </p:spPr>
        <p:txBody>
          <a:bodyPr wrap="none" rtlCol="0">
            <a:spAutoFit/>
          </a:bodyPr>
          <a:lstStyle/>
          <a:p>
            <a:r>
              <a:rPr lang="en-US" sz="3200" dirty="0" smtClean="0">
                <a:solidFill>
                  <a:schemeClr val="bg1"/>
                </a:solidFill>
              </a:rPr>
              <a:t>Possible data product for ISIS</a:t>
            </a:r>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828246" y="304800"/>
            <a:ext cx="7352193" cy="461665"/>
          </a:xfrm>
          <a:prstGeom prst="rect">
            <a:avLst/>
          </a:prstGeom>
          <a:noFill/>
        </p:spPr>
        <p:txBody>
          <a:bodyPr wrap="none" rtlCol="0">
            <a:spAutoFit/>
          </a:bodyPr>
          <a:lstStyle/>
          <a:p>
            <a:r>
              <a:rPr lang="en-US" sz="2400" dirty="0" smtClean="0">
                <a:solidFill>
                  <a:schemeClr val="bg1"/>
                </a:solidFill>
              </a:rPr>
              <a:t>Possible data product for ISIS: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828246" y="304800"/>
            <a:ext cx="7352193" cy="461665"/>
          </a:xfrm>
          <a:prstGeom prst="rect">
            <a:avLst/>
          </a:prstGeom>
          <a:noFill/>
        </p:spPr>
        <p:txBody>
          <a:bodyPr wrap="none" rtlCol="0">
            <a:spAutoFit/>
          </a:bodyPr>
          <a:lstStyle/>
          <a:p>
            <a:r>
              <a:rPr lang="en-US" sz="2400" dirty="0">
                <a:solidFill>
                  <a:srgbClr val="FFFFFF"/>
                </a:solidFill>
              </a:rPr>
              <a:t>Possible data product for ISIS: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876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654229" y="1200317"/>
            <a:ext cx="7041971" cy="5581483"/>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a:t>
            </a:fld>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 Smith</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p:txBody>
          <a:bodyPr/>
          <a:lstStyle/>
          <a:p>
            <a:r>
              <a:rPr lang="en-US" dirty="0" smtClean="0"/>
              <a:t>ISIS Development </a:t>
            </a:r>
            <a:r>
              <a:rPr lang="en-US" dirty="0"/>
              <a:t>Plan and </a:t>
            </a:r>
            <a:r>
              <a:rPr lang="en-US" dirty="0" smtClean="0"/>
              <a:t>Schedule</a:t>
            </a:r>
            <a:endParaRPr lang="en-US" b="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50</a:t>
            </a:fld>
            <a:endParaRPr lang="en-US" dirty="0"/>
          </a:p>
        </p:txBody>
      </p:sp>
    </p:spTree>
    <p:extLst>
      <p:ext uri="{BB962C8B-B14F-4D97-AF65-F5344CB8AC3E}">
        <p14:creationId xmlns:p14="http://schemas.microsoft.com/office/powerpoint/2010/main" val="2350128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p:txBody>
          <a:bodyPr/>
          <a:lstStyle/>
          <a:p>
            <a:r>
              <a:rPr lang="en-GB" dirty="0" smtClean="0">
                <a:latin typeface="Arial" charset="0"/>
                <a:cs typeface="Arial" charset="0"/>
              </a:rPr>
              <a:t>ISIS Science </a:t>
            </a:r>
            <a:r>
              <a:rPr lang="en-GB" dirty="0">
                <a:latin typeface="Arial" charset="0"/>
                <a:cs typeface="Arial" charset="0"/>
              </a:rPr>
              <a:t>Operation </a:t>
            </a:r>
            <a:r>
              <a:rPr lang="en-GB" dirty="0" err="1">
                <a:latin typeface="Arial" charset="0"/>
                <a:cs typeface="Arial" charset="0"/>
              </a:rPr>
              <a:t>Center</a:t>
            </a:r>
            <a:r>
              <a:rPr lang="en-GB" dirty="0">
                <a:latin typeface="Arial" charset="0"/>
                <a:cs typeface="Arial" charset="0"/>
              </a:rPr>
              <a:t/>
            </a:r>
            <a:br>
              <a:rPr lang="en-GB" dirty="0">
                <a:latin typeface="Arial" charset="0"/>
                <a:cs typeface="Arial" charset="0"/>
              </a:rPr>
            </a:br>
            <a:r>
              <a:rPr lang="en-GB" dirty="0">
                <a:latin typeface="Arial" charset="0"/>
                <a:cs typeface="Arial" charset="0"/>
              </a:rPr>
              <a:t> Development Plan - Schedule </a:t>
            </a:r>
            <a:r>
              <a:rPr lang="en-GB" sz="2000" dirty="0">
                <a:latin typeface="Arial" charset="0"/>
                <a:cs typeface="Arial" charset="0"/>
              </a:rPr>
              <a:t>(2 of 3)</a:t>
            </a:r>
            <a:r>
              <a:rPr lang="ar-sa" sz="2000" dirty="0">
                <a:latin typeface="Arial" charset="0"/>
                <a:cs typeface="Arial" charset="0"/>
              </a:rPr>
              <a:t>‏</a:t>
            </a:r>
            <a:endParaRPr lang="en-US" dirty="0"/>
          </a:p>
        </p:txBody>
      </p:sp>
    </p:spTree>
    <p:extLst>
      <p:ext uri="{BB962C8B-B14F-4D97-AF65-F5344CB8AC3E}">
        <p14:creationId xmlns:p14="http://schemas.microsoft.com/office/powerpoint/2010/main" val="1908109120"/>
      </p:ext>
    </p:extLst>
  </p:cSld>
  <p:clrMapOvr>
    <a:masterClrMapping/>
  </p:clrMapOvr>
  <p:transition xmlns:p14="http://schemas.microsoft.com/office/powerpoint/2010/mai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p:txBody>
          <a:bodyPr/>
          <a:lstStyle/>
          <a:p>
            <a:r>
              <a:rPr lang="en-GB" dirty="0" smtClean="0">
                <a:latin typeface="Arial" charset="0"/>
                <a:cs typeface="Arial" charset="0"/>
              </a:rPr>
              <a:t>ISIS Science </a:t>
            </a:r>
            <a:r>
              <a:rPr lang="en-GB" dirty="0">
                <a:latin typeface="Arial" charset="0"/>
                <a:cs typeface="Arial" charset="0"/>
              </a:rPr>
              <a:t>Operation </a:t>
            </a:r>
            <a:r>
              <a:rPr lang="en-GB" dirty="0" err="1">
                <a:latin typeface="Arial" charset="0"/>
                <a:cs typeface="Arial" charset="0"/>
              </a:rPr>
              <a:t>Center</a:t>
            </a:r>
            <a:r>
              <a:rPr lang="en-GB" dirty="0">
                <a:latin typeface="Arial" charset="0"/>
                <a:cs typeface="Arial" charset="0"/>
              </a:rPr>
              <a:t/>
            </a:r>
            <a:br>
              <a:rPr lang="en-GB" dirty="0">
                <a:latin typeface="Arial" charset="0"/>
                <a:cs typeface="Arial" charset="0"/>
              </a:rPr>
            </a:br>
            <a:r>
              <a:rPr lang="en-GB" dirty="0">
                <a:latin typeface="Arial" charset="0"/>
                <a:cs typeface="Arial" charset="0"/>
              </a:rPr>
              <a:t> Development Plan - Schedule </a:t>
            </a:r>
            <a:r>
              <a:rPr lang="en-GB" sz="2000" dirty="0">
                <a:latin typeface="Arial" charset="0"/>
                <a:cs typeface="Arial" charset="0"/>
              </a:rPr>
              <a:t>(3 of 3)</a:t>
            </a:r>
            <a:r>
              <a:rPr lang="ar-sa" sz="2000" dirty="0">
                <a:latin typeface="Arial" charset="0"/>
                <a:cs typeface="Arial" charset="0"/>
              </a:rPr>
              <a:t>‏</a:t>
            </a:r>
            <a:endParaRPr lang="en-US" dirty="0"/>
          </a:p>
        </p:txBody>
      </p:sp>
    </p:spTree>
    <p:extLst>
      <p:ext uri="{BB962C8B-B14F-4D97-AF65-F5344CB8AC3E}">
        <p14:creationId xmlns:p14="http://schemas.microsoft.com/office/powerpoint/2010/main" val="1189673721"/>
      </p:ext>
    </p:extLst>
  </p:cSld>
  <p:clrMapOvr>
    <a:masterClrMapping/>
  </p:clrMapOvr>
  <p:transition xmlns:p14="http://schemas.microsoft.com/office/powerpoint/2010/mai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ISIS SOC Test Plan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53</a:t>
            </a:fld>
            <a:endParaRPr lang="en-US"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54</a:t>
            </a:fld>
            <a:endParaRPr lang="en-US" dirty="0"/>
          </a:p>
        </p:txBody>
      </p:sp>
    </p:spTree>
    <p:extLst>
      <p:ext uri="{BB962C8B-B14F-4D97-AF65-F5344CB8AC3E}">
        <p14:creationId xmlns:p14="http://schemas.microsoft.com/office/powerpoint/2010/main" val="1994033472"/>
      </p:ext>
    </p:extLst>
  </p:cSld>
  <p:clrMapOvr>
    <a:masterClrMapping/>
  </p:clrMapOvr>
  <p:transition xmlns:p14="http://schemas.microsoft.com/office/powerpoint/2010/mai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55</a:t>
            </a:fld>
            <a:endParaRPr lang="en-US" dirty="0"/>
          </a:p>
        </p:txBody>
      </p:sp>
    </p:spTree>
    <p:extLst>
      <p:ext uri="{BB962C8B-B14F-4D97-AF65-F5344CB8AC3E}">
        <p14:creationId xmlns:p14="http://schemas.microsoft.com/office/powerpoint/2010/main" val="2766161204"/>
      </p:ext>
    </p:extLst>
  </p:cSld>
  <p:clrMapOvr>
    <a:masterClrMapping/>
  </p:clrMapOvr>
  <p:transition xmlns:p14="http://schemas.microsoft.com/office/powerpoint/2010/mai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56</a:t>
            </a:fld>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57</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a:t>
            </a:r>
            <a:r>
              <a:rPr lang="en-US" dirty="0" smtClean="0"/>
              <a:t>30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60 days after 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t>9 </a:t>
            </a:r>
            <a:r>
              <a:rPr lang="en-US" dirty="0"/>
              <a:t>mo. 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SC</a:t>
            </a:r>
            <a:endParaRPr lang="en-US" dirty="0"/>
          </a:p>
        </p:txBody>
      </p:sp>
      <p:sp>
        <p:nvSpPr>
          <p:cNvPr id="3" name="Title 2"/>
          <p:cNvSpPr>
            <a:spLocks noGrp="1"/>
          </p:cNvSpPr>
          <p:nvPr>
            <p:ph type="title"/>
          </p:nvPr>
        </p:nvSpPr>
        <p:spPr/>
        <p:txBody>
          <a:bodyPr/>
          <a:lstStyle/>
          <a:p>
            <a:r>
              <a:rPr lang="en-US" dirty="0" smtClean="0"/>
              <a:t>Requirements Summary</a:t>
            </a:r>
            <a:endParaRPr lang="en-US" dirty="0"/>
          </a:p>
        </p:txBody>
      </p:sp>
    </p:spTree>
    <p:extLst>
      <p:ext uri="{BB962C8B-B14F-4D97-AF65-F5344CB8AC3E}">
        <p14:creationId xmlns:p14="http://schemas.microsoft.com/office/powerpoint/2010/main" val="2226239289"/>
      </p:ext>
    </p:extLst>
  </p:cSld>
  <p:clrMapOvr>
    <a:masterClrMapping/>
  </p:clrMapOvr>
  <p:transition xmlns:p14="http://schemas.microsoft.com/office/powerpoint/2010/mai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D4C5B-8573-EB45-B6C9-D756E86A0994}" type="slidenum">
              <a:rPr lang="en-US" sz="1800"/>
              <a:pPr eaLnBrk="1" hangingPunct="1"/>
              <a:t>69</a:t>
            </a:fld>
            <a:endParaRPr lang="en-US" sz="1800"/>
          </a:p>
        </p:txBody>
      </p:sp>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SPP Instrument Shared Data</a:t>
            </a:r>
          </a:p>
          <a:p>
            <a:pPr lvl="2"/>
            <a:r>
              <a:rPr lang="en-US" dirty="0" smtClean="0"/>
              <a:t> </a:t>
            </a:r>
            <a:r>
              <a:rPr lang="en-US" dirty="0"/>
              <a:t>The Mission shall be capable of sharing a limited amount of instrument messaging fir purposes of coordinating concentrated or focused (Burst mode) periods </a:t>
            </a:r>
            <a:r>
              <a:rPr lang="en-US" sz="1600" dirty="0" smtClean="0">
                <a:latin typeface="Arial"/>
                <a:cs typeface="Arial"/>
              </a:rPr>
              <a:t> </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30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7</a:t>
            </a:fld>
            <a:endParaRPr lang="en-US" dirty="0"/>
          </a:p>
        </p:txBody>
      </p:sp>
    </p:spTree>
    <p:extLst>
      <p:ext uri="{BB962C8B-B14F-4D97-AF65-F5344CB8AC3E}">
        <p14:creationId xmlns:p14="http://schemas.microsoft.com/office/powerpoint/2010/main" val="3220618736"/>
      </p:ext>
    </p:extLst>
  </p:cSld>
  <p:clrMapOvr>
    <a:masterClrMapping/>
  </p:clrMapOvr>
  <p:transition xmlns:p14="http://schemas.microsoft.com/office/powerpoint/2010/mai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1DC5D-51C6-9341-889B-A367726EC4C8}" type="slidenum">
              <a:rPr lang="en-US" sz="1800"/>
              <a:pPr eaLnBrk="1" hangingPunct="1"/>
              <a:t>70</a:t>
            </a:fld>
            <a:endParaRPr lang="en-US" sz="1800"/>
          </a:p>
        </p:txBody>
      </p:sp>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39C29B-268C-644C-96A6-137470480C22}" type="slidenum">
              <a:rPr lang="en-US" sz="1800"/>
              <a:pPr eaLnBrk="1" hangingPunct="1"/>
              <a:t>77</a:t>
            </a:fld>
            <a:endParaRPr lang="en-US" sz="1800"/>
          </a:p>
        </p:txBody>
      </p:sp>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6D419E-BEF4-1E45-A2A6-60548038935A}" type="slidenum">
              <a:rPr lang="en-US" sz="1800"/>
              <a:pPr eaLnBrk="1" hangingPunct="1"/>
              <a:t>78</a:t>
            </a:fld>
            <a:endParaRPr lang="en-US" sz="1800"/>
          </a:p>
        </p:txBody>
      </p:sp>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F72EB5-CE3B-684D-AEBE-4D66895205BE}" type="slidenum">
              <a:rPr lang="en-US" sz="1800"/>
              <a:pPr eaLnBrk="1" hangingPunct="1"/>
              <a:t>79</a:t>
            </a:fld>
            <a:endParaRPr lang="en-US" sz="1800"/>
          </a:p>
        </p:txBody>
      </p:sp>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8</a:t>
            </a:fld>
            <a:endParaRPr lang="en-US"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632666-11ED-364D-A62F-07A9AB1FF466}" type="slidenum">
              <a:rPr lang="en-US" sz="1800"/>
              <a:pPr eaLnBrk="1" hangingPunct="1"/>
              <a:t>80</a:t>
            </a:fld>
            <a:endParaRPr lang="en-US" sz="1800"/>
          </a:p>
        </p:txBody>
      </p:sp>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21" name="Document" r:id="rId4" imgW="6134100" imgH="3517900" progId="Word.Document.12">
                  <p:embed/>
                </p:oleObj>
              </mc:Choice>
              <mc:Fallback>
                <p:oleObj name="Document" r:id="rId4" imgW="6134100" imgH="3517900" progId="Word.Document.12">
                  <p:embed/>
                  <p:pic>
                    <p:nvPicPr>
                      <p:cNvPr id="0" name=""/>
                      <p:cNvPicPr/>
                      <p:nvPr/>
                    </p:nvPicPr>
                    <p:blipFill>
                      <a:blip r:embed="rId5"/>
                      <a:stretch>
                        <a:fillRect/>
                      </a:stretch>
                    </p:blipFill>
                    <p:spPr>
                      <a:xfrm>
                        <a:off x="198551" y="1323474"/>
                        <a:ext cx="8793563" cy="5042428"/>
                      </a:xfrm>
                      <a:prstGeom prst="rect">
                        <a:avLst/>
                      </a:prstGeom>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345" name="Document" r:id="rId4" imgW="6134100" imgH="3340100" progId="Word.Document.12">
                  <p:embed/>
                </p:oleObj>
              </mc:Choice>
              <mc:Fallback>
                <p:oleObj name="Document" r:id="rId4" imgW="6134100" imgH="3340100" progId="Word.Document.12">
                  <p:embed/>
                  <p:pic>
                    <p:nvPicPr>
                      <p:cNvPr id="0" name=""/>
                      <p:cNvPicPr/>
                      <p:nvPr/>
                    </p:nvPicPr>
                    <p:blipFill>
                      <a:blip r:embed="rId5"/>
                      <a:stretch>
                        <a:fillRect/>
                      </a:stretch>
                    </p:blipFill>
                    <p:spPr>
                      <a:xfrm>
                        <a:off x="198438" y="1490663"/>
                        <a:ext cx="8793162" cy="4786312"/>
                      </a:xfrm>
                      <a:prstGeom prst="rect">
                        <a:avLst/>
                      </a:prstGeom>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42644</TotalTime>
  <Words>8045</Words>
  <Application>Microsoft Macintosh PowerPoint</Application>
  <PresentationFormat>On-screen Show (4:3)</PresentationFormat>
  <Paragraphs>866</Paragraphs>
  <Slides>94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96" baseType="lpstr">
      <vt:lpstr>Mid Phase B Status - ISIS - DRAFT 1</vt:lpstr>
      <vt:lpstr>Document</vt:lpstr>
      <vt:lpstr>ISIS Science Ops Center</vt:lpstr>
      <vt:lpstr>Science Operations Center Agenda</vt:lpstr>
      <vt:lpstr>List of Governing Documents</vt:lpstr>
      <vt:lpstr>Heritage</vt:lpstr>
      <vt:lpstr>SOC Organization</vt:lpstr>
      <vt:lpstr>Requirements Summary</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ISIS SOC – Architecture (1/2)</vt:lpstr>
      <vt:lpstr>ISIS SOC –Architecture (2/2)</vt:lpstr>
      <vt:lpstr>ISIS SOC – Facilities</vt:lpstr>
      <vt:lpstr>SOC Description – Command, Telemetry &amp; Ground Support</vt:lpstr>
      <vt:lpstr>SOC Description – Science and Data Pipeline Software Systems</vt:lpstr>
      <vt:lpstr>SOC Description – Operations Planning</vt:lpstr>
      <vt:lpstr>SOC Description – Commanding</vt:lpstr>
      <vt:lpstr>Factors: ISIS Commanding Needs</vt:lpstr>
      <vt:lpstr>Commanding in First 2 Months</vt:lpstr>
      <vt:lpstr>Normal Science Operations</vt:lpstr>
      <vt:lpstr>Nominal Operations</vt:lpstr>
      <vt:lpstr>ISIS Science Operations Center Description: “Test as you Fly, Fly as you Test”</vt:lpstr>
      <vt:lpstr>SOC Description – Instrument Health &amp; Safety</vt:lpstr>
      <vt:lpstr>ISIS SOC – Telemetry Flow</vt:lpstr>
      <vt:lpstr>SOC Description – Data Processing</vt:lpstr>
      <vt:lpstr>ISIS Data Products (1/2)</vt:lpstr>
      <vt:lpstr>ISIS Data Products (2/2)</vt:lpstr>
      <vt:lpstr>Level 0 Status and Housekeeping</vt:lpstr>
      <vt:lpstr>Level 0 Command Response/Mem Dumps</vt:lpstr>
      <vt:lpstr>Level 0 EPI-Hi Events (1/2)</vt:lpstr>
      <vt:lpstr>Level 0 EPI-Hi Events (2/2)</vt:lpstr>
      <vt:lpstr>EPI-Lo Level 0 Rates</vt:lpstr>
      <vt:lpstr>Level 0 EPI-Lo Events</vt:lpstr>
      <vt:lpstr>ISIS Level 1 Data (1/2) </vt:lpstr>
      <vt:lpstr>ISIS Level Data (2/2)</vt:lpstr>
      <vt:lpstr>ISIS 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ISIS Development Plan and Schedule</vt:lpstr>
      <vt:lpstr>ISIS Science Operation Center  Development Plan - Schedule (2 of 3)‏</vt:lpstr>
      <vt:lpstr>ISIS Science Operation Center  Development Plan - Schedule (3 of 3)‏</vt:lpstr>
      <vt:lpstr>ISIS SOC Test Plan</vt:lpstr>
      <vt:lpstr>Current Status</vt:lpstr>
      <vt:lpstr>ISIS SOC is READY!</vt:lpstr>
      <vt:lpstr>Additional Slides</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Nigel Angold</cp:lastModifiedBy>
  <cp:revision>968</cp:revision>
  <cp:lastPrinted>2013-07-15T15:12:29Z</cp:lastPrinted>
  <dcterms:created xsi:type="dcterms:W3CDTF">2009-04-28T16:03:47Z</dcterms:created>
  <dcterms:modified xsi:type="dcterms:W3CDTF">2013-10-18T05:08:34Z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