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109"/>
  </p:notesMasterIdLst>
  <p:sldIdLst>
    <p:sldId id="393" r:id="rId5"/>
    <p:sldId id="397" r:id="rId6"/>
    <p:sldId id="394" r:id="rId7"/>
    <p:sldId id="398" r:id="rId8"/>
    <p:sldId id="264" r:id="rId9"/>
    <p:sldId id="265" r:id="rId10"/>
    <p:sldId id="266" r:id="rId11"/>
    <p:sldId id="267" r:id="rId12"/>
    <p:sldId id="268" r:id="rId13"/>
    <p:sldId id="388" r:id="rId14"/>
    <p:sldId id="384" r:id="rId15"/>
    <p:sldId id="269" r:id="rId16"/>
    <p:sldId id="284" r:id="rId17"/>
    <p:sldId id="385" r:id="rId18"/>
    <p:sldId id="287" r:id="rId19"/>
    <p:sldId id="288" r:id="rId20"/>
    <p:sldId id="289" r:id="rId21"/>
    <p:sldId id="386" r:id="rId22"/>
    <p:sldId id="285" r:id="rId23"/>
    <p:sldId id="291" r:id="rId24"/>
    <p:sldId id="286" r:id="rId25"/>
    <p:sldId id="399" r:id="rId26"/>
    <p:sldId id="389" r:id="rId27"/>
    <p:sldId id="270" r:id="rId28"/>
    <p:sldId id="361" r:id="rId29"/>
    <p:sldId id="293" r:id="rId30"/>
    <p:sldId id="271" r:id="rId31"/>
    <p:sldId id="294" r:id="rId32"/>
    <p:sldId id="400" r:id="rId33"/>
    <p:sldId id="390" r:id="rId34"/>
    <p:sldId id="406" r:id="rId35"/>
    <p:sldId id="407" r:id="rId36"/>
    <p:sldId id="408" r:id="rId37"/>
    <p:sldId id="409" r:id="rId38"/>
    <p:sldId id="410" r:id="rId39"/>
    <p:sldId id="411" r:id="rId40"/>
    <p:sldId id="412" r:id="rId41"/>
    <p:sldId id="391" r:id="rId42"/>
    <p:sldId id="298" r:id="rId43"/>
    <p:sldId id="276" r:id="rId44"/>
    <p:sldId id="292" r:id="rId45"/>
    <p:sldId id="277" r:id="rId46"/>
    <p:sldId id="359" r:id="rId47"/>
    <p:sldId id="362" r:id="rId48"/>
    <p:sldId id="360" r:id="rId49"/>
    <p:sldId id="363" r:id="rId50"/>
    <p:sldId id="364" r:id="rId51"/>
    <p:sldId id="365" r:id="rId52"/>
    <p:sldId id="366" r:id="rId53"/>
    <p:sldId id="367" r:id="rId54"/>
    <p:sldId id="371" r:id="rId55"/>
    <p:sldId id="373" r:id="rId56"/>
    <p:sldId id="372" r:id="rId57"/>
    <p:sldId id="297" r:id="rId58"/>
    <p:sldId id="299" r:id="rId59"/>
    <p:sldId id="300" r:id="rId60"/>
    <p:sldId id="301" r:id="rId61"/>
    <p:sldId id="302" r:id="rId62"/>
    <p:sldId id="303" r:id="rId63"/>
    <p:sldId id="305" r:id="rId64"/>
    <p:sldId id="402" r:id="rId65"/>
    <p:sldId id="403" r:id="rId66"/>
    <p:sldId id="404" r:id="rId67"/>
    <p:sldId id="272" r:id="rId68"/>
    <p:sldId id="405" r:id="rId69"/>
    <p:sldId id="281" r:id="rId70"/>
    <p:sldId id="282" r:id="rId71"/>
    <p:sldId id="307" r:id="rId72"/>
    <p:sldId id="308" r:id="rId73"/>
    <p:sldId id="309" r:id="rId74"/>
    <p:sldId id="310" r:id="rId75"/>
    <p:sldId id="311" r:id="rId76"/>
    <p:sldId id="315" r:id="rId77"/>
    <p:sldId id="316" r:id="rId78"/>
    <p:sldId id="317" r:id="rId79"/>
    <p:sldId id="318" r:id="rId80"/>
    <p:sldId id="319" r:id="rId81"/>
    <p:sldId id="321" r:id="rId82"/>
    <p:sldId id="322"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336" r:id="rId96"/>
    <p:sldId id="369" r:id="rId97"/>
    <p:sldId id="370" r:id="rId98"/>
    <p:sldId id="374" r:id="rId99"/>
    <p:sldId id="383" r:id="rId100"/>
    <p:sldId id="376" r:id="rId101"/>
    <p:sldId id="377" r:id="rId102"/>
    <p:sldId id="378" r:id="rId103"/>
    <p:sldId id="380" r:id="rId104"/>
    <p:sldId id="381" r:id="rId105"/>
    <p:sldId id="382" r:id="rId106"/>
    <p:sldId id="375" r:id="rId107"/>
    <p:sldId id="379" r:id="rId108"/>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risti"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CC99"/>
    <a:srgbClr val="FFFFFE"/>
    <a:srgbClr val="FF3300"/>
    <a:srgbClr val="C0C0C0"/>
    <a:srgbClr val="CC6600"/>
    <a:srgbClr val="66FFFF"/>
    <a:srgbClr val="CC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89559" autoAdjust="0"/>
  </p:normalViewPr>
  <p:slideViewPr>
    <p:cSldViewPr snapToGrid="0">
      <p:cViewPr>
        <p:scale>
          <a:sx n="75" d="100"/>
          <a:sy n="75" d="100"/>
        </p:scale>
        <p:origin x="-1840" y="-14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slide" Target="slides/slide104.xml"/><Relationship Id="rId109" Type="http://schemas.openxmlformats.org/officeDocument/2006/relationships/notesMaster" Target="notesMasters/notesMaster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10" Type="http://schemas.openxmlformats.org/officeDocument/2006/relationships/printerSettings" Target="printerSettings/printerSettings1.bin"/><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11" Type="http://schemas.openxmlformats.org/officeDocument/2006/relationships/commentAuthors" Target="commentAuthors.xml"/><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16T10:58:21.366" idx="1">
    <p:pos x="5354" y="510"/>
    <p:text>I think this is OK, and we should probably say that other instruments and s/c operations can also interleave ISIS initial ops.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l" defTabSz="932316">
              <a:defRPr sz="1200" smtClean="0"/>
            </a:lvl1pPr>
          </a:lstStyle>
          <a:p>
            <a:pPr>
              <a:defRPr/>
            </a:pPr>
            <a:endParaRPr lang="en-US" dirty="0"/>
          </a:p>
        </p:txBody>
      </p:sp>
      <p:sp>
        <p:nvSpPr>
          <p:cNvPr id="10243" name="Rectangle 3"/>
          <p:cNvSpPr>
            <a:spLocks noGrp="1" noChangeArrowheads="1"/>
          </p:cNvSpPr>
          <p:nvPr>
            <p:ph type="dt" idx="1"/>
          </p:nvPr>
        </p:nvSpPr>
        <p:spPr bwMode="auto">
          <a:xfrm>
            <a:off x="3971182"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r" defTabSz="932316">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359" y="4416110"/>
            <a:ext cx="5607684" cy="4182427"/>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1"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l" defTabSz="932316">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71182"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r" defTabSz="932316">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val="190972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604B78-B1DE-1047-8218-EFBC5AD81AFB}" type="slidenum">
              <a:rPr lang="en-US" sz="1200"/>
              <a:pPr eaLnBrk="1" hangingPunct="1"/>
              <a:t>80</a:t>
            </a:fld>
            <a:endParaRPr lang="en-US" sz="1200"/>
          </a:p>
        </p:txBody>
      </p:sp>
      <p:sp>
        <p:nvSpPr>
          <p:cNvPr id="18434"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99FF40-E0E4-394B-B16D-2508AF7F5395}" type="slidenum">
              <a:rPr lang="en-US" sz="1200"/>
              <a:pPr eaLnBrk="1" hangingPunct="1"/>
              <a:t>87</a:t>
            </a:fld>
            <a:endParaRPr lang="en-US" sz="1200"/>
          </a:p>
        </p:txBody>
      </p:sp>
      <p:sp>
        <p:nvSpPr>
          <p:cNvPr id="2662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2D76D2-B7C2-CE4E-B575-B46BD0461F5D}" type="slidenum">
              <a:rPr lang="en-US" sz="1200"/>
              <a:pPr eaLnBrk="1" hangingPunct="1"/>
              <a:t>89</a:t>
            </a:fld>
            <a:endParaRPr lang="en-US" sz="1200"/>
          </a:p>
        </p:txBody>
      </p:sp>
      <p:sp>
        <p:nvSpPr>
          <p:cNvPr id="29698"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11431-E3CC-8747-970E-21369E32A869}" type="slidenum">
              <a:rPr lang="en-US" sz="1200"/>
              <a:pPr eaLnBrk="1" hangingPunct="1"/>
              <a:t>90</a:t>
            </a:fld>
            <a:endParaRPr lang="en-US" sz="1200"/>
          </a:p>
        </p:txBody>
      </p:sp>
      <p:sp>
        <p:nvSpPr>
          <p:cNvPr id="3174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60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749F4E0-7F4B-7143-B37F-F020E1FCD0D5}" type="slidenum">
              <a:rPr lang="en-US"/>
              <a:pPr/>
              <a:t>68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7CF5C4-77AC-404A-A07A-F2ED774A90E1}" type="slidenum">
              <a:rPr lang="en-US" sz="1200"/>
              <a:pPr eaLnBrk="1" hangingPunct="1"/>
              <a:t>77</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A711-152A-5249-B651-797BAEDC74A7}" type="slidenum">
              <a:rPr lang="en-US" sz="1200"/>
              <a:pPr eaLnBrk="1" hangingPunct="1"/>
              <a:t>79</a:t>
            </a:fld>
            <a:endParaRPr lang="en-US" sz="1200"/>
          </a:p>
        </p:txBody>
      </p:sp>
      <p:sp>
        <p:nvSpPr>
          <p:cNvPr id="15362"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sp>
        <p:nvSpPr>
          <p:cNvPr id="5123" name="Rectangle 3"/>
          <p:cNvSpPr>
            <a:spLocks noGrp="1" noChangeArrowheads="1"/>
          </p:cNvSpPr>
          <p:nvPr>
            <p:ph type="subTitle" idx="1"/>
          </p:nvPr>
        </p:nvSpPr>
        <p:spPr bwMode="black">
          <a:xfrm>
            <a:off x="2850776" y="5401876"/>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smtClean="0"/>
              <a:t>Click to edit Master subtitle style</a:t>
            </a:r>
            <a:endParaRPr lang="en-US" dirty="0"/>
          </a:p>
        </p:txBody>
      </p:sp>
      <p:sp>
        <p:nvSpPr>
          <p:cNvPr id="5124" name="Rectangle 4"/>
          <p:cNvSpPr>
            <a:spLocks noGrp="1" noChangeArrowheads="1"/>
          </p:cNvSpPr>
          <p:nvPr>
            <p:ph type="ctrTitle"/>
          </p:nvPr>
        </p:nvSpPr>
        <p:spPr bwMode="black">
          <a:xfrm>
            <a:off x="2853095" y="3795913"/>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pic>
        <p:nvPicPr>
          <p:cNvPr id="8" name="Picture 7" descr="ISISlogo-002-C.png"/>
          <p:cNvPicPr>
            <a:picLocks noChangeAspect="1"/>
          </p:cNvPicPr>
          <p:nvPr userDrawn="1"/>
        </p:nvPicPr>
        <p:blipFill>
          <a:blip r:embed="rId3" cstate="print"/>
          <a:srcRect l="6017" r="3871"/>
          <a:stretch>
            <a:fillRect/>
          </a:stretch>
        </p:blipFill>
        <p:spPr>
          <a:xfrm>
            <a:off x="407255" y="2566467"/>
            <a:ext cx="2317032" cy="4272681"/>
          </a:xfrm>
          <a:prstGeom prst="rect">
            <a:avLst/>
          </a:prstGeom>
        </p:spPr>
      </p:pic>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242457" y="2630904"/>
            <a:ext cx="6901542"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Review</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05 – 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1738248"/>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val="2628708219"/>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827443072"/>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0987813"/>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062660"/>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smtClean="0"/>
          </a:p>
        </p:txBody>
      </p:sp>
    </p:spTree>
    <p:extLst>
      <p:ext uri="{BB962C8B-B14F-4D97-AF65-F5344CB8AC3E}">
        <p14:creationId xmlns:p14="http://schemas.microsoft.com/office/powerpoint/2010/main" val="2671191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8"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2" name="Picture 21" descr="ISISlogo-002-C.png"/>
          <p:cNvPicPr>
            <a:picLocks noChangeAspect="1"/>
          </p:cNvPicPr>
          <p:nvPr userDrawn="1"/>
        </p:nvPicPr>
        <p:blipFill>
          <a:blip r:embed="rId9" cstate="print"/>
          <a:srcRect l="10039" t="1937" r="9771" b="2194"/>
          <a:stretch>
            <a:fillRect/>
          </a:stretch>
        </p:blipFill>
        <p:spPr>
          <a:xfrm>
            <a:off x="30736" y="15368"/>
            <a:ext cx="545566" cy="1083832"/>
          </a:xfrm>
          <a:prstGeom prst="rect">
            <a:avLst/>
          </a:prstGeom>
        </p:spPr>
      </p:pic>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Tree>
    <p:extLst>
      <p:ext uri="{BB962C8B-B14F-4D97-AF65-F5344CB8AC3E}">
        <p14:creationId xmlns:p14="http://schemas.microsoft.com/office/powerpoint/2010/main" val="12049889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xmlns:p14="http://schemas.microsoft.com/office/powerpoint/2010/mai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16.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Word_Document6.docx"/><Relationship Id="rId4" Type="http://schemas.openxmlformats.org/officeDocument/2006/relationships/image" Target="../media/image18.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1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Word_Document8.docx"/><Relationship Id="rId4" Type="http://schemas.openxmlformats.org/officeDocument/2006/relationships/image" Target="../media/image20.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9.docx"/><Relationship Id="rId4" Type="http://schemas.openxmlformats.org/officeDocument/2006/relationships/image" Target="../media/image2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package" Target="../embeddings/Microsoft_Word_Document10.docx"/><Relationship Id="rId4" Type="http://schemas.openxmlformats.org/officeDocument/2006/relationships/image" Target="../media/image44.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package" Target="../embeddings/Microsoft_Word_Document11.docx"/><Relationship Id="rId4" Type="http://schemas.openxmlformats.org/officeDocument/2006/relationships/image" Target="../media/image4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Scott Weidner</a:t>
            </a:r>
          </a:p>
          <a:p>
            <a:r>
              <a:rPr lang="en-US" dirty="0"/>
              <a:t>Southwest Research Institute</a:t>
            </a:r>
          </a:p>
          <a:p>
            <a:endParaRPr lang="en-US" dirty="0"/>
          </a:p>
        </p:txBody>
      </p:sp>
      <p:sp>
        <p:nvSpPr>
          <p:cNvPr id="2" name="Title 1"/>
          <p:cNvSpPr>
            <a:spLocks noGrp="1"/>
          </p:cNvSpPr>
          <p:nvPr>
            <p:ph type="ctrTitle"/>
          </p:nvPr>
        </p:nvSpPr>
        <p:spPr/>
        <p:txBody>
          <a:bodyPr/>
          <a:lstStyle/>
          <a:p>
            <a:r>
              <a:rPr lang="en-US" dirty="0" smtClean="0"/>
              <a:t>ISIS Project Manager Introduction</a:t>
            </a:r>
            <a:endParaRPr lang="en-US" dirty="0"/>
          </a:p>
        </p:txBody>
      </p:sp>
      <p:sp>
        <p:nvSpPr>
          <p:cNvPr id="4" name="Rectangle 3"/>
          <p:cNvSpPr/>
          <p:nvPr/>
        </p:nvSpPr>
        <p:spPr>
          <a:xfrm>
            <a:off x="2043105" y="2967335"/>
            <a:ext cx="5057795"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76200" dist="50800" dir="5400000" algn="tl" rotWithShape="0">
                    <a:srgbClr val="000000">
                      <a:alpha val="65000"/>
                    </a:srgbClr>
                  </a:outerShdw>
                </a:effectLst>
              </a:rPr>
              <a:t>SOC PDR</a:t>
            </a:r>
          </a:p>
          <a:p>
            <a:pPr algn="ctr"/>
            <a:r>
              <a:rPr lang="en-US" sz="5400" b="1" spc="50" dirty="0" smtClean="0">
                <a:ln w="11430"/>
                <a:solidFill>
                  <a:srgbClr val="FF0000"/>
                </a:solidFill>
                <a:effectLst>
                  <a:outerShdw blurRad="76200" dist="50800" dir="5400000" algn="tl" rotWithShape="0">
                    <a:srgbClr val="000000">
                      <a:alpha val="65000"/>
                    </a:srgbClr>
                  </a:outerShdw>
                </a:effectLst>
              </a:rPr>
              <a:t>Just 6</a:t>
            </a:r>
            <a:r>
              <a:rPr lang="en-US" sz="5400" b="1" spc="50" baseline="30000" dirty="0" smtClean="0">
                <a:ln w="11430"/>
                <a:solidFill>
                  <a:srgbClr val="FF0000"/>
                </a:solidFill>
                <a:effectLst>
                  <a:outerShdw blurRad="76200" dist="50800" dir="5400000" algn="tl" rotWithShape="0">
                    <a:srgbClr val="000000">
                      <a:alpha val="65000"/>
                    </a:srgbClr>
                  </a:outerShdw>
                </a:effectLst>
              </a:rPr>
              <a:t>th</a:t>
            </a:r>
            <a:endParaRPr lang="en-US" sz="5400" b="1" spc="50" dirty="0" smtClean="0">
              <a:ln w="11430"/>
              <a:solidFill>
                <a:srgbClr val="FF0000"/>
              </a:solidFill>
              <a:effectLst>
                <a:outerShdw blurRad="76200" dist="50800" dir="5400000" algn="tl" rotWithShape="0">
                  <a:srgbClr val="000000">
                    <a:alpha val="65000"/>
                  </a:srgbClr>
                </a:outerShdw>
              </a:effectLst>
            </a:endParaRPr>
          </a:p>
          <a:p>
            <a:pPr algn="ctr"/>
            <a:r>
              <a:rPr lang="en-US" sz="5400" b="1" cap="none" spc="50" dirty="0" smtClean="0">
                <a:ln w="11430"/>
                <a:solidFill>
                  <a:srgbClr val="FF0000"/>
                </a:solidFill>
                <a:effectLst>
                  <a:outerShdw blurRad="76200" dist="50800" dir="5400000" algn="tl" rotWithShape="0">
                    <a:srgbClr val="000000">
                      <a:alpha val="65000"/>
                    </a:srgbClr>
                  </a:outerShdw>
                </a:effectLst>
              </a:rPr>
              <a:t>All intro slides</a:t>
            </a:r>
            <a:endParaRPr lang="en-US" sz="5400" b="1" cap="none"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440252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Nigel </a:t>
            </a:r>
            <a:r>
              <a:rPr lang="en-US" dirty="0" err="1" smtClean="0"/>
              <a:t>Angold</a:t>
            </a:r>
            <a:endParaRPr lang="en-US" dirty="0"/>
          </a:p>
          <a:p>
            <a:r>
              <a:rPr lang="en-US" dirty="0" smtClean="0"/>
              <a:t>Southwest Research Institute</a:t>
            </a:r>
            <a:endParaRPr lang="en-US" dirty="0"/>
          </a:p>
        </p:txBody>
      </p:sp>
      <p:sp>
        <p:nvSpPr>
          <p:cNvPr id="2" name="Title 1"/>
          <p:cNvSpPr>
            <a:spLocks noGrp="1"/>
          </p:cNvSpPr>
          <p:nvPr>
            <p:ph type="ctrTitle"/>
          </p:nvPr>
        </p:nvSpPr>
        <p:spPr/>
        <p:txBody>
          <a:bodyPr/>
          <a:lstStyle/>
          <a:p>
            <a:r>
              <a:rPr lang="en-US" dirty="0" smtClean="0"/>
              <a:t>Requirements Analysis</a:t>
            </a:r>
            <a:endParaRPr lang="en-US" dirty="0"/>
          </a:p>
        </p:txBody>
      </p:sp>
    </p:spTree>
    <p:extLst>
      <p:ext uri="{BB962C8B-B14F-4D97-AF65-F5344CB8AC3E}">
        <p14:creationId xmlns:p14="http://schemas.microsoft.com/office/powerpoint/2010/main" val="4944454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425" y="1051912"/>
            <a:ext cx="8426450" cy="5238524"/>
          </a:xfrm>
        </p:spPr>
        <p:txBody>
          <a:bodyPr/>
          <a:lstStyle/>
          <a:p>
            <a:r>
              <a:rPr lang="en-US" dirty="0"/>
              <a:t>At least once during the instrument commissioning period, and perhaps occasionally afterwards, ISIS will need to collect a large quantity of raw event data (e.g., Pulse Height Analysis measurements) during a sizable SEP event outside 0.25 AU. Obtaining high quality ion composition is one of the prime reasons for this need. </a:t>
            </a:r>
          </a:p>
          <a:p>
            <a:r>
              <a:rPr lang="en-US" b="1" dirty="0"/>
              <a:t>EPI-Hi </a:t>
            </a:r>
            <a:r>
              <a:rPr lang="en-US" b="1" dirty="0" smtClean="0"/>
              <a:t>Commissioning several days</a:t>
            </a:r>
          </a:p>
          <a:p>
            <a:r>
              <a:rPr lang="en-US" b="1" dirty="0" smtClean="0"/>
              <a:t>EPI-Lo Commissions 7 days</a:t>
            </a: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Commissioning</a:t>
            </a:r>
            <a:endParaRPr lang="en-US" dirty="0"/>
          </a:p>
        </p:txBody>
      </p:sp>
    </p:spTree>
    <p:extLst>
      <p:ext uri="{BB962C8B-B14F-4D97-AF65-F5344CB8AC3E}">
        <p14:creationId xmlns:p14="http://schemas.microsoft.com/office/powerpoint/2010/main" val="2549470180"/>
      </p:ext>
    </p:extLst>
  </p:cSld>
  <p:clrMapOvr>
    <a:masterClrMapping/>
  </p:clrMapOvr>
  <p:transition xmlns:p14="http://schemas.microsoft.com/office/powerpoint/2010/mai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b="1" dirty="0"/>
              <a:t>EPI-Lo Commissioning</a:t>
            </a:r>
            <a:endParaRPr lang="en-US" sz="1600" dirty="0"/>
          </a:p>
          <a:p>
            <a:r>
              <a:rPr lang="en-US" sz="1600" b="1" dirty="0"/>
              <a:t>EPI-Lo Post-Launch Operations</a:t>
            </a:r>
            <a:endParaRPr lang="en-US" sz="1600" dirty="0"/>
          </a:p>
          <a:p>
            <a:r>
              <a:rPr lang="en-US" sz="1600" u="sng" dirty="0"/>
              <a:t>From launch to mission day ≥14.</a:t>
            </a:r>
            <a:endParaRPr lang="en-US" sz="1600" dirty="0"/>
          </a:p>
          <a:p>
            <a:r>
              <a:rPr lang="en-US" sz="1600" dirty="0"/>
              <a:t>- EPI-Lo remains off except for decontamination heaters (or elevated temperatures using S/W controlled S/C heaters)</a:t>
            </a:r>
          </a:p>
          <a:p>
            <a:r>
              <a:rPr lang="en-US" sz="1600" b="1" dirty="0"/>
              <a:t>EPI-Lo Power On and Checkout</a:t>
            </a:r>
            <a:endParaRPr lang="en-US" sz="1600" dirty="0"/>
          </a:p>
          <a:p>
            <a:r>
              <a:rPr lang="en-US" sz="1600" u="sng" dirty="0"/>
              <a:t>From mission day ≥14 to EPI-Lo checkout day 7</a:t>
            </a:r>
            <a:endParaRPr lang="en-US" sz="1600" dirty="0"/>
          </a:p>
          <a:p>
            <a:r>
              <a:rPr lang="en-US" sz="1600" dirty="0"/>
              <a:t>- Day 1:  LV checkout, turn HV on to low levels (e.g. MCP=400V)</a:t>
            </a:r>
          </a:p>
          <a:p>
            <a:r>
              <a:rPr lang="en-US" sz="1600" dirty="0"/>
              <a:t>- Day 3: Bring HV to intermediate (e.g. MCP=1600V)</a:t>
            </a:r>
          </a:p>
          <a:p>
            <a:r>
              <a:rPr lang="en-US" sz="1600" dirty="0"/>
              <a:t>- Day 5: Bring HV to barely operational (e.g. MCP=1800V)</a:t>
            </a:r>
          </a:p>
          <a:p>
            <a:r>
              <a:rPr lang="en-US" sz="1600" dirty="0"/>
              <a:t>- Day 7: Bring HV to operational (e.g. MCP=2000V)</a:t>
            </a:r>
          </a:p>
          <a:p>
            <a:r>
              <a:rPr lang="en-US" sz="1600" u="sng" dirty="0"/>
              <a:t>Notes</a:t>
            </a:r>
            <a:endParaRPr lang="en-US" sz="1600" dirty="0"/>
          </a:p>
          <a:p>
            <a:r>
              <a:rPr lang="en-US" sz="1600" dirty="0"/>
              <a:t>1. Other checkout activities may be run in parallel with EPI-Lo HV ramp up.</a:t>
            </a:r>
          </a:p>
          <a:p>
            <a:r>
              <a:rPr lang="en-US" sz="1600" dirty="0"/>
              <a:t>2. All HV ramp up should be done with real time visibility, although HV can remain up between passes (off track).</a:t>
            </a:r>
          </a:p>
          <a:p>
            <a:r>
              <a:rPr lang="en-US" sz="1600" dirty="0"/>
              <a:t>3. Before continuing HV ramp up each day, the data from the previous “night” should be downloaded and reviewed for signs of trouble.</a:t>
            </a:r>
          </a:p>
          <a:p>
            <a:r>
              <a:rPr lang="en-US" sz="1600" dirty="0"/>
              <a:t>4.  It might be possible to conduct these four days of checkout on consecutive days, but this is not preferred. </a:t>
            </a:r>
          </a:p>
          <a:p>
            <a:r>
              <a:rPr lang="en-US" sz="1600" dirty="0"/>
              <a:t>5. We must delay HV ramp up until after primary deployments are completed, as these can generate contamination</a:t>
            </a:r>
          </a:p>
          <a:p>
            <a:endParaRPr lang="en-US" dirty="0"/>
          </a:p>
        </p:txBody>
      </p:sp>
      <p:sp>
        <p:nvSpPr>
          <p:cNvPr id="3" name="Title 2"/>
          <p:cNvSpPr>
            <a:spLocks noGrp="1"/>
          </p:cNvSpPr>
          <p:nvPr>
            <p:ph type="title"/>
          </p:nvPr>
        </p:nvSpPr>
        <p:spPr/>
        <p:txBody>
          <a:bodyPr/>
          <a:lstStyle/>
          <a:p>
            <a:r>
              <a:rPr lang="en-US" dirty="0" smtClean="0"/>
              <a:t>EPI-Lo Commissioning</a:t>
            </a:r>
            <a:endParaRPr lang="en-US" dirty="0"/>
          </a:p>
        </p:txBody>
      </p:sp>
    </p:spTree>
    <p:extLst>
      <p:ext uri="{BB962C8B-B14F-4D97-AF65-F5344CB8AC3E}">
        <p14:creationId xmlns:p14="http://schemas.microsoft.com/office/powerpoint/2010/main" val="3832882035"/>
      </p:ext>
    </p:extLst>
  </p:cSld>
  <p:clrMapOvr>
    <a:masterClrMapping/>
  </p:clrMapOvr>
  <p:transition xmlns:p14="http://schemas.microsoft.com/office/powerpoint/2010/mai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Calibration Science mode is a mode during which statistically significant samples of Pulse Height Analysis (PHA) event data will be accumulated and returned to validate onboard assignments of species, energy, and incidence angle, and for assessing instrument backgrounds.  ISIS requests that this mode be activated outside 0.25 AU by command one or more times early in the mission when and if sufficiently high intensities of solar energetic particles are present for calibration purposes.  This mode, which will be used for a few days after activation of the mode, will require the return of a data volume significantly greater than that provided by the Low-rate Science Mode but will be maintained within the ISIS data-per-orbit allocation.  The details of implementing this mode are TBD.</a:t>
            </a:r>
          </a:p>
          <a:p>
            <a:r>
              <a:rPr lang="en-US" sz="1600" dirty="0"/>
              <a:t>Safe mode is a mode where the instrument sits in a ``quiet'' state, awaiting commands from the ground, performing no data acquisition functions. This mode is reserved for instrument I&amp;T, commissioning, and instances where the flight software encounters some irrecoverable fault (TBD). </a:t>
            </a:r>
          </a:p>
          <a:p>
            <a:r>
              <a:rPr lang="en-US" sz="1600" dirty="0"/>
              <a:t>The modes provided here are quite high level and many additional modes will be defined in the future. Many of these modes will be specific to EPI-Hi and to EPI-Lo. Detailed operation and specification of the mission, spacecraft, and ground systems will influence the modes of the instruments.  It is possible that some “modes” rather than strictly being distinct instrument configured modes could be modes of operation.  </a:t>
            </a:r>
          </a:p>
          <a:p>
            <a:r>
              <a:rPr lang="en-US" sz="1600" dirty="0"/>
              <a:t>EPI-Lo has limited storage capacity, while EPI-Hi has none (apart from buffering in RAM). Except for a small amount of EPI-Lo burst data, all engineering and science data are almost immediately sent over to s/c.</a:t>
            </a:r>
          </a:p>
          <a:p>
            <a:r>
              <a:rPr lang="en-US" sz="1800" dirty="0"/>
              <a:t> </a:t>
            </a:r>
          </a:p>
          <a:p>
            <a:endParaRPr lang="en-US" sz="1800" dirty="0"/>
          </a:p>
        </p:txBody>
      </p:sp>
      <p:sp>
        <p:nvSpPr>
          <p:cNvPr id="3" name="Title 2"/>
          <p:cNvSpPr>
            <a:spLocks noGrp="1"/>
          </p:cNvSpPr>
          <p:nvPr>
            <p:ph type="title"/>
          </p:nvPr>
        </p:nvSpPr>
        <p:spPr/>
        <p:txBody>
          <a:bodyPr/>
          <a:lstStyle/>
          <a:p>
            <a:r>
              <a:rPr lang="en-US" dirty="0" smtClean="0"/>
              <a:t>Calibration Science Mode</a:t>
            </a:r>
            <a:endParaRPr lang="en-US" dirty="0"/>
          </a:p>
        </p:txBody>
      </p:sp>
    </p:spTree>
    <p:extLst>
      <p:ext uri="{BB962C8B-B14F-4D97-AF65-F5344CB8AC3E}">
        <p14:creationId xmlns:p14="http://schemas.microsoft.com/office/powerpoint/2010/main" val="1092455112"/>
      </p:ext>
    </p:extLst>
  </p:cSld>
  <p:clrMapOvr>
    <a:masterClrMapping/>
  </p:clrMapOvr>
  <p:transition xmlns:p14="http://schemas.microsoft.com/office/powerpoint/2010/mai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OLD – no to use .. </a:t>
            </a:r>
            <a:endParaRPr lang="en-US" dirty="0"/>
          </a:p>
        </p:txBody>
      </p:sp>
    </p:spTree>
    <p:extLst>
      <p:ext uri="{BB962C8B-B14F-4D97-AF65-F5344CB8AC3E}">
        <p14:creationId xmlns:p14="http://schemas.microsoft.com/office/powerpoint/2010/main" val="3518490149"/>
      </p:ext>
    </p:extLst>
  </p:cSld>
  <p:clrMapOvr>
    <a:masterClrMapping/>
  </p:clrMapOvr>
  <p:transition xmlns:p14="http://schemas.microsoft.com/office/powerpoint/2010/mai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41325" y="-152400"/>
            <a:ext cx="8686800" cy="1600200"/>
          </a:xfrm>
        </p:spPr>
        <p:txBody>
          <a:bodyPr/>
          <a:lstStyle/>
          <a:p>
            <a:r>
              <a:rPr lang="en-US" sz="2400">
                <a:latin typeface="Times New Roman" charset="0"/>
                <a:ea typeface="ＭＳ Ｐゴシック" charset="0"/>
                <a:cs typeface="ＭＳ Ｐゴシック" charset="0"/>
              </a:rPr>
              <a:t>“Do you store the commands inside your instrument and operate on them using the command timing or do you expect the spacecraft to send the commands to you at the proper time?” </a:t>
            </a:r>
          </a:p>
        </p:txBody>
      </p:sp>
      <p:sp>
        <p:nvSpPr>
          <p:cNvPr id="3" name="Content Placeholder 2"/>
          <p:cNvSpPr>
            <a:spLocks noGrp="1"/>
          </p:cNvSpPr>
          <p:nvPr>
            <p:ph idx="1"/>
          </p:nvPr>
        </p:nvSpPr>
        <p:spPr>
          <a:xfrm>
            <a:off x="550863" y="1219200"/>
            <a:ext cx="8305800" cy="5181600"/>
          </a:xfrm>
        </p:spPr>
        <p:txBody>
          <a:bodyPr/>
          <a:lstStyle/>
          <a:p>
            <a:pPr>
              <a:defRPr/>
            </a:pPr>
            <a:r>
              <a:rPr lang="en-US" sz="2400" dirty="0" smtClean="0"/>
              <a:t>EPI-Lo</a:t>
            </a:r>
          </a:p>
          <a:p>
            <a:pPr lvl="1">
              <a:defRPr/>
            </a:pPr>
            <a:r>
              <a:rPr lang="en-US" sz="2000" dirty="0"/>
              <a:t>E</a:t>
            </a:r>
            <a:r>
              <a:rPr lang="en-US" sz="2000" dirty="0" smtClean="0"/>
              <a:t>xpect </a:t>
            </a:r>
            <a:r>
              <a:rPr lang="en-US" sz="2000" dirty="0"/>
              <a:t>the </a:t>
            </a:r>
            <a:r>
              <a:rPr lang="en-US" sz="2000" dirty="0" smtClean="0"/>
              <a:t>S/C </a:t>
            </a:r>
            <a:r>
              <a:rPr lang="en-US" sz="2000" dirty="0"/>
              <a:t>to send commands at the proper </a:t>
            </a:r>
            <a:r>
              <a:rPr lang="en-US" sz="2000" dirty="0" smtClean="0"/>
              <a:t>times</a:t>
            </a:r>
            <a:endParaRPr lang="en-US" sz="2000" dirty="0"/>
          </a:p>
          <a:p>
            <a:pPr lvl="1">
              <a:defRPr/>
            </a:pPr>
            <a:r>
              <a:rPr lang="en-US" sz="2000" dirty="0"/>
              <a:t>H</a:t>
            </a:r>
            <a:r>
              <a:rPr lang="en-US" sz="2000" dirty="0" smtClean="0"/>
              <a:t>ave </a:t>
            </a:r>
            <a:r>
              <a:rPr lang="en-US" sz="2000" dirty="0"/>
              <a:t>the capability to load a macro that can then wait for a specific MET to execute a command.  </a:t>
            </a:r>
            <a:endParaRPr lang="en-US" sz="2000" dirty="0" smtClean="0"/>
          </a:p>
          <a:p>
            <a:pPr lvl="1">
              <a:defRPr/>
            </a:pPr>
            <a:r>
              <a:rPr lang="en-US" sz="2000" dirty="0" smtClean="0"/>
              <a:t>If </a:t>
            </a:r>
            <a:r>
              <a:rPr lang="en-US" sz="2000" dirty="0"/>
              <a:t>command-space is at a premium during particular phases we could utilize this capability by loading a macro during another phase, alleviating the need for the s/c to command us at the busy time.</a:t>
            </a:r>
            <a:r>
              <a:rPr lang="en-US" sz="2000" dirty="0" smtClean="0"/>
              <a:t> </a:t>
            </a:r>
          </a:p>
          <a:p>
            <a:pPr>
              <a:defRPr/>
            </a:pPr>
            <a:r>
              <a:rPr lang="en-US" sz="2400" dirty="0" smtClean="0"/>
              <a:t>EPI-Hi</a:t>
            </a:r>
          </a:p>
          <a:p>
            <a:pPr lvl="1">
              <a:defRPr/>
            </a:pPr>
            <a:r>
              <a:rPr lang="en-US" sz="2000" dirty="0"/>
              <a:t>E</a:t>
            </a:r>
            <a:r>
              <a:rPr lang="en-US" sz="2000" dirty="0" smtClean="0"/>
              <a:t>xpect </a:t>
            </a:r>
            <a:r>
              <a:rPr lang="en-US" sz="2000" dirty="0"/>
              <a:t>the spacecraft to send the commands to our instrument at the proper time.</a:t>
            </a:r>
          </a:p>
          <a:p>
            <a:pPr lvl="1">
              <a:defRPr/>
            </a:pPr>
            <a:r>
              <a:rPr lang="en-US" sz="2000" dirty="0" smtClean="0"/>
              <a:t>If </a:t>
            </a:r>
            <a:r>
              <a:rPr lang="en-US" sz="2000" dirty="0"/>
              <a:t>we have to implement our </a:t>
            </a:r>
            <a:r>
              <a:rPr lang="en-US" sz="2000" dirty="0" smtClean="0"/>
              <a:t>own command</a:t>
            </a:r>
            <a:r>
              <a:rPr lang="en-US" sz="2000" dirty="0"/>
              <a:t>-storage and timing, it would be an extra instrument Flt software </a:t>
            </a:r>
            <a:r>
              <a:rPr lang="en-US" sz="2000" dirty="0" smtClean="0"/>
              <a:t>development </a:t>
            </a:r>
            <a:r>
              <a:rPr lang="en-US" sz="2000" dirty="0"/>
              <a:t>task, perhaps several days to ~1week of work</a:t>
            </a:r>
            <a:r>
              <a:rPr lang="en-US" dirty="0"/>
              <a:t>.</a:t>
            </a:r>
          </a:p>
          <a:p>
            <a:pPr marL="457200" lvl="1" indent="0">
              <a:buFont typeface="Arial" charset="0"/>
              <a:buNone/>
              <a:defRPr/>
            </a:pPr>
            <a:endParaRPr lang="en-US" dirty="0" smtClean="0"/>
          </a:p>
          <a:p>
            <a:pPr lvl="1">
              <a:defRPr/>
            </a:pPr>
            <a:endParaRPr lang="en-US" dirty="0"/>
          </a:p>
        </p:txBody>
      </p:sp>
    </p:spTree>
    <p:extLst>
      <p:ext uri="{BB962C8B-B14F-4D97-AF65-F5344CB8AC3E}">
        <p14:creationId xmlns:p14="http://schemas.microsoft.com/office/powerpoint/2010/main" val="2881148605"/>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57158"/>
            <a:ext cx="8426450" cy="4913480"/>
          </a:xfrm>
        </p:spPr>
        <p:txBody>
          <a:bodyPr/>
          <a:lstStyle/>
          <a:p>
            <a:pPr marL="406400" indent="-406400"/>
            <a:r>
              <a:rPr lang="en-US" dirty="0"/>
              <a:t>P</a:t>
            </a:r>
            <a:r>
              <a:rPr lang="en-US" dirty="0" smtClean="0"/>
              <a:t>ublic </a:t>
            </a:r>
            <a:r>
              <a:rPr lang="en-US" dirty="0" err="1"/>
              <a:t>quicklook</a:t>
            </a:r>
            <a:r>
              <a:rPr lang="en-US" dirty="0"/>
              <a:t> data 6</a:t>
            </a:r>
            <a:r>
              <a:rPr lang="en-US" dirty="0" smtClean="0"/>
              <a:t>0 </a:t>
            </a:r>
            <a:r>
              <a:rPr lang="en-US" dirty="0"/>
              <a:t>days after downlink (6 months for first 3 orbits)</a:t>
            </a:r>
          </a:p>
          <a:p>
            <a:pPr marL="406400" indent="-406400"/>
            <a:r>
              <a:rPr lang="en-US" dirty="0"/>
              <a:t>P</a:t>
            </a:r>
            <a:r>
              <a:rPr lang="en-US" dirty="0" smtClean="0"/>
              <a:t>ublic </a:t>
            </a:r>
            <a:r>
              <a:rPr lang="en-US" dirty="0"/>
              <a:t>science data </a:t>
            </a:r>
            <a:r>
              <a:rPr lang="en-US" dirty="0" smtClean="0"/>
              <a:t>6 months after </a:t>
            </a:r>
            <a:r>
              <a:rPr lang="en-US" dirty="0"/>
              <a:t>downlink</a:t>
            </a:r>
          </a:p>
          <a:p>
            <a:pPr marL="406400" indent="-406400"/>
            <a:r>
              <a:rPr lang="en-US" dirty="0"/>
              <a:t>S</a:t>
            </a:r>
            <a:r>
              <a:rPr lang="en-US" dirty="0" smtClean="0"/>
              <a:t>hare </a:t>
            </a:r>
            <a:r>
              <a:rPr lang="en-US" dirty="0"/>
              <a:t>science/engineering/ancillary data among teams</a:t>
            </a:r>
          </a:p>
          <a:p>
            <a:pPr marL="406400" indent="-406400"/>
            <a:r>
              <a:rPr lang="en-US" dirty="0"/>
              <a:t>A</a:t>
            </a:r>
            <a:r>
              <a:rPr lang="en-US" dirty="0" smtClean="0"/>
              <a:t>t </a:t>
            </a:r>
            <a:r>
              <a:rPr lang="en-US" dirty="0"/>
              <a:t>SOC, archive all telemetry, data, software and docs for mission + 1 year</a:t>
            </a:r>
          </a:p>
          <a:p>
            <a:pPr marL="406400" indent="-406400"/>
            <a:r>
              <a:rPr lang="en-US" dirty="0" smtClean="0"/>
              <a:t>All SOC software + data to final</a:t>
            </a:r>
            <a:r>
              <a:rPr lang="en-US" dirty="0"/>
              <a:t>, deep archive by </a:t>
            </a:r>
            <a:r>
              <a:rPr lang="en-US" dirty="0" smtClean="0"/>
              <a:t>12 months </a:t>
            </a:r>
            <a:r>
              <a:rPr lang="en-US" dirty="0"/>
              <a:t>after mission end</a:t>
            </a:r>
          </a:p>
          <a:p>
            <a:pPr marL="406400" indent="-406400"/>
            <a:r>
              <a:rPr lang="en-US" dirty="0" smtClean="0"/>
              <a:t>SOC must have </a:t>
            </a:r>
            <a:r>
              <a:rPr lang="en-US" dirty="0"/>
              <a:t>APL (SPP project) approved security on computers</a:t>
            </a:r>
          </a:p>
          <a:p>
            <a:pPr marL="406400" indent="-406400"/>
            <a:r>
              <a:rPr lang="en-US" dirty="0" smtClean="0"/>
              <a:t>SOC </a:t>
            </a:r>
            <a:r>
              <a:rPr lang="en-US" dirty="0"/>
              <a:t>able to receive "remote SOC notification" of instrument fault conditions as detected by the </a:t>
            </a:r>
            <a:r>
              <a:rPr lang="en-US" dirty="0" smtClean="0"/>
              <a:t>spacecraft</a:t>
            </a:r>
            <a:endParaRPr lang="en-US" dirty="0"/>
          </a:p>
        </p:txBody>
      </p:sp>
      <p:sp>
        <p:nvSpPr>
          <p:cNvPr id="3" name="Title 2"/>
          <p:cNvSpPr>
            <a:spLocks noGrp="1"/>
          </p:cNvSpPr>
          <p:nvPr>
            <p:ph type="title"/>
          </p:nvPr>
        </p:nvSpPr>
        <p:spPr/>
        <p:txBody>
          <a:bodyPr/>
          <a:lstStyle/>
          <a:p>
            <a:r>
              <a:rPr lang="en-US" dirty="0" smtClean="0"/>
              <a:t>Requirements Analysis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2226239289"/>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52" y="1204643"/>
            <a:ext cx="8680215" cy="5061185"/>
          </a:xfrm>
        </p:spPr>
        <p:txBody>
          <a:bodyPr/>
          <a:lstStyle/>
          <a:p>
            <a:pPr lvl="1"/>
            <a:r>
              <a:rPr lang="en-US" sz="2000" dirty="0" smtClean="0"/>
              <a:t>[MRD</a:t>
            </a:r>
            <a:r>
              <a:rPr lang="en-US" sz="2000" dirty="0"/>
              <a:t>-</a:t>
            </a:r>
            <a:r>
              <a:rPr lang="en-US" sz="2000" dirty="0" smtClean="0"/>
              <a:t>29] </a:t>
            </a:r>
            <a:r>
              <a:rPr lang="en-US" sz="2000" dirty="0"/>
              <a:t>System: Burst Mode</a:t>
            </a:r>
          </a:p>
          <a:p>
            <a:pPr lvl="2"/>
            <a:r>
              <a:rPr lang="en-US" dirty="0"/>
              <a:t>The Mission shall be capable of sharing a limited amount of instrument messaging information sufficient for the purposes of coordinating concentrated or focused measurement (burst mode) periods.</a:t>
            </a:r>
          </a:p>
          <a:p>
            <a:pPr lvl="1"/>
            <a:r>
              <a:rPr lang="en-US" sz="2000" dirty="0" smtClean="0">
                <a:latin typeface="Arial"/>
                <a:cs typeface="Arial"/>
              </a:rPr>
              <a:t>[</a:t>
            </a:r>
            <a:r>
              <a:rPr lang="en-US" sz="2000" dirty="0">
                <a:latin typeface="Arial"/>
                <a:cs typeface="Arial"/>
              </a:rPr>
              <a:t>MRD-66</a:t>
            </a:r>
            <a:r>
              <a:rPr lang="en-US" sz="2000" dirty="0" smtClean="0">
                <a:latin typeface="Arial"/>
                <a:cs typeface="Arial"/>
              </a:rPr>
              <a:t>] Data </a:t>
            </a:r>
            <a:r>
              <a:rPr lang="en-US" sz="2000" dirty="0">
                <a:latin typeface="Arial"/>
                <a:cs typeface="Arial"/>
              </a:rPr>
              <a:t>Delivery: Science Data Management Plan</a:t>
            </a:r>
          </a:p>
          <a:p>
            <a:pPr lvl="2"/>
            <a:r>
              <a:rPr lang="en-US" sz="1600" dirty="0">
                <a:latin typeface="Arial"/>
                <a:cs typeface="Arial"/>
              </a:rPr>
              <a:t>The Mission shall create, update and adhere to a NASA Headquarters-approved Science Data Management Plan that specifies file contents, metadata, formats, standards, schedule and pathways for public data access, and the destination of the data upon mission termination</a:t>
            </a:r>
            <a:r>
              <a:rPr lang="en-US" sz="1600" dirty="0" smtClean="0">
                <a:latin typeface="Arial"/>
                <a:cs typeface="Arial"/>
              </a:rPr>
              <a:t>.</a:t>
            </a:r>
          </a:p>
          <a:p>
            <a:pPr lvl="1"/>
            <a:r>
              <a:rPr lang="en-US" sz="2000" dirty="0" smtClean="0">
                <a:latin typeface="Arial"/>
                <a:cs typeface="Arial"/>
              </a:rPr>
              <a:t>[</a:t>
            </a:r>
            <a:r>
              <a:rPr lang="en-US" sz="2000" dirty="0">
                <a:latin typeface="Arial"/>
                <a:cs typeface="Arial"/>
              </a:rPr>
              <a:t>MRD-58</a:t>
            </a:r>
            <a:r>
              <a:rPr lang="en-US" sz="2000" dirty="0" smtClean="0">
                <a:latin typeface="Arial"/>
                <a:cs typeface="Arial"/>
              </a:rPr>
              <a:t>] Data </a:t>
            </a:r>
            <a:r>
              <a:rPr lang="en-US" sz="2000" dirty="0">
                <a:latin typeface="Arial"/>
                <a:cs typeface="Arial"/>
              </a:rPr>
              <a:t>Delivery: Quick-Look </a:t>
            </a:r>
            <a:r>
              <a:rPr lang="en-US" sz="2000" dirty="0" smtClean="0">
                <a:latin typeface="Arial"/>
                <a:cs typeface="Arial"/>
              </a:rPr>
              <a:t>Data</a:t>
            </a:r>
            <a:endParaRPr lang="en-US" sz="2000" dirty="0">
              <a:latin typeface="Arial"/>
              <a:cs typeface="Arial"/>
            </a:endParaRPr>
          </a:p>
          <a:p>
            <a:pPr lvl="2"/>
            <a:r>
              <a:rPr lang="en-US" sz="1600" dirty="0" smtClean="0">
                <a:latin typeface="Arial"/>
                <a:cs typeface="Arial"/>
              </a:rPr>
              <a:t>The Mission shall ensure that each SOC provides for public dissemination a quick-look processed version of science data (e.g. thumbnails) within 60 days (TBR) of downlink.</a:t>
            </a:r>
          </a:p>
          <a:p>
            <a:pPr lvl="1"/>
            <a:r>
              <a:rPr lang="en-US" sz="2000" dirty="0" smtClean="0">
                <a:latin typeface="Arial"/>
                <a:cs typeface="Arial"/>
              </a:rPr>
              <a:t>[</a:t>
            </a:r>
            <a:r>
              <a:rPr lang="en-US" sz="2000" dirty="0">
                <a:latin typeface="Arial"/>
                <a:cs typeface="Arial"/>
              </a:rPr>
              <a:t>MRD-59</a:t>
            </a:r>
            <a:r>
              <a:rPr lang="en-US" sz="2000" dirty="0" smtClean="0">
                <a:latin typeface="Arial"/>
                <a:cs typeface="Arial"/>
              </a:rPr>
              <a:t>] Data </a:t>
            </a:r>
            <a:r>
              <a:rPr lang="en-US" sz="2000" dirty="0">
                <a:latin typeface="Arial"/>
                <a:cs typeface="Arial"/>
              </a:rPr>
              <a:t>Delivery: Sharing Among Instrument Teams</a:t>
            </a:r>
          </a:p>
          <a:p>
            <a:pPr lvl="2"/>
            <a:r>
              <a:rPr lang="en-US" sz="1600" dirty="0">
                <a:latin typeface="Arial"/>
                <a:cs typeface="Arial"/>
              </a:rPr>
              <a:t>The Mission shall be capable of sharing data between instrument teams to support data </a:t>
            </a:r>
            <a:r>
              <a:rPr lang="en-US" sz="1600" dirty="0" smtClean="0">
                <a:latin typeface="Arial"/>
                <a:cs typeface="Arial"/>
              </a:rPr>
              <a:t>analysis</a:t>
            </a:r>
          </a:p>
          <a:p>
            <a:pPr lvl="1"/>
            <a:r>
              <a:rPr lang="en-US" sz="2000" dirty="0">
                <a:latin typeface="Arial"/>
                <a:cs typeface="Arial"/>
              </a:rPr>
              <a:t>[MRD-60</a:t>
            </a:r>
            <a:r>
              <a:rPr lang="en-US" sz="2000" dirty="0" smtClean="0">
                <a:latin typeface="Arial"/>
                <a:cs typeface="Arial"/>
              </a:rPr>
              <a:t>] Data </a:t>
            </a:r>
            <a:r>
              <a:rPr lang="en-US" sz="2000" dirty="0">
                <a:latin typeface="Arial"/>
                <a:cs typeface="Arial"/>
              </a:rPr>
              <a:t>Delivery: Engineering Data Sharing</a:t>
            </a:r>
          </a:p>
          <a:p>
            <a:pPr lvl="2"/>
            <a:r>
              <a:rPr lang="en-US" sz="1600" dirty="0">
                <a:latin typeface="Arial"/>
                <a:cs typeface="Arial"/>
              </a:rPr>
              <a:t>The Mission shall be capable of sharing ancillary engineering information necessary to validate and calibrate science data sets to all investigation teams prior to depositing them in a NASA approved data repository</a:t>
            </a:r>
            <a:r>
              <a:rPr lang="en-US" sz="1600" dirty="0" smtClean="0">
                <a:latin typeface="Arial"/>
                <a:cs typeface="Arial"/>
              </a:rPr>
              <a:t>.</a:t>
            </a:r>
          </a:p>
          <a:p>
            <a:pPr lvl="1"/>
            <a:endParaRPr lang="en-US" sz="1600" dirty="0">
              <a:latin typeface="Arial"/>
              <a:cs typeface="Arial"/>
            </a:endParaRPr>
          </a:p>
          <a:p>
            <a:pPr lvl="2"/>
            <a:endParaRPr lang="en-US" sz="1100" dirty="0"/>
          </a:p>
          <a:p>
            <a:pPr lvl="2"/>
            <a:endParaRPr lang="en-US" sz="1100" dirty="0"/>
          </a:p>
          <a:p>
            <a:pPr lvl="3"/>
            <a:endParaRPr lang="en-US" sz="1200" dirty="0"/>
          </a:p>
          <a:p>
            <a:pPr lvl="2"/>
            <a:endParaRPr lang="en-US" sz="1400" dirty="0"/>
          </a:p>
          <a:p>
            <a:pPr lvl="1"/>
            <a:endParaRPr lang="en-US" sz="1400" dirty="0"/>
          </a:p>
          <a:p>
            <a:pPr lvl="1"/>
            <a:endParaRPr lang="en-US" sz="1400" dirty="0"/>
          </a:p>
          <a:p>
            <a:pPr lvl="1"/>
            <a:endParaRPr lang="en-US" sz="2000"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3220618736"/>
      </p:ext>
    </p:extLst>
  </p:cSld>
  <p:clrMapOvr>
    <a:masterClrMapping/>
  </p:clrMapOvr>
  <p:transition xmlns:p14="http://schemas.microsoft.com/office/powerpoint/2010/mai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26" y="1029697"/>
            <a:ext cx="8701505" cy="5828303"/>
          </a:xfrm>
        </p:spPr>
        <p:txBody>
          <a:bodyPr/>
          <a:lstStyle/>
          <a:p>
            <a:pPr lvl="1"/>
            <a:r>
              <a:rPr lang="en-US" sz="2000" dirty="0">
                <a:cs typeface="Arial"/>
              </a:rPr>
              <a:t>[MRD-61] Data Delivery: Public Release</a:t>
            </a:r>
          </a:p>
          <a:p>
            <a:pPr lvl="2"/>
            <a:r>
              <a:rPr lang="en-US" sz="1600" dirty="0">
                <a:cs typeface="Arial"/>
              </a:rPr>
              <a:t>The Mission shall ensure that each SPP science investigation provides processed science data obtained as part of the SPP mission to the public no later than 6 months (TBR) from downlink of all a given encounter's data.</a:t>
            </a:r>
          </a:p>
          <a:p>
            <a:pPr lvl="1"/>
            <a:r>
              <a:rPr lang="en-US" sz="1800" dirty="0" smtClean="0"/>
              <a:t>[MRD</a:t>
            </a:r>
            <a:r>
              <a:rPr lang="en-US" sz="1800" dirty="0"/>
              <a:t>-</a:t>
            </a:r>
            <a:r>
              <a:rPr lang="en-US" sz="1800" dirty="0" smtClean="0"/>
              <a:t>63] </a:t>
            </a:r>
            <a:r>
              <a:rPr lang="en-US" sz="1800" dirty="0"/>
              <a:t>CDH Data Delivery: Data Retention at </a:t>
            </a:r>
            <a:r>
              <a:rPr lang="en-US" sz="1800" dirty="0" smtClean="0"/>
              <a:t>SOC</a:t>
            </a:r>
          </a:p>
          <a:p>
            <a:pPr lvl="2"/>
            <a:r>
              <a:rPr lang="en-US" sz="1400" dirty="0" smtClean="0"/>
              <a:t>The </a:t>
            </a:r>
            <a:r>
              <a:rPr lang="en-US" sz="14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400" dirty="0" smtClean="0"/>
              <a:t>.</a:t>
            </a:r>
            <a:endParaRPr lang="en-US" sz="2000" dirty="0" smtClean="0">
              <a:cs typeface="Arial"/>
            </a:endParaRPr>
          </a:p>
          <a:p>
            <a:pPr lvl="1"/>
            <a:r>
              <a:rPr lang="en-US" sz="2000" dirty="0" smtClean="0">
                <a:cs typeface="Arial"/>
              </a:rPr>
              <a:t>[</a:t>
            </a:r>
            <a:r>
              <a:rPr lang="en-US" sz="2000" dirty="0">
                <a:cs typeface="Arial"/>
              </a:rPr>
              <a:t>MRD-64] Data Delivery: Data Retention at SOCs</a:t>
            </a:r>
          </a:p>
          <a:p>
            <a:pPr lvl="2"/>
            <a:r>
              <a:rPr lang="en-US" sz="1600" dirty="0">
                <a:cs typeface="Arial"/>
              </a:rPr>
              <a:t>The Mission shall ensure that each SOC maintains a data archive of its instrument science, documentation, software and science data products for the life of the mission plus one year (TBR).</a:t>
            </a:r>
          </a:p>
          <a:p>
            <a:pPr lvl="1"/>
            <a:r>
              <a:rPr lang="en-US" sz="2000" dirty="0">
                <a:cs typeface="Arial"/>
              </a:rPr>
              <a:t>[MRD-65] Data Delivery: Data Delivery to NASA</a:t>
            </a:r>
          </a:p>
          <a:p>
            <a:pPr lvl="2"/>
            <a:r>
              <a:rPr lang="en-US" sz="1600" dirty="0">
                <a:cs typeface="Arial"/>
              </a:rPr>
              <a:t>The Mission shall ensure that each science investigation team delivers their respective data archive from the operational phase of the mission to a NASA-designated location for a deep data archive within </a:t>
            </a:r>
            <a:r>
              <a:rPr lang="en-US" sz="1600" dirty="0" smtClean="0">
                <a:cs typeface="Arial"/>
              </a:rPr>
              <a:t>12 months </a:t>
            </a:r>
            <a:r>
              <a:rPr lang="en-US" sz="1600" dirty="0">
                <a:cs typeface="Arial"/>
              </a:rPr>
              <a:t>of completion of the operational phase of the </a:t>
            </a:r>
            <a:r>
              <a:rPr lang="en-US" sz="1600" dirty="0" smtClean="0">
                <a:cs typeface="Arial"/>
              </a:rPr>
              <a:t>mission.</a:t>
            </a:r>
          </a:p>
          <a:p>
            <a:endParaRPr lang="en-US"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8892542"/>
      </p:ext>
    </p:extLst>
  </p:cSld>
  <p:clrMapOvr>
    <a:masterClrMapping/>
  </p:clrMapOvr>
  <p:transition xmlns:p14="http://schemas.microsoft.com/office/powerpoint/2010/mai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t>[MRD-72] FP: Instrument Power-Down Time (</a:t>
            </a:r>
            <a:r>
              <a:rPr lang="en-US" sz="2000" i="1" dirty="0"/>
              <a:t>ISIS SOC Tracks this for Heath &amp; Safety)</a:t>
            </a:r>
          </a:p>
          <a:p>
            <a:pPr lvl="2"/>
            <a:r>
              <a:rPr lang="en-US" sz="1600" dirty="0"/>
              <a:t>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600" dirty="0" smtClean="0"/>
              <a:t>.</a:t>
            </a:r>
          </a:p>
          <a:p>
            <a:pPr lvl="2"/>
            <a:endParaRPr lang="en-US" sz="1600" dirty="0"/>
          </a:p>
          <a:p>
            <a:pPr lvl="1"/>
            <a:r>
              <a:rPr lang="en-US" sz="2000" dirty="0"/>
              <a:t>[MRD-82] Safety: JHU/APL Network Security</a:t>
            </a:r>
          </a:p>
          <a:p>
            <a:pPr lvl="2"/>
            <a:r>
              <a:rPr lang="en-US" sz="1600" dirty="0"/>
              <a:t>The Mission shall ensure that all SPP equipment that connects to the JHU/APL internal or mission operations networks complies with JHU/APL security requirements</a:t>
            </a:r>
            <a:r>
              <a:rPr lang="en-US" sz="1400" dirty="0"/>
              <a:t>.</a:t>
            </a:r>
          </a:p>
          <a:p>
            <a:endParaRPr lang="en-US" dirty="0"/>
          </a:p>
        </p:txBody>
      </p:sp>
      <p:sp>
        <p:nvSpPr>
          <p:cNvPr id="3" name="Title 2"/>
          <p:cNvSpPr>
            <a:spLocks noGrp="1"/>
          </p:cNvSpPr>
          <p:nvPr>
            <p:ph type="title"/>
          </p:nvPr>
        </p:nvSpPr>
        <p:spPr/>
        <p:txBody>
          <a:bodyPr/>
          <a:lstStyle/>
          <a:p>
            <a:r>
              <a:rPr lang="en-US" dirty="0"/>
              <a:t>Level 2 Requirements</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500859568"/>
      </p:ext>
    </p:extLst>
  </p:cSld>
  <p:clrMapOvr>
    <a:masterClrMapping/>
  </p:clrMapOvr>
  <p:transition xmlns:p14="http://schemas.microsoft.com/office/powerpoint/2010/mai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[PAY-133] CDH Data Delivery: Quick-Look Data</a:t>
            </a:r>
          </a:p>
          <a:p>
            <a:pPr lvl="1"/>
            <a:r>
              <a:rPr lang="en-US" dirty="0"/>
              <a:t>All Science Operations Centers shall provide for public dissemination a quick-look processed version of science data within 6 months (TBR) of downlink for the first three orbits after launch and 60 days (TBR) of downlink thereafter.</a:t>
            </a:r>
          </a:p>
          <a:p>
            <a:pPr lvl="1"/>
            <a:r>
              <a:rPr lang="en-US" dirty="0" smtClean="0"/>
              <a:t>Traced back to </a:t>
            </a:r>
            <a:r>
              <a:rPr lang="en-US" dirty="0"/>
              <a:t>MRD-58 : The Mission shall ensure that each SOC provides for public dissemination a quick-look processed version of science data (e.g. thumbnails) within 60 days (TBR) of downlink. </a:t>
            </a:r>
            <a:endParaRPr lang="en-US" dirty="0" smtClean="0"/>
          </a:p>
          <a:p>
            <a:r>
              <a:rPr lang="en-US" dirty="0" smtClean="0"/>
              <a:t>[PAY-134] CDH Data: Data Sharing</a:t>
            </a:r>
          </a:p>
          <a:p>
            <a:pPr lvl="1"/>
            <a:r>
              <a:rPr lang="en-US" dirty="0"/>
              <a:t>All Science Operations Centers shall be capable of sharing data with other SPP instrument teams to support data analysis as specified in the Science Data Management Plan (7434-9101).</a:t>
            </a:r>
          </a:p>
          <a:p>
            <a:pPr lvl="1"/>
            <a:r>
              <a:rPr lang="en-US" dirty="0" smtClean="0"/>
              <a:t>Traced back to MRD</a:t>
            </a:r>
            <a:r>
              <a:rPr lang="en-US" dirty="0"/>
              <a:t>-59 : The Mission shall be capable of sharing data between instrument teams to support data </a:t>
            </a:r>
            <a:r>
              <a:rPr lang="en-US" dirty="0" smtClean="0"/>
              <a:t>analysis</a:t>
            </a:r>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3451832001"/>
      </p:ext>
    </p:extLst>
  </p:cSld>
  <p:clrMapOvr>
    <a:masterClrMapping/>
  </p:clrMapOvr>
  <p:transition xmlns:p14="http://schemas.microsoft.com/office/powerpoint/2010/mai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PAY-135] CDH Data: Engineering Data Sharing</a:t>
            </a:r>
          </a:p>
          <a:p>
            <a:pPr lvl="1"/>
            <a:r>
              <a:rPr lang="en-US" sz="1800" dirty="0"/>
              <a:t>All Science Operations Centers shall be capable of sharing ancillary engineering information necessary to validate and calibrate science data sets with all investigation teams prior to depositing them in a NASA approved data </a:t>
            </a:r>
            <a:r>
              <a:rPr lang="en-US" sz="1800" dirty="0" smtClean="0"/>
              <a:t>repository</a:t>
            </a:r>
          </a:p>
          <a:p>
            <a:pPr lvl="1"/>
            <a:r>
              <a:rPr lang="en-US" sz="1800" dirty="0" smtClean="0"/>
              <a:t>Traced back to MRD</a:t>
            </a:r>
            <a:r>
              <a:rPr lang="en-US" sz="1800" dirty="0"/>
              <a:t>-60 : The Mission shall be capable of sharing ancillary engineering information necessary to validate and calibrate science data sets to all investigation teams prior to depositing them in a NASA approved data repository. </a:t>
            </a:r>
            <a:endParaRPr lang="en-US" sz="1800" dirty="0" smtClean="0"/>
          </a:p>
          <a:p>
            <a:r>
              <a:rPr lang="en-US" dirty="0" smtClean="0"/>
              <a:t>[PAY-136] CDH Data: Public Dissemination</a:t>
            </a:r>
          </a:p>
          <a:p>
            <a:pPr lvl="1"/>
            <a:r>
              <a:rPr lang="en-US" sz="1800" dirty="0"/>
              <a:t>All Science Operations Centers shall provide processed science data obtained as part of the SPP mission to the public no later than 6 months </a:t>
            </a:r>
            <a:r>
              <a:rPr lang="en-US" sz="1800" dirty="0" smtClean="0"/>
              <a:t>from </a:t>
            </a:r>
            <a:r>
              <a:rPr lang="en-US" sz="1800" dirty="0"/>
              <a:t>downlink of all a given encounter's data.</a:t>
            </a:r>
          </a:p>
          <a:p>
            <a:pPr lvl="1"/>
            <a:r>
              <a:rPr lang="en-US" sz="1800" dirty="0" smtClean="0"/>
              <a:t>Traced back to MRD</a:t>
            </a:r>
            <a:r>
              <a:rPr lang="en-US" sz="1800" dirty="0"/>
              <a:t>-61 : The Mission shall ensure that each SPP science investigation provides processed science data obtained as part of the SPP mission to the public no later than 6 months (TBR) from downlink of all a given encounter's data.</a:t>
            </a:r>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560179903"/>
      </p:ext>
    </p:extLst>
  </p:cSld>
  <p:clrMapOvr>
    <a:masterClrMapping/>
  </p:clrMapOvr>
  <p:transition xmlns:p14="http://schemas.microsoft.com/office/powerpoint/2010/mai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[PAY-137] CDH Data Delivery: Data Retention at SOC</a:t>
            </a:r>
          </a:p>
          <a:p>
            <a:pPr lvl="1"/>
            <a:r>
              <a:rPr lang="en-US" sz="1800" dirty="0"/>
              <a:t>All Science Operations Centers shall maintain all instrument telemetry &amp; all associated data products throughout the duration of the operational phase of the mission plus one year (TBR). </a:t>
            </a:r>
          </a:p>
          <a:p>
            <a:pPr lvl="1"/>
            <a:r>
              <a:rPr lang="en-US" sz="1800" dirty="0" smtClean="0"/>
              <a:t>Traced back to MRD</a:t>
            </a:r>
            <a:r>
              <a:rPr lang="en-US" sz="1800" dirty="0"/>
              <a:t>-63 : The 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800" dirty="0" smtClean="0"/>
              <a:t>.</a:t>
            </a:r>
          </a:p>
          <a:p>
            <a:r>
              <a:rPr lang="en-US" dirty="0"/>
              <a:t>[PAY 138] CDH Data Delivery: Data Retention at SOCs</a:t>
            </a:r>
          </a:p>
          <a:p>
            <a:pPr lvl="1"/>
            <a:r>
              <a:rPr lang="en-US" sz="1800" dirty="0"/>
              <a:t>All Science Operations Centers shall maintain a data archive of its instrument science, documentation, software and science data products for the life of the mission plus one year (TBR). </a:t>
            </a:r>
          </a:p>
          <a:p>
            <a:pPr lvl="1"/>
            <a:r>
              <a:rPr lang="en-US" sz="1800" dirty="0"/>
              <a:t>Traced back to MRD-64 : The Mission shall ensure that each SOC maintains a data archive of its instrument science, documentation, software and science data products for the life of the mission plus one year (TBR).</a:t>
            </a:r>
          </a:p>
          <a:p>
            <a:endParaRPr lang="en-US" sz="1800"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852155100"/>
      </p:ext>
    </p:extLst>
  </p:cSld>
  <p:clrMapOvr>
    <a:masterClrMapping/>
  </p:clrMapOvr>
  <p:transition xmlns:p14="http://schemas.microsoft.com/office/powerpoint/2010/mai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000000"/>
                </a:solidFill>
              </a:rPr>
              <a:t>[PAY-149] FP: Instrument Fault Protection (</a:t>
            </a:r>
            <a:r>
              <a:rPr lang="en-US" i="1" dirty="0">
                <a:solidFill>
                  <a:srgbClr val="000000"/>
                </a:solidFill>
              </a:rPr>
              <a:t>ISIS SOC Tracks this for Heath &amp; Safety)</a:t>
            </a:r>
          </a:p>
          <a:p>
            <a:pPr lvl="1"/>
            <a:r>
              <a:rPr lang="en-US" sz="1800" dirty="0">
                <a:solidFill>
                  <a:srgbClr val="000000"/>
                </a:solidFill>
              </a:rPr>
              <a:t>All instruments shall provide data to support instrument fault protection (including ground system monitoring of selected instrument health data, remote SOC notifications of critical fault conditions, and autonomous onboard instrument power-downs in response to instrument request, detection of stale instrument heartbeat, or overcurrent). </a:t>
            </a:r>
          </a:p>
          <a:p>
            <a:pPr lvl="1"/>
            <a:r>
              <a:rPr lang="en-US" sz="1800" dirty="0">
                <a:solidFill>
                  <a:srgbClr val="000000"/>
                </a:solidFill>
              </a:rPr>
              <a:t>Traced back to MRD-72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endParaRPr lang="en-US" dirty="0">
              <a:solidFill>
                <a:srgbClr val="000000"/>
              </a:solidFill>
            </a:endParaRPr>
          </a:p>
          <a:p>
            <a:endParaRPr lang="en-US" dirty="0"/>
          </a:p>
        </p:txBody>
      </p:sp>
      <p:sp>
        <p:nvSpPr>
          <p:cNvPr id="3" name="Title 2"/>
          <p:cNvSpPr>
            <a:spLocks noGrp="1"/>
          </p:cNvSpPr>
          <p:nvPr>
            <p:ph type="title"/>
          </p:nvPr>
        </p:nvSpPr>
        <p:spPr/>
        <p:txBody>
          <a:bodyPr/>
          <a:lstStyle/>
          <a:p>
            <a:r>
              <a:rPr lang="en-US" dirty="0"/>
              <a:t>Level 3 Requirements</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327499788"/>
      </p:ext>
    </p:extLst>
  </p:cSld>
  <p:clrMapOvr>
    <a:masterClrMapping/>
  </p:clrMapOvr>
  <p:transition xmlns:p14="http://schemas.microsoft.com/office/powerpoint/2010/mai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9" y="1193089"/>
            <a:ext cx="8426450" cy="4678363"/>
          </a:xfrm>
        </p:spPr>
        <p:txBody>
          <a:bodyPr/>
          <a:lstStyle/>
          <a:p>
            <a:r>
              <a:rPr lang="en-US" dirty="0"/>
              <a:t>[PAY 139] CDH Data Delivery: Data Delivery to NASA</a:t>
            </a:r>
          </a:p>
          <a:p>
            <a:pPr lvl="1"/>
            <a:r>
              <a:rPr lang="en-US" sz="1800" dirty="0"/>
              <a:t>All Science Operations Centers shall deliver its data archive from the operational phase of the mission to a NASA-designated location for a deep data archive within 12 months (TBR) of completion of the operational phase of the mission. </a:t>
            </a:r>
          </a:p>
          <a:p>
            <a:pPr lvl="1"/>
            <a:r>
              <a:rPr lang="en-US" sz="1800" dirty="0"/>
              <a:t>Traced back to MRD-65 : The Mission shall ensure that each science investigation team delivers their respective data archive from the operational phase of the mission to a NASA-designated location for a deep data archive within 12 months (TBR) of completion of the operational phase of the mission. </a:t>
            </a:r>
          </a:p>
          <a:p>
            <a:r>
              <a:rPr lang="en-US" dirty="0" smtClean="0"/>
              <a:t>[PAY 151] FP: Instrument Power-Down Time (</a:t>
            </a:r>
            <a:r>
              <a:rPr lang="en-US" i="1" dirty="0" smtClean="0"/>
              <a:t>ISIS SOC Tracks this for Heath &amp; Safety)</a:t>
            </a:r>
          </a:p>
          <a:p>
            <a:pPr lvl="1"/>
            <a:r>
              <a:rPr lang="en-US" sz="1800" dirty="0"/>
              <a:t>All instruments shall be capable of safely powering down within TBD s upon receipt of a status message with a bit indicating power-down command.</a:t>
            </a:r>
          </a:p>
          <a:p>
            <a:pPr lvl="1"/>
            <a:r>
              <a:rPr lang="en-US" sz="1800" dirty="0" smtClean="0"/>
              <a:t>Traced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endParaRPr lang="en-US" dirty="0" smtClean="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602717857"/>
      </p:ext>
    </p:extLst>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9474"/>
            <a:ext cx="8426450" cy="5238524"/>
          </a:xfrm>
        </p:spPr>
        <p:txBody>
          <a:bodyPr/>
          <a:lstStyle/>
          <a:p>
            <a:r>
              <a:rPr lang="en-US" sz="3200" dirty="0" smtClean="0"/>
              <a:t>PM Introduction</a:t>
            </a:r>
          </a:p>
          <a:p>
            <a:endParaRPr lang="en-US" sz="3200" dirty="0"/>
          </a:p>
        </p:txBody>
      </p:sp>
      <p:sp>
        <p:nvSpPr>
          <p:cNvPr id="5" name="Title 1"/>
          <p:cNvSpPr>
            <a:spLocks noGrp="1"/>
          </p:cNvSpPr>
          <p:nvPr>
            <p:ph type="title"/>
          </p:nvPr>
        </p:nvSpPr>
        <p:spPr>
          <a:xfrm>
            <a:off x="683879" y="185100"/>
            <a:ext cx="7199939" cy="675511"/>
          </a:xfrm>
        </p:spPr>
        <p:txBody>
          <a:bodyPr/>
          <a:lstStyle/>
          <a:p>
            <a:r>
              <a:rPr lang="en-US" dirty="0" smtClean="0"/>
              <a:t>Introduction</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01</a:t>
            </a:r>
            <a:endParaRPr lang="en-US" sz="1000" dirty="0"/>
          </a:p>
        </p:txBody>
      </p:sp>
    </p:spTree>
    <p:extLst>
      <p:ext uri="{BB962C8B-B14F-4D97-AF65-F5344CB8AC3E}">
        <p14:creationId xmlns:p14="http://schemas.microsoft.com/office/powerpoint/2010/main" val="2564339432"/>
      </p:ext>
    </p:extLst>
  </p:cSld>
  <p:clrMapOvr>
    <a:masterClrMapping/>
  </p:clrMapOvr>
  <p:transition xmlns:p14="http://schemas.microsoft.com/office/powerpoint/2010/mai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221] FP: Instrument Reconfiguration (</a:t>
            </a:r>
            <a:r>
              <a:rPr lang="en-US" i="1" dirty="0" smtClean="0"/>
              <a:t>ISIS SOC Tracks This For Health &amp; Safety)</a:t>
            </a:r>
            <a:endParaRPr lang="en-US" dirty="0" smtClean="0"/>
          </a:p>
          <a:p>
            <a:pPr lvl="1"/>
            <a:r>
              <a:rPr lang="en-US" sz="1800" dirty="0"/>
              <a:t>All instruments shall be capable of autonomous reconfiguration to </a:t>
            </a:r>
            <a:r>
              <a:rPr lang="en-US" sz="1800" dirty="0" smtClean="0"/>
              <a:t>a pre</a:t>
            </a:r>
            <a:r>
              <a:rPr lang="en-US" sz="1800" dirty="0"/>
              <a:t>-defined operational state </a:t>
            </a:r>
            <a:r>
              <a:rPr lang="en-US" sz="1800" dirty="0" smtClean="0"/>
              <a:t>following </a:t>
            </a:r>
            <a:r>
              <a:rPr lang="en-US" sz="1800" dirty="0"/>
              <a:t>spacecraft-commanded power-down </a:t>
            </a:r>
            <a:r>
              <a:rPr lang="en-US" sz="1800" dirty="0" smtClean="0"/>
              <a:t>and </a:t>
            </a:r>
            <a:r>
              <a:rPr lang="en-US" sz="1800" dirty="0"/>
              <a:t>subsequent </a:t>
            </a:r>
            <a:r>
              <a:rPr lang="en-US" sz="1800" dirty="0" smtClean="0"/>
              <a:t>power</a:t>
            </a:r>
            <a:r>
              <a:rPr lang="en-US" sz="1800" dirty="0"/>
              <a:t>-on</a:t>
            </a:r>
            <a:r>
              <a:rPr lang="en-US" sz="1800" dirty="0" smtClean="0"/>
              <a:t>.</a:t>
            </a:r>
          </a:p>
          <a:p>
            <a:r>
              <a:rPr lang="en-US" dirty="0" smtClean="0"/>
              <a:t>[PAY 152] FP: Instrument Power-Down Preparedness (</a:t>
            </a:r>
            <a:r>
              <a:rPr lang="en-US" i="1" dirty="0" smtClean="0"/>
              <a:t>ISIS SOC Tracks This for Health &amp; Safety)</a:t>
            </a:r>
          </a:p>
          <a:p>
            <a:pPr lvl="1"/>
            <a:r>
              <a:rPr lang="en-US" sz="1800" dirty="0"/>
              <a:t>All instruments shall be designed to accommodate immediate loss of power (without warning) without damage to the instrument.</a:t>
            </a:r>
          </a:p>
          <a:p>
            <a:pPr lvl="1"/>
            <a:r>
              <a:rPr lang="en-US" sz="1800" dirty="0" smtClean="0"/>
              <a:t>Traced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p>
          <a:p>
            <a:r>
              <a:rPr lang="en-US" dirty="0"/>
              <a:t>[PAY 283] Compliance: MOC to SOC ICD</a:t>
            </a:r>
          </a:p>
          <a:p>
            <a:pPr lvl="1"/>
            <a:r>
              <a:rPr lang="en-US" sz="1800" dirty="0"/>
              <a:t>All </a:t>
            </a:r>
            <a:r>
              <a:rPr lang="en-US" sz="1800" dirty="0" smtClean="0"/>
              <a:t>SOCs shall </a:t>
            </a:r>
            <a:r>
              <a:rPr lang="en-US" sz="1800" dirty="0"/>
              <a:t>comply with the requirements and constraints imposed by the MOC to SOC ICD 7434-9078. </a:t>
            </a:r>
          </a:p>
          <a:p>
            <a:pPr lvl="1"/>
            <a:endParaRPr lang="en-US" sz="1800" dirty="0"/>
          </a:p>
          <a:p>
            <a:pPr lvl="1"/>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2773351650"/>
      </p:ext>
    </p:extLst>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303 ISIS Calibration</a:t>
            </a:r>
          </a:p>
          <a:p>
            <a:pPr lvl="1"/>
            <a:r>
              <a:rPr lang="en-US" dirty="0"/>
              <a:t>ISIS shall shall be capable of operating to support calibration for at least 70% (TBR) of the time the spacecraft is not in a power or operationally-constrained mode outside of 0.25 AU.</a:t>
            </a:r>
          </a:p>
          <a:p>
            <a:pPr lvl="1"/>
            <a:r>
              <a:rPr lang="en-US" dirty="0" smtClean="0"/>
              <a:t>Traced to MRD-97: Mission shall measure energetic protons and heavy ions … </a:t>
            </a:r>
          </a:p>
          <a:p>
            <a:r>
              <a:rPr lang="en-US" dirty="0"/>
              <a:t>PAY-</a:t>
            </a:r>
            <a:r>
              <a:rPr lang="en-US" dirty="0" smtClean="0"/>
              <a:t>215 </a:t>
            </a:r>
            <a:r>
              <a:rPr lang="en-US" dirty="0"/>
              <a:t>Payload: ISIS Burst </a:t>
            </a:r>
            <a:r>
              <a:rPr lang="en-US" dirty="0" smtClean="0"/>
              <a:t>Mode (</a:t>
            </a:r>
            <a:r>
              <a:rPr lang="en-US" i="1" dirty="0" smtClean="0"/>
              <a:t>This is tracked by ISIS-SOC)</a:t>
            </a:r>
            <a:endParaRPr lang="en-US" dirty="0"/>
          </a:p>
          <a:p>
            <a:pPr lvl="1"/>
            <a:r>
              <a:rPr lang="en-US" dirty="0" smtClean="0"/>
              <a:t>ISIS shall be capable of sharing a limited amount of instrument messaging information sufficient for the purposes of coordinating concentrated or focused measurement (burst mode) periods, as defined in the SPP Instrument Shared Data Document 7434-XXXX (TBR). </a:t>
            </a:r>
            <a:endParaRPr lang="en-US" dirty="0"/>
          </a:p>
          <a:p>
            <a:pPr lvl="1"/>
            <a:r>
              <a:rPr lang="en-US" dirty="0" smtClean="0"/>
              <a:t>This </a:t>
            </a:r>
            <a:r>
              <a:rPr lang="en-US" dirty="0"/>
              <a:t>requirement meets Level 2 Requirements.  ISIS will be participating in Burst Mode data sharing.</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428659654"/>
      </p:ext>
    </p:extLst>
  </p:cSld>
  <p:clrMapOvr>
    <a:masterClrMapping/>
  </p:clrMapOvr>
  <p:transition xmlns:p14="http://schemas.microsoft.com/office/powerpoint/2010/mai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Aft>
                <a:spcPts val="1200"/>
              </a:spcAft>
            </a:pPr>
            <a:r>
              <a:rPr lang="en-US"/>
              <a:t>The ISIS team is fully aware of the high level SPP requirements and how they apply to the ISIS SOC.</a:t>
            </a:r>
          </a:p>
          <a:p>
            <a:pPr marL="457200" indent="-457200">
              <a:spcAft>
                <a:spcPts val="1200"/>
              </a:spcAft>
            </a:pPr>
            <a:r>
              <a:rPr lang="en-US"/>
              <a:t>ISIS has taken ownership of the lower level requirements to ensure that the ISIS SOC will provide:</a:t>
            </a:r>
          </a:p>
          <a:p>
            <a:pPr marL="914400" lvl="1" indent="-457200">
              <a:spcAft>
                <a:spcPts val="1200"/>
              </a:spcAft>
            </a:pPr>
            <a:r>
              <a:rPr lang="en-US"/>
              <a:t>Timely distribution of quicklook and science data</a:t>
            </a:r>
          </a:p>
          <a:p>
            <a:pPr marL="914400" lvl="1" indent="-457200">
              <a:spcAft>
                <a:spcPts val="1200"/>
              </a:spcAft>
            </a:pPr>
            <a:r>
              <a:rPr lang="en-US" dirty="0"/>
              <a:t>S</a:t>
            </a:r>
            <a:r>
              <a:rPr lang="en-US" dirty="0"/>
              <a:t>haring of </a:t>
            </a:r>
            <a:r>
              <a:rPr lang="en-US" dirty="0"/>
              <a:t>science/engineering/ancillary data among teams</a:t>
            </a:r>
          </a:p>
          <a:p>
            <a:pPr marL="914400" lvl="1" indent="-457200">
              <a:spcAft>
                <a:spcPts val="1200"/>
              </a:spcAft>
            </a:pPr>
            <a:r>
              <a:rPr lang="en-US" dirty="0"/>
              <a:t>An archive of all telemetry, data, software and documents</a:t>
            </a:r>
          </a:p>
          <a:p>
            <a:pPr marL="914400" lvl="1" indent="-457200">
              <a:spcAft>
                <a:spcPts val="1200"/>
              </a:spcAft>
            </a:pPr>
            <a:r>
              <a:rPr lang="en-US" dirty="0"/>
              <a:t>APL-approved security on its computers</a:t>
            </a:r>
          </a:p>
          <a:p>
            <a:pPr marL="914400" lvl="1" indent="-457200">
              <a:spcAft>
                <a:spcPts val="1200"/>
              </a:spcAft>
            </a:pPr>
            <a:r>
              <a:rPr lang="en-US" dirty="0"/>
              <a:t>Monitoring of ISIS instrument fault conditions</a:t>
            </a:r>
          </a:p>
          <a:p>
            <a:pPr marL="914400" lvl="1" indent="-457200">
              <a:spcAft>
                <a:spcPts val="1200"/>
              </a:spcAft>
            </a:pPr>
            <a:r>
              <a:rPr lang="en-US" dirty="0"/>
              <a:t>ISIS instrument commanding and telemetry processing</a:t>
            </a:r>
          </a:p>
          <a:p>
            <a:pPr marL="0" indent="0">
              <a:spcAft>
                <a:spcPts val="1200"/>
              </a:spcAft>
              <a:buNone/>
            </a:pPr>
            <a:endParaRPr lang="en-US"/>
          </a:p>
        </p:txBody>
      </p:sp>
      <p:sp>
        <p:nvSpPr>
          <p:cNvPr id="3" name="Title 2"/>
          <p:cNvSpPr>
            <a:spLocks noGrp="1"/>
          </p:cNvSpPr>
          <p:nvPr>
            <p:ph type="title"/>
          </p:nvPr>
        </p:nvSpPr>
        <p:spPr/>
        <p:txBody>
          <a:bodyPr/>
          <a:lstStyle/>
          <a:p>
            <a:r>
              <a:rPr lang="en-US" dirty="0" smtClean="0"/>
              <a:t>Summary</a:t>
            </a:r>
            <a:endParaRPr lang="en-US" dirty="0"/>
          </a:p>
        </p:txBody>
      </p:sp>
    </p:spTree>
  </p:cSld>
  <p:clrMapOvr>
    <a:masterClrMapping/>
  </p:clrMapOvr>
  <p:transition xmlns:p14="http://schemas.microsoft.com/office/powerpoint/2010/mai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SOC Description</a:t>
            </a:r>
            <a:endParaRPr lang="en-US" dirty="0"/>
          </a:p>
        </p:txBody>
      </p:sp>
    </p:spTree>
    <p:extLst>
      <p:ext uri="{BB962C8B-B14F-4D97-AF65-F5344CB8AC3E}">
        <p14:creationId xmlns:p14="http://schemas.microsoft.com/office/powerpoint/2010/main" val="1755944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143" y="3825933"/>
            <a:ext cx="8426450" cy="4678363"/>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SOC Description - Architecture (1/2)</a:t>
            </a:r>
            <a:endParaRPr lang="en-US" dirty="0"/>
          </a:p>
        </p:txBody>
      </p:sp>
      <p:sp>
        <p:nvSpPr>
          <p:cNvPr id="7" name="Content Placeholder 2"/>
          <p:cNvSpPr txBox="1">
            <a:spLocks/>
          </p:cNvSpPr>
          <p:nvPr/>
        </p:nvSpPr>
        <p:spPr bwMode="auto">
          <a:xfrm>
            <a:off x="225096" y="4652222"/>
            <a:ext cx="8771852" cy="20052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1" fontAlgn="base" hangingPunct="1">
              <a:lnSpc>
                <a:spcPct val="95000"/>
              </a:lnSpc>
              <a:spcBef>
                <a:spcPct val="0"/>
              </a:spcBef>
              <a:spcAft>
                <a:spcPts val="3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95000"/>
              </a:lnSpc>
              <a:spcBef>
                <a:spcPct val="0"/>
              </a:spcBef>
              <a:spcAft>
                <a:spcPts val="300"/>
              </a:spcAft>
              <a:buClrTx/>
              <a:buSzPct val="115000"/>
              <a:buFont typeface="Wingdings" charset="2"/>
              <a:buChar char="§"/>
              <a:defRPr sz="2200" b="0">
                <a:solidFill>
                  <a:schemeClr val="tx1"/>
                </a:solidFill>
                <a:latin typeface="+mn-lt"/>
              </a:defRPr>
            </a:lvl2pPr>
            <a:lvl3pPr marL="798513" indent="-230188" algn="l" rtl="0" eaLnBrk="1" fontAlgn="base" hangingPunct="1">
              <a:lnSpc>
                <a:spcPct val="95000"/>
              </a:lnSpc>
              <a:spcBef>
                <a:spcPct val="0"/>
              </a:spcBef>
              <a:spcAft>
                <a:spcPts val="300"/>
              </a:spcAft>
              <a:buFont typeface="Wingdings" pitchFamily="2" charset="2"/>
              <a:buChar char="§"/>
              <a:defRPr sz="1800" b="0">
                <a:solidFill>
                  <a:schemeClr val="tx1"/>
                </a:solidFill>
                <a:latin typeface="+mn-lt"/>
              </a:defRPr>
            </a:lvl3pPr>
            <a:lvl4pPr marL="1144588" indent="-230188" algn="l" rtl="0" eaLnBrk="1" fontAlgn="base" hangingPunct="1">
              <a:lnSpc>
                <a:spcPct val="95000"/>
              </a:lnSpc>
              <a:spcBef>
                <a:spcPct val="0"/>
              </a:spcBef>
              <a:spcAft>
                <a:spcPts val="300"/>
              </a:spcAft>
              <a:buFont typeface="Wingdings" pitchFamily="2" charset="2"/>
              <a:buChar char="§"/>
              <a:defRPr sz="1600" b="0">
                <a:solidFill>
                  <a:schemeClr val="tx1"/>
                </a:solidFill>
                <a:latin typeface="+mn-lt"/>
              </a:defRPr>
            </a:lvl4pPr>
            <a:lvl5pPr marL="1482725" indent="-222250" algn="l" rtl="0" eaLnBrk="1" fontAlgn="base" hangingPunct="1">
              <a:lnSpc>
                <a:spcPct val="95000"/>
              </a:lnSpc>
              <a:spcBef>
                <a:spcPct val="0"/>
              </a:spcBef>
              <a:spcAft>
                <a:spcPts val="3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a:lstStyle>
          <a:p>
            <a:r>
              <a:rPr lang="en-US" sz="1800" dirty="0" smtClean="0"/>
              <a:t>Both instrument teams and SOC utilize GSEOS and have the capability to perform real-time commanding in the event of contingencies and during commissioning</a:t>
            </a:r>
          </a:p>
          <a:p>
            <a:r>
              <a:rPr lang="en-US" sz="1800" dirty="0" smtClean="0"/>
              <a:t>Instrument-to-MOC connections will be preserved and tested periodically to insure contingency preparedness </a:t>
            </a:r>
          </a:p>
          <a:p>
            <a:r>
              <a:rPr lang="en-US" sz="1800" dirty="0"/>
              <a:t>N</a:t>
            </a:r>
            <a:r>
              <a:rPr lang="en-US" sz="1800" dirty="0" smtClean="0"/>
              <a:t>eed dedicated EPI-Lo &amp; EPI-Hi “Test SOCs” in Mission Ops Center</a:t>
            </a:r>
          </a:p>
          <a:p>
            <a:r>
              <a:rPr lang="en-US" sz="1800" dirty="0" smtClean="0"/>
              <a:t>SOC-MOC connections will be exercised as the standard mode of instrument commanding </a:t>
            </a:r>
          </a:p>
        </p:txBody>
      </p:sp>
      <p:sp>
        <p:nvSpPr>
          <p:cNvPr id="9" name="TextBox 8"/>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pic>
        <p:nvPicPr>
          <p:cNvPr id="4" name="Picture 3" descr="simpleDataFlowV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741"/>
            <a:ext cx="9144000" cy="3597639"/>
          </a:xfrm>
          <a:prstGeom prst="rect">
            <a:avLst/>
          </a:prstGeom>
        </p:spPr>
      </p:pic>
    </p:spTree>
    <p:extLst>
      <p:ext uri="{BB962C8B-B14F-4D97-AF65-F5344CB8AC3E}">
        <p14:creationId xmlns:p14="http://schemas.microsoft.com/office/powerpoint/2010/main" val="2334191879"/>
      </p:ext>
    </p:extLst>
  </p:cSld>
  <p:clrMapOvr>
    <a:masterClrMapping/>
  </p:clrMapOvr>
  <p:transition xmlns:p14="http://schemas.microsoft.com/office/powerpoint/2010/mai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ISIS Science Operations Center (ISSOC) manages the commanding of EPI-Lo and EPI-Hi in coordination with instrument teams. </a:t>
            </a:r>
            <a:endParaRPr lang="en-US" dirty="0" smtClean="0"/>
          </a:p>
          <a:p>
            <a:r>
              <a:rPr lang="en-US" dirty="0" smtClean="0"/>
              <a:t>University </a:t>
            </a:r>
            <a:r>
              <a:rPr lang="en-US" dirty="0"/>
              <a:t>of New Hampshire (UNH) hosts the ISSOC, which is staffed by a small team responsible for day-to-day operations. </a:t>
            </a:r>
            <a:endParaRPr lang="en-US" dirty="0" smtClean="0"/>
          </a:p>
          <a:p>
            <a:r>
              <a:rPr lang="en-US" dirty="0" smtClean="0"/>
              <a:t>Operators </a:t>
            </a:r>
            <a:r>
              <a:rPr lang="en-US" dirty="0"/>
              <a:t>are brought on-board early in the project and operate the instruments during I&amp;T. </a:t>
            </a:r>
            <a:endParaRPr lang="en-US" dirty="0" smtClean="0"/>
          </a:p>
          <a:p>
            <a:r>
              <a:rPr lang="en-US" dirty="0"/>
              <a:t>C</a:t>
            </a:r>
            <a:r>
              <a:rPr lang="en-US" dirty="0" smtClean="0"/>
              <a:t>ommand </a:t>
            </a:r>
            <a:r>
              <a:rPr lang="en-US" dirty="0"/>
              <a:t>and telemetry database developed during I&amp;T is used during flight operations. </a:t>
            </a:r>
            <a:endParaRPr lang="en-US" dirty="0" smtClean="0"/>
          </a:p>
          <a:p>
            <a:r>
              <a:rPr lang="en-US" dirty="0" smtClean="0"/>
              <a:t>ISSOC </a:t>
            </a:r>
            <a:r>
              <a:rPr lang="en-US" dirty="0"/>
              <a:t>utilizes a similar architecture as the IBEX Science Operations that was developed by N. Schwadron and currently runs at UNH. </a:t>
            </a:r>
            <a:endParaRPr lang="en-US" dirty="0" smtClean="0"/>
          </a:p>
          <a:p>
            <a:endParaRPr lang="en-US" dirty="0"/>
          </a:p>
        </p:txBody>
      </p:sp>
      <p:sp>
        <p:nvSpPr>
          <p:cNvPr id="5" name="Title 1"/>
          <p:cNvSpPr>
            <a:spLocks noGrp="1"/>
          </p:cNvSpPr>
          <p:nvPr>
            <p:ph type="title"/>
          </p:nvPr>
        </p:nvSpPr>
        <p:spPr>
          <a:xfrm>
            <a:off x="683879" y="185100"/>
            <a:ext cx="7199939" cy="675511"/>
          </a:xfrm>
        </p:spPr>
        <p:txBody>
          <a:bodyPr/>
          <a:lstStyle/>
          <a:p>
            <a:r>
              <a:rPr lang="en-US" dirty="0" smtClean="0"/>
              <a:t>SOC Description - Architecture (2/2)</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763247727"/>
      </p:ext>
    </p:extLst>
  </p:cSld>
  <p:clrMapOvr>
    <a:masterClrMapping/>
  </p:clrMapOvr>
  <p:transition xmlns:p14="http://schemas.microsoft.com/office/powerpoint/2010/mai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P SOC Bldg 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737" y="3796993"/>
            <a:ext cx="4077372" cy="3061007"/>
          </a:xfrm>
          <a:prstGeom prst="rect">
            <a:avLst/>
          </a:prstGeom>
        </p:spPr>
      </p:pic>
      <p:sp>
        <p:nvSpPr>
          <p:cNvPr id="2" name="Title 1"/>
          <p:cNvSpPr>
            <a:spLocks noGrp="1"/>
          </p:cNvSpPr>
          <p:nvPr>
            <p:ph type="title"/>
          </p:nvPr>
        </p:nvSpPr>
        <p:spPr/>
        <p:txBody>
          <a:bodyPr/>
          <a:lstStyle/>
          <a:p>
            <a:r>
              <a:rPr lang="en-US" dirty="0" smtClean="0"/>
              <a:t>SOC Description </a:t>
            </a:r>
            <a:r>
              <a:rPr lang="en-US" dirty="0"/>
              <a:t>- </a:t>
            </a:r>
            <a:r>
              <a:rPr lang="en-US" dirty="0" smtClean="0"/>
              <a:t>Facilities</a:t>
            </a:r>
            <a:endParaRPr lang="en-US" dirty="0"/>
          </a:p>
        </p:txBody>
      </p:sp>
      <p:sp>
        <p:nvSpPr>
          <p:cNvPr id="5" name="Content Placeholder 2"/>
          <p:cNvSpPr txBox="1">
            <a:spLocks/>
          </p:cNvSpPr>
          <p:nvPr/>
        </p:nvSpPr>
        <p:spPr bwMode="auto">
          <a:xfrm>
            <a:off x="680193" y="1285874"/>
            <a:ext cx="4406157" cy="413465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a:lstStyle>
          <a:p>
            <a:pPr marL="0" indent="0">
              <a:buFont typeface="Wingdings" pitchFamily="2" charset="2"/>
              <a:buNone/>
            </a:pPr>
            <a:r>
              <a:rPr lang="en-US" sz="2800" dirty="0" smtClean="0"/>
              <a:t>Facilities:</a:t>
            </a:r>
          </a:p>
          <a:p>
            <a:r>
              <a:rPr lang="en-US" sz="2400" dirty="0" smtClean="0"/>
              <a:t>ISIS SOC at UNH</a:t>
            </a:r>
          </a:p>
          <a:p>
            <a:pPr lvl="1"/>
            <a:r>
              <a:rPr lang="en-US" dirty="0" smtClean="0"/>
              <a:t>Heritage: IBEX SOC</a:t>
            </a:r>
          </a:p>
          <a:p>
            <a:r>
              <a:rPr lang="en-US" dirty="0" smtClean="0"/>
              <a:t>Dedicated GSEOS machines for EPI-Hi and EPI-Lo</a:t>
            </a:r>
          </a:p>
          <a:p>
            <a:pPr lvl="1"/>
            <a:endParaRPr lang="en-US" sz="2800" dirty="0" smtClean="0"/>
          </a:p>
          <a:p>
            <a:endParaRPr lang="en-US" sz="2800" dirty="0" smtClean="0"/>
          </a:p>
        </p:txBody>
      </p:sp>
      <p:pic>
        <p:nvPicPr>
          <p:cNvPr id="8" name="Picture 7" descr="2013-10-14 11.41.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351" y="4084049"/>
            <a:ext cx="3645123" cy="2733843"/>
          </a:xfrm>
          <a:prstGeom prst="rect">
            <a:avLst/>
          </a:prstGeom>
        </p:spPr>
      </p:pic>
      <p:pic>
        <p:nvPicPr>
          <p:cNvPr id="10" name="Picture 9" descr="2013-10-14 11.39.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927" y="775370"/>
            <a:ext cx="3457966" cy="2593474"/>
          </a:xfrm>
          <a:prstGeom prst="rect">
            <a:avLst/>
          </a:prstGeom>
        </p:spPr>
      </p:pic>
      <p:pic>
        <p:nvPicPr>
          <p:cNvPr id="9" name="Picture 8" descr="2013-10-14 11.39.5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104" y="2593475"/>
            <a:ext cx="3676317" cy="2757238"/>
          </a:xfrm>
          <a:prstGeom prst="rect">
            <a:avLst/>
          </a:prstGeom>
        </p:spPr>
      </p:pic>
      <p:pic>
        <p:nvPicPr>
          <p:cNvPr id="11" name="Picture 10" descr="2013-10-14 11.37.2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74350"/>
            <a:ext cx="2312737" cy="3083650"/>
          </a:xfrm>
          <a:prstGeom prst="rect">
            <a:avLst/>
          </a:prstGeom>
        </p:spPr>
      </p:pic>
      <p:sp>
        <p:nvSpPr>
          <p:cNvPr id="12" name="TextBox 11"/>
          <p:cNvSpPr txBox="1"/>
          <p:nvPr/>
        </p:nvSpPr>
        <p:spPr>
          <a:xfrm>
            <a:off x="93579" y="3890210"/>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Servers</a:t>
            </a:r>
            <a:endParaRPr lang="en-US" dirty="0">
              <a:solidFill>
                <a:schemeClr val="bg1"/>
              </a:solidFill>
            </a:endParaRPr>
          </a:p>
        </p:txBody>
      </p:sp>
      <p:sp>
        <p:nvSpPr>
          <p:cNvPr id="13" name="TextBox 12"/>
          <p:cNvSpPr txBox="1"/>
          <p:nvPr/>
        </p:nvSpPr>
        <p:spPr>
          <a:xfrm>
            <a:off x="6529137" y="2692399"/>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SOC</a:t>
            </a:r>
            <a:endParaRPr lang="en-US" dirty="0">
              <a:solidFill>
                <a:schemeClr val="bg1"/>
              </a:solidFill>
            </a:endParaRPr>
          </a:p>
        </p:txBody>
      </p:sp>
      <p:sp>
        <p:nvSpPr>
          <p:cNvPr id="14" name="TextBox 13"/>
          <p:cNvSpPr txBox="1"/>
          <p:nvPr/>
        </p:nvSpPr>
        <p:spPr>
          <a:xfrm>
            <a:off x="2243226" y="3807339"/>
            <a:ext cx="2205789" cy="923330"/>
          </a:xfrm>
          <a:prstGeom prst="rect">
            <a:avLst/>
          </a:prstGeom>
          <a:noFill/>
        </p:spPr>
        <p:txBody>
          <a:bodyPr wrap="square" rtlCol="0">
            <a:spAutoFit/>
          </a:bodyPr>
          <a:lstStyle/>
          <a:p>
            <a:r>
              <a:rPr lang="en-US" dirty="0" smtClean="0">
                <a:solidFill>
                  <a:schemeClr val="bg1"/>
                </a:solidFill>
              </a:rPr>
              <a:t>MOC – GSEOS Machines for EPI-I &amp; </a:t>
            </a:r>
            <a:r>
              <a:rPr lang="en-US" dirty="0" err="1" smtClean="0">
                <a:solidFill>
                  <a:schemeClr val="bg1"/>
                </a:solidFill>
              </a:rPr>
              <a:t>EPILo</a:t>
            </a:r>
            <a:endParaRPr lang="en-US" dirty="0">
              <a:solidFill>
                <a:schemeClr val="bg1"/>
              </a:solidFill>
            </a:endParaRPr>
          </a:p>
        </p:txBody>
      </p:sp>
      <p:sp>
        <p:nvSpPr>
          <p:cNvPr id="15" name="TextBox 1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657115063"/>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SOC Description -</a:t>
            </a:r>
            <a:r>
              <a:rPr lang="en-US" sz="2800" dirty="0" smtClean="0"/>
              <a:t> </a:t>
            </a:r>
            <a:br>
              <a:rPr lang="en-US" sz="2800" dirty="0" smtClean="0"/>
            </a:br>
            <a:r>
              <a:rPr lang="en-US" sz="2800" dirty="0" smtClean="0"/>
              <a:t>Command, Telemetry &amp; Ground Support</a:t>
            </a:r>
            <a:endParaRPr lang="en-US" sz="2800" dirty="0"/>
          </a:p>
        </p:txBody>
      </p:sp>
      <p:sp>
        <p:nvSpPr>
          <p:cNvPr id="5" name="Rectangle 4"/>
          <p:cNvSpPr/>
          <p:nvPr/>
        </p:nvSpPr>
        <p:spPr bwMode="auto">
          <a:xfrm>
            <a:off x="192407" y="2020595"/>
            <a:ext cx="4329088" cy="136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Systems – GSEOS</a:t>
            </a:r>
          </a:p>
        </p:txBody>
      </p:sp>
      <p:sp>
        <p:nvSpPr>
          <p:cNvPr id="7" name="Rectangle 6"/>
          <p:cNvSpPr/>
          <p:nvPr/>
        </p:nvSpPr>
        <p:spPr bwMode="auto">
          <a:xfrm>
            <a:off x="4944798" y="3771780"/>
            <a:ext cx="3963525" cy="219379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Software</a:t>
            </a:r>
          </a:p>
        </p:txBody>
      </p:sp>
      <p:sp>
        <p:nvSpPr>
          <p:cNvPr id="11" name="Rectangle 10"/>
          <p:cNvSpPr/>
          <p:nvPr/>
        </p:nvSpPr>
        <p:spPr bwMode="auto">
          <a:xfrm>
            <a:off x="288603" y="3999602"/>
            <a:ext cx="4348333" cy="1735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 Load Testing Software</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12" name="Rectangle 11"/>
          <p:cNvSpPr/>
          <p:nvPr/>
        </p:nvSpPr>
        <p:spPr bwMode="auto">
          <a:xfrm>
            <a:off x="4944782" y="1749629"/>
            <a:ext cx="3828839" cy="173349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State-Of-Health Products: SOH Software</a:t>
            </a:r>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605789442"/>
      </p:ext>
    </p:extLst>
  </p:cSld>
  <p:clrMapOvr>
    <a:masterClrMapping/>
  </p:clrMapOvr>
  <p:transition xmlns:p14="http://schemas.microsoft.com/office/powerpoint/2010/mai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SOC Description </a:t>
            </a:r>
            <a:r>
              <a:rPr lang="en-US" sz="2800" dirty="0" smtClean="0"/>
              <a:t>- Science and</a:t>
            </a:r>
            <a:br>
              <a:rPr lang="en-US" sz="2800" dirty="0" smtClean="0"/>
            </a:br>
            <a:r>
              <a:rPr lang="en-US" sz="2800" dirty="0" smtClean="0"/>
              <a:t>Data Pipeline Software </a:t>
            </a:r>
            <a:r>
              <a:rPr lang="en-US" sz="2800" dirty="0"/>
              <a:t>Systems</a:t>
            </a:r>
          </a:p>
        </p:txBody>
      </p:sp>
      <p:sp>
        <p:nvSpPr>
          <p:cNvPr id="5" name="Rectangle 4"/>
          <p:cNvSpPr/>
          <p:nvPr/>
        </p:nvSpPr>
        <p:spPr bwMode="auto">
          <a:xfrm>
            <a:off x="2191883" y="1518706"/>
            <a:ext cx="4465296" cy="1502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Level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6" name="Rectangle 5"/>
          <p:cNvSpPr/>
          <p:nvPr/>
        </p:nvSpPr>
        <p:spPr bwMode="auto">
          <a:xfrm>
            <a:off x="939731" y="484633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Ancillary Science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and Ancillary Software</a:t>
            </a:r>
          </a:p>
        </p:txBody>
      </p:sp>
      <p:sp>
        <p:nvSpPr>
          <p:cNvPr id="7" name="Rectangle 6"/>
          <p:cNvSpPr/>
          <p:nvPr/>
        </p:nvSpPr>
        <p:spPr bwMode="auto">
          <a:xfrm>
            <a:off x="957449" y="320906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Visualization Tools: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920573569"/>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597" y="945851"/>
            <a:ext cx="8365067" cy="5725886"/>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a:lnSpc>
                <a:spcPct val="150000"/>
              </a:lnSpc>
            </a:pPr>
            <a:r>
              <a:rPr lang="en-US" sz="2800" b="1" dirty="0" smtClean="0">
                <a:ln w="11430"/>
                <a:solidFill>
                  <a:srgbClr val="0000FF"/>
                </a:solidFill>
                <a:effectLst>
                  <a:outerShdw blurRad="80000" dist="40000" dir="5040000" algn="tl">
                    <a:srgbClr val="000000">
                      <a:alpha val="30000"/>
                    </a:srgbClr>
                  </a:outerShdw>
                </a:effectLst>
              </a:rPr>
              <a:t>Builds </a:t>
            </a:r>
            <a:r>
              <a:rPr lang="en-US" sz="2800" b="1" dirty="0">
                <a:ln w="11430"/>
                <a:solidFill>
                  <a:srgbClr val="0000FF"/>
                </a:solidFill>
                <a:effectLst>
                  <a:outerShdw blurRad="80000" dist="40000" dir="5040000" algn="tl">
                    <a:srgbClr val="000000">
                      <a:alpha val="30000"/>
                    </a:srgbClr>
                  </a:outerShdw>
                </a:effectLst>
              </a:rPr>
              <a:t>on highly successful IBEX SOC</a:t>
            </a:r>
          </a:p>
          <a:p>
            <a:pPr>
              <a:lnSpc>
                <a:spcPct val="150000"/>
              </a:lnSpc>
            </a:pPr>
            <a:r>
              <a:rPr lang="en-US" sz="2800" b="1" dirty="0" smtClean="0">
                <a:ln w="11430"/>
                <a:solidFill>
                  <a:srgbClr val="0000FF"/>
                </a:solidFill>
                <a:effectLst>
                  <a:outerShdw blurRad="80000" dist="40000" dir="5040000" algn="tl">
                    <a:srgbClr val="000000">
                      <a:alpha val="30000"/>
                    </a:srgbClr>
                  </a:outerShdw>
                </a:effectLst>
              </a:rPr>
              <a:t>Thorough planning</a:t>
            </a:r>
          </a:p>
          <a:p>
            <a:pPr>
              <a:lnSpc>
                <a:spcPct val="150000"/>
              </a:lnSpc>
            </a:pPr>
            <a:r>
              <a:rPr lang="en-US" sz="2800" b="1" dirty="0" smtClean="0">
                <a:ln w="11430"/>
                <a:solidFill>
                  <a:srgbClr val="0000FF"/>
                </a:solidFill>
                <a:effectLst>
                  <a:outerShdw blurRad="80000" dist="40000" dir="5040000" algn="tl">
                    <a:srgbClr val="000000">
                      <a:alpha val="30000"/>
                    </a:srgbClr>
                  </a:outerShdw>
                </a:effectLst>
              </a:rPr>
              <a:t>Facilities </a:t>
            </a:r>
            <a:r>
              <a:rPr lang="en-US" sz="2800" b="1" dirty="0">
                <a:ln w="11430"/>
                <a:solidFill>
                  <a:srgbClr val="0000FF"/>
                </a:solidFill>
                <a:effectLst>
                  <a:outerShdw blurRad="80000" dist="40000" dir="5040000" algn="tl">
                    <a:srgbClr val="000000">
                      <a:alpha val="30000"/>
                    </a:srgbClr>
                  </a:outerShdw>
                </a:effectLst>
              </a:rPr>
              <a:t>w</a:t>
            </a:r>
            <a:r>
              <a:rPr lang="en-US" sz="2800" b="1" dirty="0" smtClean="0">
                <a:ln w="11430"/>
                <a:solidFill>
                  <a:srgbClr val="0000FF"/>
                </a:solidFill>
                <a:effectLst>
                  <a:outerShdw blurRad="80000" dist="40000" dir="5040000" algn="tl">
                    <a:srgbClr val="000000">
                      <a:alpha val="30000"/>
                    </a:srgbClr>
                  </a:outerShdw>
                </a:effectLst>
              </a:rPr>
              <a:t>ell prepared</a:t>
            </a:r>
            <a:endParaRPr lang="en-US" sz="2800" b="1" dirty="0">
              <a:ln w="11430"/>
              <a:solidFill>
                <a:srgbClr val="0000FF"/>
              </a:solidFill>
              <a:effectLst>
                <a:outerShdw blurRad="80000" dist="40000" dir="5040000" algn="tl">
                  <a:srgbClr val="000000">
                    <a:alpha val="30000"/>
                  </a:srgbClr>
                </a:outerShdw>
              </a:effectLst>
            </a:endParaRPr>
          </a:p>
          <a:p>
            <a:pPr>
              <a:lnSpc>
                <a:spcPct val="150000"/>
              </a:lnSpc>
            </a:pPr>
            <a:r>
              <a:rPr lang="en-US" sz="2800" b="1" dirty="0">
                <a:ln w="11430"/>
                <a:solidFill>
                  <a:srgbClr val="0000FF"/>
                </a:solidFill>
                <a:effectLst>
                  <a:outerShdw blurRad="80000" dist="40000" dir="5040000" algn="tl">
                    <a:srgbClr val="000000">
                      <a:alpha val="30000"/>
                    </a:srgbClr>
                  </a:outerShdw>
                </a:effectLst>
              </a:rPr>
              <a:t>Highly </a:t>
            </a:r>
            <a:r>
              <a:rPr lang="en-US" sz="2800" b="1" dirty="0" smtClean="0">
                <a:ln w="11430"/>
                <a:solidFill>
                  <a:srgbClr val="0000FF"/>
                </a:solidFill>
                <a:effectLst>
                  <a:outerShdw blurRad="80000" dist="40000" dir="5040000" algn="tl">
                    <a:srgbClr val="000000">
                      <a:alpha val="30000"/>
                    </a:srgbClr>
                  </a:outerShdw>
                </a:effectLst>
              </a:rPr>
              <a:t>experienced &amp; dedicated personnel </a:t>
            </a:r>
          </a:p>
          <a:p>
            <a:pPr>
              <a:lnSpc>
                <a:spcPct val="150000"/>
              </a:lnSpc>
            </a:pPr>
            <a:r>
              <a:rPr lang="en-US" sz="2800" b="1" dirty="0">
                <a:ln w="11430"/>
                <a:solidFill>
                  <a:srgbClr val="0000FF"/>
                </a:solidFill>
                <a:effectLst>
                  <a:outerShdw blurRad="80000" dist="40000" dir="5040000" algn="tl">
                    <a:srgbClr val="000000">
                      <a:alpha val="30000"/>
                    </a:srgbClr>
                  </a:outerShdw>
                </a:effectLst>
              </a:rPr>
              <a:t>ISIS SOC team will support </a:t>
            </a:r>
          </a:p>
          <a:p>
            <a:pPr marL="236537" lvl="1" indent="0">
              <a:lnSpc>
                <a:spcPct val="120000"/>
              </a:lnSpc>
              <a:buNone/>
            </a:pPr>
            <a:r>
              <a:rPr lang="en-US" sz="2400" b="1" i="1" dirty="0" smtClean="0">
                <a:ln w="11430"/>
                <a:solidFill>
                  <a:srgbClr val="0000FF"/>
                </a:solidFill>
                <a:effectLst>
                  <a:outerShdw blurRad="80000" dist="40000" dir="5040000" algn="tl">
                    <a:srgbClr val="000000">
                      <a:alpha val="30000"/>
                    </a:srgbClr>
                  </a:outerShdw>
                </a:effectLst>
                <a:sym typeface="Wingdings"/>
              </a:rPr>
              <a:t>Testing </a:t>
            </a:r>
            <a:r>
              <a:rPr lang="en-US" sz="2400" b="1" i="1" dirty="0">
                <a:ln w="11430"/>
                <a:solidFill>
                  <a:srgbClr val="0000FF"/>
                </a:solidFill>
                <a:effectLst>
                  <a:outerShdw blurRad="80000" dist="40000" dir="5040000" algn="tl">
                    <a:srgbClr val="000000">
                      <a:alpha val="30000"/>
                    </a:srgbClr>
                  </a:outerShdw>
                </a:effectLst>
                <a:sym typeface="Wingdings"/>
              </a:rPr>
              <a:t>throughout Development</a:t>
            </a:r>
          </a:p>
          <a:p>
            <a:pPr marL="236537" lvl="1" indent="0">
              <a:lnSpc>
                <a:spcPct val="120000"/>
              </a:lnSpc>
              <a:buNone/>
            </a:pPr>
            <a:r>
              <a:rPr lang="en-US" sz="2400" b="1" i="1" dirty="0">
                <a:ln w="11430"/>
                <a:solidFill>
                  <a:srgbClr val="0000FF"/>
                </a:solidFill>
                <a:effectLst>
                  <a:outerShdw blurRad="80000" dist="40000" dir="5040000" algn="tl">
                    <a:srgbClr val="000000">
                      <a:alpha val="30000"/>
                    </a:srgbClr>
                  </a:outerShdw>
                </a:effectLst>
                <a:sym typeface="Wingdings"/>
              </a:rPr>
              <a:t>SPP Integration and Test</a:t>
            </a:r>
          </a:p>
          <a:p>
            <a:pPr marL="236537" lvl="1" indent="0">
              <a:lnSpc>
                <a:spcPct val="120000"/>
              </a:lnSpc>
              <a:buNone/>
            </a:pPr>
            <a:r>
              <a:rPr lang="en-US" sz="2400" b="1" i="1" dirty="0">
                <a:ln w="11430"/>
                <a:solidFill>
                  <a:srgbClr val="0000FF"/>
                </a:solidFill>
                <a:effectLst>
                  <a:outerShdw blurRad="80000" dist="40000" dir="5040000" algn="tl">
                    <a:srgbClr val="000000">
                      <a:alpha val="30000"/>
                    </a:srgbClr>
                  </a:outerShdw>
                </a:effectLst>
                <a:sym typeface="Wingdings"/>
              </a:rPr>
              <a:t>On-Orbit Operations and </a:t>
            </a:r>
            <a:r>
              <a:rPr lang="en-US" sz="2400" b="1" i="1" dirty="0" smtClean="0">
                <a:ln w="11430"/>
                <a:solidFill>
                  <a:srgbClr val="0000FF"/>
                </a:solidFill>
                <a:effectLst>
                  <a:outerShdw blurRad="80000" dist="40000" dir="5040000" algn="tl">
                    <a:srgbClr val="000000">
                      <a:alpha val="30000"/>
                    </a:srgbClr>
                  </a:outerShdw>
                </a:effectLst>
                <a:sym typeface="Wingdings"/>
              </a:rPr>
              <a:t>Science</a:t>
            </a:r>
            <a:endParaRPr lang="en-US" sz="2400" b="1" i="1" dirty="0">
              <a:ln w="11430"/>
              <a:solidFill>
                <a:srgbClr val="0000FF"/>
              </a:solidFill>
              <a:effectLst>
                <a:outerShdw blurRad="80000" dist="40000" dir="5040000" algn="tl">
                  <a:srgbClr val="000000">
                    <a:alpha val="30000"/>
                  </a:srgbClr>
                </a:outerShdw>
              </a:effectLst>
            </a:endParaRPr>
          </a:p>
          <a:p>
            <a:pPr>
              <a:lnSpc>
                <a:spcPct val="150000"/>
              </a:lnSpc>
            </a:pPr>
            <a:r>
              <a:rPr lang="en-US" sz="2800" b="1" dirty="0">
                <a:ln w="11430"/>
                <a:solidFill>
                  <a:srgbClr val="0000FF"/>
                </a:solidFill>
                <a:effectLst>
                  <a:outerShdw blurRad="80000" dist="40000" dir="5040000" algn="tl">
                    <a:srgbClr val="000000">
                      <a:alpha val="30000"/>
                    </a:srgbClr>
                  </a:outerShdw>
                </a:effectLst>
              </a:rPr>
              <a:t>Implementation READY!</a:t>
            </a:r>
          </a:p>
          <a:p>
            <a:endPar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endPar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endPar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Title 2"/>
          <p:cNvSpPr>
            <a:spLocks noGrp="1"/>
          </p:cNvSpPr>
          <p:nvPr>
            <p:ph type="title"/>
          </p:nvPr>
        </p:nvSpPr>
        <p:spPr/>
        <p:txBody>
          <a:bodyPr/>
          <a:lstStyle/>
          <a:p>
            <a:r>
              <a:rPr lang="en-US" dirty="0" smtClean="0"/>
              <a:t>Summary</a:t>
            </a:r>
            <a:endParaRPr lang="en-US" dirty="0"/>
          </a:p>
        </p:txBody>
      </p:sp>
    </p:spTree>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Larry Brown</a:t>
            </a:r>
            <a:endParaRPr lang="en-US" dirty="0"/>
          </a:p>
          <a:p>
            <a:r>
              <a:rPr lang="en-US" dirty="0" smtClean="0"/>
              <a:t>ISIS SOC PDR Chair (JHU/APL)</a:t>
            </a:r>
            <a:endParaRPr lang="en-US" dirty="0"/>
          </a:p>
          <a:p>
            <a:endParaRPr lang="en-US" dirty="0"/>
          </a:p>
        </p:txBody>
      </p:sp>
      <p:sp>
        <p:nvSpPr>
          <p:cNvPr id="2" name="Title 1"/>
          <p:cNvSpPr>
            <a:spLocks noGrp="1"/>
          </p:cNvSpPr>
          <p:nvPr>
            <p:ph type="ctrTitle"/>
          </p:nvPr>
        </p:nvSpPr>
        <p:spPr/>
        <p:txBody>
          <a:bodyPr/>
          <a:lstStyle/>
          <a:p>
            <a:r>
              <a:rPr lang="en-US" dirty="0" smtClean="0"/>
              <a:t>Review Board Introduction</a:t>
            </a:r>
            <a:endParaRPr lang="en-US" dirty="0"/>
          </a:p>
        </p:txBody>
      </p:sp>
    </p:spTree>
    <p:extLst>
      <p:ext uri="{BB962C8B-B14F-4D97-AF65-F5344CB8AC3E}">
        <p14:creationId xmlns:p14="http://schemas.microsoft.com/office/powerpoint/2010/main" val="14745538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Eric Christian</a:t>
            </a:r>
            <a:endParaRPr lang="en-US" dirty="0"/>
          </a:p>
          <a:p>
            <a:r>
              <a:rPr lang="en-US" dirty="0" smtClean="0"/>
              <a:t>GSFC</a:t>
            </a:r>
            <a:endParaRPr lang="en-US" dirty="0"/>
          </a:p>
          <a:p>
            <a:endParaRPr lang="en-US" dirty="0"/>
          </a:p>
        </p:txBody>
      </p:sp>
      <p:sp>
        <p:nvSpPr>
          <p:cNvPr id="2" name="Title 1"/>
          <p:cNvSpPr>
            <a:spLocks noGrp="1"/>
          </p:cNvSpPr>
          <p:nvPr>
            <p:ph type="ctrTitle"/>
          </p:nvPr>
        </p:nvSpPr>
        <p:spPr/>
        <p:txBody>
          <a:bodyPr/>
          <a:lstStyle/>
          <a:p>
            <a:r>
              <a:rPr lang="en-US" dirty="0" smtClean="0"/>
              <a:t>Operations </a:t>
            </a:r>
            <a:endParaRPr lang="en-US" dirty="0"/>
          </a:p>
        </p:txBody>
      </p:sp>
    </p:spTree>
    <p:extLst>
      <p:ext uri="{BB962C8B-B14F-4D97-AF65-F5344CB8AC3E}">
        <p14:creationId xmlns:p14="http://schemas.microsoft.com/office/powerpoint/2010/main" val="1755944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46" y="1042736"/>
            <a:ext cx="7982453" cy="5148831"/>
          </a:xfrm>
        </p:spPr>
        <p:txBody>
          <a:bodyPr/>
          <a:lstStyle/>
          <a:p>
            <a:r>
              <a:rPr lang="en-US" dirty="0" smtClean="0"/>
              <a:t>Planning for instrument operations </a:t>
            </a:r>
          </a:p>
          <a:p>
            <a:pPr lvl="1"/>
            <a:r>
              <a:rPr lang="en-US" sz="2000" dirty="0" smtClean="0"/>
              <a:t>Planning software</a:t>
            </a:r>
          </a:p>
          <a:p>
            <a:pPr lvl="2"/>
            <a:r>
              <a:rPr lang="en-US" dirty="0" smtClean="0"/>
              <a:t>Automated routines &amp; Templates for initial planning</a:t>
            </a:r>
          </a:p>
          <a:p>
            <a:pPr lvl="2"/>
            <a:r>
              <a:rPr lang="en-US" dirty="0" smtClean="0"/>
              <a:t>Interactions with ISIS SOC interfaces for finalization of planning</a:t>
            </a:r>
          </a:p>
          <a:p>
            <a:pPr lvl="1"/>
            <a:r>
              <a:rPr lang="en-US" sz="2000" dirty="0" smtClean="0"/>
              <a:t>Develop rough plans three orbits ahead</a:t>
            </a:r>
          </a:p>
          <a:p>
            <a:pPr lvl="2"/>
            <a:r>
              <a:rPr lang="en-US" dirty="0" smtClean="0"/>
              <a:t>Test command load</a:t>
            </a:r>
          </a:p>
          <a:p>
            <a:pPr lvl="1"/>
            <a:r>
              <a:rPr lang="en-US" sz="2000" dirty="0" smtClean="0"/>
              <a:t>Develop definitive plans one orbit ahead</a:t>
            </a:r>
          </a:p>
          <a:p>
            <a:pPr lvl="2"/>
            <a:r>
              <a:rPr lang="en-US" dirty="0" smtClean="0"/>
              <a:t>Final testing</a:t>
            </a:r>
          </a:p>
          <a:p>
            <a:pPr lvl="2"/>
            <a:r>
              <a:rPr lang="en-US" dirty="0" smtClean="0"/>
              <a:t>Upload </a:t>
            </a:r>
          </a:p>
          <a:p>
            <a:pPr lvl="2"/>
            <a:endParaRPr lang="en-US" dirty="0" smtClean="0"/>
          </a:p>
          <a:p>
            <a:r>
              <a:rPr lang="en-US" dirty="0" smtClean="0"/>
              <a:t>Commanding </a:t>
            </a:r>
            <a:r>
              <a:rPr lang="en-US" dirty="0"/>
              <a:t>of EPI-Hi and EPI-Lo</a:t>
            </a:r>
          </a:p>
          <a:p>
            <a:pPr lvl="1"/>
            <a:r>
              <a:rPr lang="en-US" sz="1800" dirty="0"/>
              <a:t>“</a:t>
            </a:r>
            <a:r>
              <a:rPr lang="en-US" sz="1800" dirty="0" smtClean="0"/>
              <a:t>Flat-Sat</a:t>
            </a:r>
            <a:r>
              <a:rPr lang="en-US" sz="1800" dirty="0"/>
              <a:t>” at UNH used to test command loads</a:t>
            </a:r>
          </a:p>
          <a:p>
            <a:pPr lvl="2"/>
            <a:r>
              <a:rPr lang="en-US" sz="1400" dirty="0" smtClean="0"/>
              <a:t>Development of Flat-Sat will be Phase D work</a:t>
            </a:r>
          </a:p>
          <a:p>
            <a:pPr lvl="2"/>
            <a:r>
              <a:rPr lang="en-US" sz="1400" dirty="0" smtClean="0"/>
              <a:t>Constraint Checking Modules</a:t>
            </a:r>
          </a:p>
          <a:p>
            <a:pPr lvl="1"/>
            <a:r>
              <a:rPr lang="en-US" sz="1800" dirty="0" smtClean="0"/>
              <a:t>Standard </a:t>
            </a:r>
            <a:r>
              <a:rPr lang="en-US" sz="1800" dirty="0"/>
              <a:t>Commanding performed via GSEOS at UNH SOC</a:t>
            </a:r>
          </a:p>
          <a:p>
            <a:pPr lvl="1"/>
            <a:r>
              <a:rPr lang="en-US" sz="1800" dirty="0"/>
              <a:t>Commissioning and Contingency response, commanding </a:t>
            </a:r>
            <a:r>
              <a:rPr lang="en-US" sz="1800" dirty="0" smtClean="0"/>
              <a:t>may optionally </a:t>
            </a:r>
            <a:r>
              <a:rPr lang="en-US" sz="1800" dirty="0"/>
              <a:t>be done by EPI-Hi and EPI-Lo via </a:t>
            </a:r>
            <a:r>
              <a:rPr lang="en-US" sz="1800" dirty="0" smtClean="0"/>
              <a:t>GSEOS directly through MOC</a:t>
            </a:r>
            <a:endParaRPr lang="en-US" sz="2400" dirty="0" smtClean="0"/>
          </a:p>
        </p:txBody>
      </p:sp>
      <p:sp>
        <p:nvSpPr>
          <p:cNvPr id="2" name="Title 1"/>
          <p:cNvSpPr>
            <a:spLocks noGrp="1"/>
          </p:cNvSpPr>
          <p:nvPr>
            <p:ph type="title"/>
          </p:nvPr>
        </p:nvSpPr>
        <p:spPr/>
        <p:txBody>
          <a:bodyPr/>
          <a:lstStyle/>
          <a:p>
            <a:r>
              <a:rPr lang="en-US" sz="2800" dirty="0"/>
              <a:t>SOC Description - Operations </a:t>
            </a:r>
            <a:r>
              <a:rPr lang="en-US" sz="2800" dirty="0" smtClean="0"/>
              <a:t>Planning</a:t>
            </a:r>
            <a:endParaRPr lang="en-US" sz="280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1848051207"/>
      </p:ext>
    </p:extLst>
  </p:cSld>
  <p:clrMapOvr>
    <a:masterClrMapping/>
  </p:clrMapOvr>
  <p:transition xmlns:p14="http://schemas.microsoft.com/office/powerpoint/2010/mai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41" y="1643212"/>
            <a:ext cx="7887370" cy="4757587"/>
          </a:xfrm>
        </p:spPr>
        <p:txBody>
          <a:bodyPr/>
          <a:lstStyle/>
          <a:p>
            <a:r>
              <a:rPr lang="en-US" sz="3600" dirty="0" smtClean="0"/>
              <a:t>GSEOS used during I&amp;T and as much of testing as possible</a:t>
            </a:r>
          </a:p>
          <a:p>
            <a:pPr lvl="1"/>
            <a:r>
              <a:rPr lang="en-US" sz="3200" dirty="0" smtClean="0"/>
              <a:t>Coordinated by ISIS SOC Test Lead</a:t>
            </a:r>
          </a:p>
          <a:p>
            <a:pPr lvl="1"/>
            <a:endParaRPr lang="en-US" sz="3200" dirty="0"/>
          </a:p>
          <a:p>
            <a:r>
              <a:rPr lang="en-GB" sz="3400" dirty="0"/>
              <a:t>Common </a:t>
            </a:r>
            <a:r>
              <a:rPr lang="en-GB" sz="3400" dirty="0" smtClean="0"/>
              <a:t>GSEOS </a:t>
            </a:r>
            <a:r>
              <a:rPr lang="en-GB" sz="3400" dirty="0"/>
              <a:t>platform for instrument GSEs/SOC</a:t>
            </a:r>
          </a:p>
          <a:p>
            <a:pPr marL="0" indent="0">
              <a:buNone/>
            </a:pPr>
            <a:endParaRPr lang="en-US" sz="3600" dirty="0" smtClean="0"/>
          </a:p>
          <a:p>
            <a:r>
              <a:rPr lang="en-US" sz="3600" dirty="0" smtClean="0"/>
              <a:t>“Tested as we Fly … </a:t>
            </a:r>
          </a:p>
          <a:p>
            <a:pPr>
              <a:buNone/>
            </a:pPr>
            <a:r>
              <a:rPr lang="en-US" sz="3600" dirty="0" smtClean="0"/>
              <a:t>			Now we will Fly as we tested”</a:t>
            </a:r>
            <a:endParaRPr lang="en-US" sz="3200" dirty="0" smtClean="0"/>
          </a:p>
          <a:p>
            <a:pPr marL="0" indent="0">
              <a:buNone/>
            </a:pPr>
            <a:endParaRPr lang="en-US" dirty="0"/>
          </a:p>
        </p:txBody>
      </p:sp>
      <p:sp>
        <p:nvSpPr>
          <p:cNvPr id="2" name="Title 1"/>
          <p:cNvSpPr>
            <a:spLocks noGrp="1"/>
          </p:cNvSpPr>
          <p:nvPr>
            <p:ph type="title"/>
          </p:nvPr>
        </p:nvSpPr>
        <p:spPr/>
        <p:txBody>
          <a:bodyPr/>
          <a:lstStyle/>
          <a:p>
            <a:r>
              <a:rPr lang="en-US" dirty="0"/>
              <a:t>SOC Description - </a:t>
            </a:r>
            <a:r>
              <a:rPr lang="en-US" dirty="0" smtClean="0"/>
              <a:t>Commanding</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
        <p:nvSpPr>
          <p:cNvPr id="5" name="Rectangle 4"/>
          <p:cNvSpPr/>
          <p:nvPr/>
        </p:nvSpPr>
        <p:spPr>
          <a:xfrm>
            <a:off x="164346" y="2181523"/>
            <a:ext cx="8758168"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0000"/>
                </a:solidFill>
                <a:effectLst>
                  <a:outerShdw blurRad="76200" dist="50800" dir="5400000" algn="tl" rotWithShape="0">
                    <a:srgbClr val="000000">
                      <a:alpha val="65000"/>
                    </a:srgbClr>
                  </a:outerShdw>
                </a:effectLst>
              </a:rPr>
              <a:t>Wendy: GLOBAL Replace</a:t>
            </a:r>
          </a:p>
          <a:p>
            <a:pPr algn="ctr"/>
            <a:r>
              <a:rPr lang="en-US" sz="5400" b="1" spc="50" dirty="0" smtClean="0">
                <a:ln w="11430"/>
                <a:solidFill>
                  <a:srgbClr val="FF0000"/>
                </a:solidFill>
                <a:effectLst>
                  <a:outerShdw blurRad="76200" dist="50800" dir="5400000" algn="tl" rotWithShape="0">
                    <a:srgbClr val="000000">
                      <a:alpha val="65000"/>
                    </a:srgbClr>
                  </a:outerShdw>
                </a:effectLst>
              </a:rPr>
              <a:t>With correct GSEOS</a:t>
            </a:r>
          </a:p>
          <a:p>
            <a:pPr algn="ctr"/>
            <a:r>
              <a:rPr lang="en-US" sz="5400" b="1" cap="none" spc="50" dirty="0" smtClean="0">
                <a:ln w="11430"/>
                <a:solidFill>
                  <a:srgbClr val="FF0000"/>
                </a:solidFill>
                <a:effectLst>
                  <a:outerShdw blurRad="76200" dist="50800" dir="5400000" algn="tl" rotWithShape="0">
                    <a:srgbClr val="000000">
                      <a:alpha val="65000"/>
                    </a:srgbClr>
                  </a:outerShdw>
                </a:effectLst>
              </a:rPr>
              <a:t>name</a:t>
            </a:r>
            <a:endParaRPr lang="en-US" sz="5400" b="1" cap="none"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19507922"/>
      </p:ext>
    </p:extLst>
  </p:cSld>
  <p:clrMapOvr>
    <a:masterClrMapping/>
  </p:clrMapOvr>
  <p:transition xmlns:p14="http://schemas.microsoft.com/office/powerpoint/2010/mai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eaLnBrk="1" hangingPunct="1"/>
            <a:r>
              <a:rPr lang="en-US" dirty="0" smtClean="0">
                <a:ea typeface="ＭＳ Ｐゴシック" charset="0"/>
                <a:cs typeface="ＭＳ Ｐゴシック" charset="0"/>
              </a:rPr>
              <a:t>ISIS Operations Summary</a:t>
            </a:r>
            <a:endParaRPr lang="en-US" dirty="0">
              <a:ea typeface="ＭＳ Ｐゴシック" charset="0"/>
              <a:cs typeface="ＭＳ Ｐゴシック" charset="0"/>
            </a:endParaRPr>
          </a:p>
        </p:txBody>
      </p:sp>
      <p:sp>
        <p:nvSpPr>
          <p:cNvPr id="4098" name="Content Placeholder 2"/>
          <p:cNvSpPr>
            <a:spLocks noGrp="1"/>
          </p:cNvSpPr>
          <p:nvPr>
            <p:ph idx="1"/>
          </p:nvPr>
        </p:nvSpPr>
        <p:spPr>
          <a:xfrm>
            <a:off x="382337" y="1365596"/>
            <a:ext cx="8534400" cy="5016195"/>
          </a:xfrm>
        </p:spPr>
        <p:txBody>
          <a:bodyPr/>
          <a:lstStyle/>
          <a:p>
            <a:r>
              <a:rPr lang="en-US" sz="2000" dirty="0">
                <a:latin typeface="Times New Roman" charset="0"/>
                <a:ea typeface="ＭＳ Ｐゴシック" charset="0"/>
                <a:cs typeface="ＭＳ Ｐゴシック" charset="0"/>
              </a:rPr>
              <a:t>Particle events are sporadic so the goal is to approach 100% coverage</a:t>
            </a:r>
          </a:p>
          <a:p>
            <a:pPr lvl="1"/>
            <a:r>
              <a:rPr lang="en-US" sz="1800" dirty="0">
                <a:latin typeface="Times New Roman" charset="0"/>
                <a:ea typeface="ＭＳ Ｐゴシック" charset="0"/>
              </a:rPr>
              <a:t>Whenever possible,</a:t>
            </a:r>
            <a:r>
              <a:rPr lang="en-US" sz="1800" dirty="0" smtClean="0">
                <a:latin typeface="Times New Roman" charset="0"/>
                <a:ea typeface="ＭＳ Ｐゴシック" charset="0"/>
              </a:rPr>
              <a:t> ISIS </a:t>
            </a:r>
            <a:r>
              <a:rPr lang="en-US" sz="1800" dirty="0">
                <a:latin typeface="Times New Roman" charset="0"/>
                <a:ea typeface="ＭＳ Ｐゴシック" charset="0"/>
              </a:rPr>
              <a:t>instruments</a:t>
            </a:r>
            <a:r>
              <a:rPr lang="en-US" sz="1800" dirty="0" smtClean="0">
                <a:latin typeface="Times New Roman" charset="0"/>
                <a:ea typeface="ＭＳ Ｐゴシック" charset="0"/>
              </a:rPr>
              <a:t> should be taking </a:t>
            </a:r>
            <a:r>
              <a:rPr lang="en-US" sz="1800" dirty="0">
                <a:latin typeface="Times New Roman" charset="0"/>
                <a:ea typeface="ＭＳ Ｐゴシック" charset="0"/>
              </a:rPr>
              <a:t>data</a:t>
            </a:r>
            <a:endParaRPr lang="en-US" sz="1800" dirty="0" smtClean="0">
              <a:latin typeface="Times New Roman" charset="0"/>
              <a:ea typeface="ＭＳ Ｐゴシック" charset="0"/>
            </a:endParaRPr>
          </a:p>
          <a:p>
            <a:pPr lvl="1" eaLnBrk="1" hangingPunct="1"/>
            <a:r>
              <a:rPr lang="en-US" sz="1800" dirty="0" smtClean="0">
                <a:latin typeface="Times New Roman" charset="0"/>
                <a:ea typeface="ＭＳ Ｐゴシック" charset="0"/>
              </a:rPr>
              <a:t>Minimize commanding and mode changes</a:t>
            </a:r>
          </a:p>
          <a:p>
            <a:pPr lvl="1" eaLnBrk="1" hangingPunct="1"/>
            <a:endParaRPr lang="en-US" sz="1800" dirty="0" smtClean="0">
              <a:latin typeface="Times New Roman" charset="0"/>
              <a:ea typeface="ＭＳ Ｐゴシック" charset="0"/>
            </a:endParaRPr>
          </a:p>
          <a:p>
            <a:pPr eaLnBrk="1" hangingPunct="1"/>
            <a:r>
              <a:rPr lang="en-US" sz="2000" dirty="0" smtClean="0">
                <a:latin typeface="Times New Roman" charset="0"/>
                <a:ea typeface="ＭＳ Ｐゴシック" charset="0"/>
                <a:cs typeface="ＭＳ Ｐゴシック" charset="0"/>
              </a:rPr>
              <a:t>Use spacecraft telemetry file system to prioritize data downlink</a:t>
            </a:r>
          </a:p>
          <a:p>
            <a:pPr lvl="1"/>
            <a:r>
              <a:rPr lang="en-US" sz="1800" dirty="0" smtClean="0">
                <a:latin typeface="Times New Roman" charset="0"/>
                <a:ea typeface="ＭＳ Ｐゴシック" charset="0"/>
                <a:cs typeface="ＭＳ Ｐゴシック" charset="0"/>
              </a:rPr>
              <a:t>First priority:  Housekeeping for health and safety </a:t>
            </a:r>
          </a:p>
          <a:p>
            <a:pPr lvl="1"/>
            <a:r>
              <a:rPr lang="en-US" sz="1800" dirty="0" smtClean="0">
                <a:latin typeface="Times New Roman" charset="0"/>
                <a:ea typeface="ＭＳ Ｐゴシック" charset="0"/>
                <a:cs typeface="ＭＳ Ｐゴシック" charset="0"/>
              </a:rPr>
              <a:t>Second priority: Snapshot data to identify important time periods (immediately relayed to other SPP instruments)</a:t>
            </a:r>
          </a:p>
          <a:p>
            <a:pPr lvl="1"/>
            <a:r>
              <a:rPr lang="en-US" sz="1800" dirty="0" smtClean="0">
                <a:latin typeface="Times New Roman" charset="0"/>
                <a:ea typeface="ＭＳ Ｐゴシック" charset="0"/>
                <a:cs typeface="ＭＳ Ｐゴシック" charset="0"/>
              </a:rPr>
              <a:t>Third priority:  Full Science Data (Rates at different cadences and event data)</a:t>
            </a:r>
          </a:p>
          <a:p>
            <a:pPr lvl="1"/>
            <a:endParaRPr lang="en-US" sz="1800" dirty="0" smtClean="0">
              <a:latin typeface="Times New Roman" charset="0"/>
              <a:ea typeface="ＭＳ Ｐゴシック" charset="0"/>
            </a:endParaRPr>
          </a:p>
          <a:p>
            <a:pPr eaLnBrk="1" hangingPunct="1"/>
            <a:r>
              <a:rPr lang="en-US" sz="2000" dirty="0" smtClean="0">
                <a:latin typeface="Times New Roman" charset="0"/>
                <a:ea typeface="ＭＳ Ｐゴシック" charset="0"/>
                <a:cs typeface="ＭＳ Ｐゴシック" charset="0"/>
              </a:rPr>
              <a:t>Three-</a:t>
            </a:r>
            <a:r>
              <a:rPr lang="en-US" sz="2000" dirty="0">
                <a:latin typeface="Times New Roman" charset="0"/>
                <a:ea typeface="ＭＳ Ｐゴシック" charset="0"/>
                <a:cs typeface="ＭＳ Ｐゴシック" charset="0"/>
              </a:rPr>
              <a:t>step Hierarchy of planned commands for near-term and longer-term changes</a:t>
            </a:r>
          </a:p>
          <a:p>
            <a:pPr lvl="1" eaLnBrk="1" hangingPunct="1"/>
            <a:r>
              <a:rPr lang="en-US" sz="1800" dirty="0">
                <a:latin typeface="Times New Roman" charset="0"/>
                <a:ea typeface="ＭＳ Ｐゴシック" charset="0"/>
              </a:rPr>
              <a:t>Next Solar Pass</a:t>
            </a:r>
          </a:p>
          <a:p>
            <a:pPr lvl="1" eaLnBrk="1" hangingPunct="1"/>
            <a:r>
              <a:rPr lang="en-US" sz="1800" dirty="0">
                <a:latin typeface="Times New Roman" charset="0"/>
                <a:ea typeface="ＭＳ Ｐゴシック" charset="0"/>
              </a:rPr>
              <a:t>Next Solar Pass + 1 </a:t>
            </a:r>
            <a:endParaRPr lang="en-US" sz="1800" dirty="0" smtClean="0">
              <a:latin typeface="Times New Roman" charset="0"/>
              <a:ea typeface="ＭＳ Ｐゴシック" charset="0"/>
            </a:endParaRPr>
          </a:p>
          <a:p>
            <a:pPr lvl="1" eaLnBrk="1" hangingPunct="1"/>
            <a:r>
              <a:rPr lang="en-US" sz="1800" dirty="0" smtClean="0">
                <a:latin typeface="Times New Roman" charset="0"/>
                <a:ea typeface="ＭＳ Ｐゴシック" charset="0"/>
              </a:rPr>
              <a:t>Next Solar Pass + 2</a:t>
            </a:r>
            <a:endParaRPr lang="en-US" sz="1800" dirty="0">
              <a:latin typeface="Times New Roman" charset="0"/>
              <a:ea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a:p>
            <a:pPr eaLnBrk="1" hangingPunct="1"/>
            <a:endParaRPr lang="en-US" sz="2000" dirty="0">
              <a:latin typeface="Times New Roman" charset="0"/>
              <a:ea typeface="ＭＳ Ｐゴシック" charset="0"/>
              <a:cs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407927511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a:ea typeface="ＭＳ Ｐゴシック" charset="0"/>
                <a:cs typeface="ＭＳ Ｐゴシック" charset="0"/>
              </a:rPr>
              <a:t>Commanding in First 2 Months</a:t>
            </a:r>
          </a:p>
        </p:txBody>
      </p:sp>
      <p:sp>
        <p:nvSpPr>
          <p:cNvPr id="5122" name="Content Placeholder 2"/>
          <p:cNvSpPr>
            <a:spLocks noGrp="1"/>
          </p:cNvSpPr>
          <p:nvPr>
            <p:ph idx="1"/>
          </p:nvPr>
        </p:nvSpPr>
        <p:spPr>
          <a:xfrm>
            <a:off x="506664" y="1175160"/>
            <a:ext cx="8503652" cy="5388810"/>
          </a:xfrm>
        </p:spPr>
        <p:txBody>
          <a:bodyPr/>
          <a:lstStyle/>
          <a:p>
            <a:pPr marL="227013" lvl="1" indent="-227013">
              <a:buSzTx/>
              <a:buFont typeface="Wingdings" pitchFamily="2" charset="2"/>
              <a:buChar char="§"/>
            </a:pPr>
            <a:r>
              <a:rPr lang="en-US" sz="2400" dirty="0" smtClean="0">
                <a:solidFill>
                  <a:srgbClr val="000000"/>
                </a:solidFill>
                <a:latin typeface="Times New Roman" charset="0"/>
                <a:ea typeface="ＭＳ Ｐゴシック" charset="0"/>
              </a:rPr>
              <a:t>EPI-Hi turns on first (EPI-Lo needs two week out-gassing period)</a:t>
            </a:r>
          </a:p>
          <a:p>
            <a:r>
              <a:rPr lang="en-US" dirty="0" smtClean="0">
                <a:solidFill>
                  <a:srgbClr val="000000"/>
                </a:solidFill>
                <a:latin typeface="Times New Roman" charset="0"/>
                <a:ea typeface="ＭＳ Ｐゴシック" charset="0"/>
              </a:rPr>
              <a:t>ISIS Statistics Gathering and Threshold Scans</a:t>
            </a:r>
          </a:p>
          <a:p>
            <a:pPr lvl="1"/>
            <a:r>
              <a:rPr lang="en-US" sz="1800" dirty="0" smtClean="0">
                <a:solidFill>
                  <a:srgbClr val="000000"/>
                </a:solidFill>
                <a:latin typeface="Times New Roman" charset="0"/>
                <a:ea typeface="ＭＳ Ｐゴシック" charset="0"/>
              </a:rPr>
              <a:t>Analysis parameters will be tuned with pre-flight calibrations, but it is likely that some fine-tuning will be required</a:t>
            </a:r>
          </a:p>
          <a:p>
            <a:pPr lvl="1"/>
            <a:r>
              <a:rPr lang="en-US" sz="1800" dirty="0" smtClean="0">
                <a:solidFill>
                  <a:srgbClr val="000000"/>
                </a:solidFill>
                <a:latin typeface="Times New Roman" charset="0"/>
                <a:ea typeface="ＭＳ Ｐゴシック" charset="0"/>
              </a:rPr>
              <a:t>After initial instrument turn on and checkout it is important that the ISIS instruments gather as much data as possible (especially raw event data)</a:t>
            </a:r>
          </a:p>
          <a:p>
            <a:pPr lvl="1"/>
            <a:r>
              <a:rPr lang="en-US" sz="1800" dirty="0" smtClean="0">
                <a:solidFill>
                  <a:srgbClr val="000000"/>
                </a:solidFill>
                <a:latin typeface="Times New Roman" charset="0"/>
                <a:ea typeface="ＭＳ Ｐゴシック" charset="0"/>
              </a:rPr>
              <a:t>Threshold scans will be required to determine optimal threshold values</a:t>
            </a:r>
          </a:p>
          <a:p>
            <a:pPr lvl="1"/>
            <a:r>
              <a:rPr lang="en-US" sz="1800" dirty="0" smtClean="0">
                <a:solidFill>
                  <a:srgbClr val="000000"/>
                </a:solidFill>
                <a:latin typeface="Times New Roman" charset="0"/>
                <a:ea typeface="ＭＳ Ｐゴシック" charset="0"/>
              </a:rPr>
              <a:t>EPI-Lo does not need to be on continuously </a:t>
            </a:r>
          </a:p>
          <a:p>
            <a:r>
              <a:rPr lang="en-US" dirty="0" smtClean="0">
                <a:solidFill>
                  <a:srgbClr val="000000"/>
                </a:solidFill>
                <a:latin typeface="Times New Roman" charset="0"/>
                <a:ea typeface="ＭＳ Ｐゴシック" charset="0"/>
              </a:rPr>
              <a:t>ISIS EPI-Lo and EPI-Hi Table Loads and/or Software Updates</a:t>
            </a:r>
          </a:p>
          <a:p>
            <a:pPr lvl="1"/>
            <a:r>
              <a:rPr lang="en-US" sz="1800" dirty="0" smtClean="0">
                <a:solidFill>
                  <a:srgbClr val="000000"/>
                </a:solidFill>
                <a:latin typeface="Times New Roman" charset="0"/>
                <a:ea typeface="ＭＳ Ｐゴシック" charset="0"/>
              </a:rPr>
              <a:t>Table updates expected (adjustment of flux box bins) 3 weeks into statistic gathering period</a:t>
            </a:r>
          </a:p>
          <a:p>
            <a:pPr lvl="1"/>
            <a:r>
              <a:rPr lang="en-US" sz="1800" dirty="0" smtClean="0">
                <a:solidFill>
                  <a:srgbClr val="000000"/>
                </a:solidFill>
                <a:latin typeface="Times New Roman" charset="0"/>
                <a:ea typeface="ＭＳ Ｐゴシック" charset="0"/>
              </a:rPr>
              <a:t>Software updates might be needed</a:t>
            </a:r>
          </a:p>
          <a:p>
            <a:pPr lvl="1"/>
            <a:r>
              <a:rPr lang="en-US" sz="1800" dirty="0" smtClean="0">
                <a:latin typeface="Times New Roman" charset="0"/>
                <a:ea typeface="ＭＳ Ｐゴシック" charset="0"/>
                <a:cs typeface="ＭＳ Ｐゴシック" charset="0"/>
              </a:rPr>
              <a:t> Based on STEREO experience, EPI-HI will require ~10 opportunities (on separate days) to send </a:t>
            </a:r>
            <a:r>
              <a:rPr lang="en-US" sz="1800" dirty="0" smtClean="0">
                <a:solidFill>
                  <a:srgbClr val="000000"/>
                </a:solidFill>
                <a:latin typeface="Times New Roman" charset="0"/>
                <a:ea typeface="ＭＳ Ｐゴシック" charset="0"/>
                <a:cs typeface="ＭＳ Ｐゴシック" charset="0"/>
              </a:rPr>
              <a:t>commands in the first two months</a:t>
            </a:r>
            <a:endParaRPr lang="en-US" sz="700" dirty="0" smtClean="0">
              <a:solidFill>
                <a:srgbClr val="000000"/>
              </a:solidFill>
              <a:latin typeface="Times New Roman" charset="0"/>
              <a:ea typeface="ＭＳ Ｐゴシック" charset="0"/>
              <a:cs typeface="ＭＳ Ｐゴシック" charset="0"/>
            </a:endParaRPr>
          </a:p>
          <a:p>
            <a:pPr lvl="1"/>
            <a:r>
              <a:rPr lang="en-US" sz="1800" dirty="0" smtClean="0">
                <a:solidFill>
                  <a:srgbClr val="000000"/>
                </a:solidFill>
                <a:latin typeface="Times New Roman" charset="0"/>
                <a:ea typeface="ＭＳ Ｐゴシック" charset="0"/>
              </a:rPr>
              <a:t>Necessary to obtain/analyze at least a few hours of new data in between command opportunities to test whether the commands worked</a:t>
            </a:r>
          </a:p>
          <a:p>
            <a:pPr lvl="1"/>
            <a:r>
              <a:rPr lang="en-US" sz="1800" dirty="0" smtClean="0">
                <a:solidFill>
                  <a:srgbClr val="000000"/>
                </a:solidFill>
                <a:latin typeface="Times New Roman" charset="0"/>
                <a:ea typeface="ＭＳ Ｐゴシック" charset="0"/>
              </a:rPr>
              <a:t>Therefore, need to collect data between commanding opportunities</a:t>
            </a:r>
          </a:p>
          <a:p>
            <a:pPr marL="228600" lvl="1" indent="0" eaLnBrk="1" hangingPunct="1">
              <a:buNone/>
            </a:pPr>
            <a:endParaRPr lang="en-US" sz="2000" dirty="0">
              <a:solidFill>
                <a:srgbClr val="000000"/>
              </a:solidFill>
              <a:latin typeface="Times New Roman" charset="0"/>
              <a:ea typeface="ＭＳ Ｐゴシック" charset="0"/>
            </a:endParaRPr>
          </a:p>
          <a:p>
            <a:endParaRPr lang="en-US" dirty="0" smtClean="0">
              <a:solidFill>
                <a:srgbClr val="000000"/>
              </a:solidFill>
              <a:latin typeface="Times New Roman" charset="0"/>
              <a:ea typeface="ＭＳ Ｐゴシック" charset="0"/>
              <a:cs typeface="ＭＳ Ｐゴシック" charset="0"/>
            </a:endParaRPr>
          </a:p>
          <a:p>
            <a:pPr marL="0" indent="0" eaLnBrk="1" hangingPunct="1">
              <a:buNone/>
            </a:pPr>
            <a:endParaRPr lang="en-US" sz="2400" dirty="0">
              <a:solidFill>
                <a:srgbClr val="000000"/>
              </a:solidFill>
              <a:latin typeface="Times New Roman" charset="0"/>
              <a:ea typeface="ＭＳ Ｐゴシック" charset="0"/>
              <a:cs typeface="ＭＳ Ｐゴシック" charset="0"/>
            </a:endParaRPr>
          </a:p>
          <a:p>
            <a:pPr lvl="1" eaLnBrk="1" hangingPunct="1"/>
            <a:endParaRPr lang="en-US" sz="2000" dirty="0">
              <a:solidFill>
                <a:srgbClr val="000000"/>
              </a:solidFill>
              <a:latin typeface="Times New Roman" charset="0"/>
              <a:ea typeface="ＭＳ Ｐゴシック" charset="0"/>
            </a:endParaRPr>
          </a:p>
          <a:p>
            <a:endParaRPr lang="en-US" sz="2400" dirty="0">
              <a:latin typeface="Times New Roman" charset="0"/>
              <a:ea typeface="ＭＳ Ｐゴシック" charset="0"/>
              <a:cs typeface="ＭＳ Ｐゴシック" charset="0"/>
            </a:endParaRP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1630277631"/>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68878"/>
            <a:ext cx="8426450" cy="5238524"/>
          </a:xfrm>
        </p:spPr>
        <p:txBody>
          <a:bodyPr/>
          <a:lstStyle/>
          <a:p>
            <a:pPr marL="0" indent="0">
              <a:buNone/>
            </a:pPr>
            <a:r>
              <a:rPr lang="en-US" sz="2000" dirty="0" smtClean="0"/>
              <a:t>EPI</a:t>
            </a:r>
            <a:r>
              <a:rPr lang="en-US" sz="2000" dirty="0"/>
              <a:t>-Hi and EPI-Lo operate the same </a:t>
            </a:r>
            <a:r>
              <a:rPr lang="en-US" sz="2000" dirty="0" smtClean="0"/>
              <a:t>whenever </a:t>
            </a:r>
            <a:r>
              <a:rPr lang="en-US" sz="2000" dirty="0"/>
              <a:t>powered-</a:t>
            </a:r>
            <a:r>
              <a:rPr lang="en-US" sz="2000" dirty="0" smtClean="0"/>
              <a:t>on except </a:t>
            </a:r>
            <a:r>
              <a:rPr lang="en-US" sz="2000" dirty="0"/>
              <a:t>for the volume/content of the data sent to the S/C inside/outside 0.25 </a:t>
            </a:r>
            <a:r>
              <a:rPr lang="en-US" sz="2000" dirty="0" smtClean="0"/>
              <a:t>AU</a:t>
            </a:r>
            <a:endParaRPr lang="en-US" sz="2000" dirty="0"/>
          </a:p>
          <a:p>
            <a:pPr marL="0" indent="0">
              <a:buNone/>
            </a:pPr>
            <a:endParaRPr lang="en-US" sz="2000" dirty="0"/>
          </a:p>
          <a:p>
            <a:r>
              <a:rPr lang="en-US" sz="2000" b="1" dirty="0"/>
              <a:t>Spacecraft- Sun Distance R&lt;0.25 AU (Normal Science Mode)</a:t>
            </a:r>
            <a:endParaRPr lang="en-US" sz="2000" dirty="0"/>
          </a:p>
          <a:p>
            <a:pPr lvl="1"/>
            <a:r>
              <a:rPr lang="en-US" sz="2000" dirty="0" smtClean="0"/>
              <a:t> </a:t>
            </a:r>
            <a:r>
              <a:rPr lang="en-US" sz="2000" dirty="0"/>
              <a:t>Full nominal power</a:t>
            </a:r>
          </a:p>
          <a:p>
            <a:pPr lvl="1"/>
            <a:r>
              <a:rPr lang="en-US" sz="2000" dirty="0" smtClean="0"/>
              <a:t> </a:t>
            </a:r>
            <a:r>
              <a:rPr lang="en-US" sz="2000" dirty="0"/>
              <a:t>High data collection rate and burst</a:t>
            </a:r>
            <a:r>
              <a:rPr lang="en-US" sz="2000" dirty="0" smtClean="0"/>
              <a:t> data (EPI-Lo)</a:t>
            </a:r>
          </a:p>
          <a:p>
            <a:pPr lvl="1"/>
            <a:endParaRPr lang="en-US" sz="2000" dirty="0" smtClean="0"/>
          </a:p>
          <a:p>
            <a:r>
              <a:rPr lang="en-US" sz="2000" b="1" dirty="0"/>
              <a:t>Spacecraft- Sun Distance: </a:t>
            </a:r>
            <a:r>
              <a:rPr lang="en-US" sz="2000" b="1" dirty="0" smtClean="0"/>
              <a:t>0.25 AU &lt; R (</a:t>
            </a:r>
            <a:r>
              <a:rPr lang="en-US" sz="2000" b="1" dirty="0"/>
              <a:t>Low-rate Science Mode)</a:t>
            </a:r>
            <a:endParaRPr lang="en-US" sz="2000" dirty="0"/>
          </a:p>
          <a:p>
            <a:pPr lvl="1"/>
            <a:r>
              <a:rPr lang="en-US" sz="2000" dirty="0" smtClean="0"/>
              <a:t>Full </a:t>
            </a:r>
            <a:r>
              <a:rPr lang="en-US" sz="2000" dirty="0"/>
              <a:t>power when not downlinking and when possible</a:t>
            </a:r>
          </a:p>
          <a:p>
            <a:pPr lvl="1"/>
            <a:r>
              <a:rPr lang="en-US" sz="2000" dirty="0" smtClean="0"/>
              <a:t>Reduced </a:t>
            </a:r>
            <a:r>
              <a:rPr lang="en-US" sz="2000" dirty="0"/>
              <a:t>data collection </a:t>
            </a:r>
            <a:r>
              <a:rPr lang="en-US" sz="2000" dirty="0" smtClean="0"/>
              <a:t>rate (fits within ISIS telemetry allocation)</a:t>
            </a:r>
          </a:p>
          <a:p>
            <a:pPr lvl="1"/>
            <a:r>
              <a:rPr lang="en-US" sz="2000" dirty="0" smtClean="0"/>
              <a:t>Commanding </a:t>
            </a:r>
            <a:r>
              <a:rPr lang="en-US" sz="2000" dirty="0"/>
              <a:t>window should be scheduled late in the series of telemetry passes, although it may not be used every </a:t>
            </a:r>
            <a:r>
              <a:rPr lang="en-US" sz="2000" dirty="0" smtClean="0"/>
              <a:t>orbit</a:t>
            </a:r>
          </a:p>
          <a:p>
            <a:pPr lvl="1"/>
            <a:r>
              <a:rPr lang="en-US" sz="2000" dirty="0" smtClean="0"/>
              <a:t> </a:t>
            </a:r>
            <a:r>
              <a:rPr lang="en-US" sz="2000" dirty="0"/>
              <a:t>Minimize power cycling the HV </a:t>
            </a:r>
            <a:r>
              <a:rPr lang="en-US" sz="2000" dirty="0" smtClean="0"/>
              <a:t>supplies</a:t>
            </a:r>
          </a:p>
          <a:p>
            <a:pPr marL="0" indent="0">
              <a:buNone/>
            </a:pPr>
            <a:endParaRPr lang="en-US" sz="2000" dirty="0"/>
          </a:p>
        </p:txBody>
      </p:sp>
      <p:sp>
        <p:nvSpPr>
          <p:cNvPr id="3" name="Title 2"/>
          <p:cNvSpPr>
            <a:spLocks noGrp="1"/>
          </p:cNvSpPr>
          <p:nvPr>
            <p:ph type="title"/>
          </p:nvPr>
        </p:nvSpPr>
        <p:spPr/>
        <p:txBody>
          <a:bodyPr/>
          <a:lstStyle/>
          <a:p>
            <a:r>
              <a:rPr lang="en-US" dirty="0" smtClean="0"/>
              <a:t>Normal Science Operations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3289596308"/>
      </p:ext>
    </p:extLst>
  </p:cSld>
  <p:clrMapOvr>
    <a:masterClrMapping/>
  </p:clrMapOvr>
  <p:transition xmlns:p14="http://schemas.microsoft.com/office/powerpoint/2010/mai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5167" y="1342647"/>
            <a:ext cx="8410909" cy="4672849"/>
          </a:xfrm>
        </p:spPr>
        <p:txBody>
          <a:bodyPr/>
          <a:lstStyle/>
          <a:p>
            <a:pPr marL="0" indent="0"/>
            <a:r>
              <a:rPr lang="en-US" dirty="0" smtClean="0"/>
              <a:t> EPI</a:t>
            </a:r>
            <a:r>
              <a:rPr lang="en-US" dirty="0"/>
              <a:t>-Hi and </a:t>
            </a:r>
            <a:r>
              <a:rPr lang="en-US" dirty="0" smtClean="0"/>
              <a:t>EPI-</a:t>
            </a:r>
            <a:r>
              <a:rPr lang="en-US" dirty="0"/>
              <a:t>Lo </a:t>
            </a:r>
            <a:r>
              <a:rPr lang="en-US" dirty="0" smtClean="0"/>
              <a:t>capable </a:t>
            </a:r>
            <a:r>
              <a:rPr lang="en-US" dirty="0"/>
              <a:t>of switching between </a:t>
            </a:r>
            <a:r>
              <a:rPr lang="en-US" dirty="0" smtClean="0"/>
              <a:t>two </a:t>
            </a:r>
            <a:r>
              <a:rPr lang="en-US" dirty="0"/>
              <a:t>routine modes </a:t>
            </a:r>
            <a:r>
              <a:rPr lang="en-US" dirty="0" smtClean="0"/>
              <a:t>autonomously</a:t>
            </a:r>
            <a:r>
              <a:rPr lang="en-US" dirty="0"/>
              <a:t> </a:t>
            </a:r>
            <a:r>
              <a:rPr lang="en-US" dirty="0" smtClean="0"/>
              <a:t>(based </a:t>
            </a:r>
            <a:r>
              <a:rPr lang="en-US" dirty="0"/>
              <a:t>on data received once-per-second from the </a:t>
            </a:r>
            <a:r>
              <a:rPr lang="en-US" dirty="0" smtClean="0"/>
              <a:t>spacecraft). </a:t>
            </a:r>
          </a:p>
          <a:p>
            <a:pPr marL="236537" lvl="1" indent="0"/>
            <a:r>
              <a:rPr lang="en-US" dirty="0" smtClean="0"/>
              <a:t> EPI-Hi has no “Burst” mode</a:t>
            </a:r>
          </a:p>
          <a:p>
            <a:pPr marL="236537" lvl="1" indent="0"/>
            <a:r>
              <a:rPr lang="en-US" dirty="0" smtClean="0"/>
              <a:t> EPI-Lo doesn’t change modes during “Burst” periods, it merely sends more telemetry to spacecraft (telemetry that is always generated)</a:t>
            </a:r>
          </a:p>
          <a:p>
            <a:pPr marL="0" indent="0"/>
            <a:r>
              <a:rPr lang="en-US" dirty="0" smtClean="0"/>
              <a:t> At </a:t>
            </a:r>
            <a:r>
              <a:rPr lang="en-US" dirty="0"/>
              <a:t>least three special operational modes are currently envisioned:</a:t>
            </a:r>
          </a:p>
          <a:p>
            <a:pPr lvl="1"/>
            <a:r>
              <a:rPr lang="en-US" dirty="0"/>
              <a:t>Software upload mode</a:t>
            </a:r>
          </a:p>
          <a:p>
            <a:pPr lvl="2"/>
            <a:r>
              <a:rPr lang="en-US" dirty="0"/>
              <a:t>During software upload mode, data acquisition functions and some non-essential functions will be halted. </a:t>
            </a:r>
            <a:endParaRPr lang="en-US" dirty="0" smtClean="0"/>
          </a:p>
          <a:p>
            <a:pPr lvl="1"/>
            <a:r>
              <a:rPr lang="en-US" dirty="0" smtClean="0"/>
              <a:t>Calibration </a:t>
            </a:r>
            <a:r>
              <a:rPr lang="en-US" dirty="0"/>
              <a:t>Science </a:t>
            </a:r>
            <a:r>
              <a:rPr lang="en-US" dirty="0" smtClean="0"/>
              <a:t>mode	 (more event data transmitted)</a:t>
            </a:r>
          </a:p>
          <a:p>
            <a:pPr lvl="1"/>
            <a:r>
              <a:rPr lang="en-US" dirty="0"/>
              <a:t>Safe mode</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Nominal Operations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2922589854"/>
      </p:ext>
    </p:extLst>
  </p:cSld>
  <p:clrMapOvr>
    <a:masterClrMapping/>
  </p:clrMapOvr>
  <p:transition xmlns:p14="http://schemas.microsoft.com/office/powerpoint/2010/mai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000000"/>
                </a:solidFill>
                <a:ea typeface="ＭＳ Ｐゴシック" charset="0"/>
                <a:cs typeface="ＭＳ Ｐゴシック" charset="0"/>
              </a:rPr>
              <a:t>ISIS Instrument operation modes designed to reduce complexity</a:t>
            </a:r>
          </a:p>
          <a:p>
            <a:r>
              <a:rPr lang="en-US" dirty="0" smtClean="0">
                <a:solidFill>
                  <a:srgbClr val="000000"/>
                </a:solidFill>
                <a:ea typeface="ＭＳ Ｐゴシック" charset="0"/>
                <a:cs typeface="ＭＳ Ｐゴシック" charset="0"/>
              </a:rPr>
              <a:t>Autonomous instrument operations simplify SPP spacecraft operations</a:t>
            </a:r>
          </a:p>
          <a:p>
            <a:r>
              <a:rPr lang="en-US" dirty="0" smtClean="0">
                <a:solidFill>
                  <a:srgbClr val="000000"/>
                </a:solidFill>
                <a:ea typeface="ＭＳ Ｐゴシック" charset="0"/>
                <a:cs typeface="ＭＳ Ｐゴシック" charset="0"/>
              </a:rPr>
              <a:t>ISIS team will develop all of the processes necessary to verify commanding and provide safe and efficient instrument operations</a:t>
            </a:r>
          </a:p>
        </p:txBody>
      </p:sp>
      <p:sp>
        <p:nvSpPr>
          <p:cNvPr id="3" name="Title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3469463425"/>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0776" y="5468718"/>
            <a:ext cx="5832182" cy="1083784"/>
          </a:xfrm>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Testing, Processing, Data Products, Plan and Status</a:t>
            </a:r>
            <a:endParaRPr lang="en-US" dirty="0"/>
          </a:p>
        </p:txBody>
      </p:sp>
    </p:spTree>
    <p:extLst>
      <p:ext uri="{BB962C8B-B14F-4D97-AF65-F5344CB8AC3E}">
        <p14:creationId xmlns:p14="http://schemas.microsoft.com/office/powerpoint/2010/main" val="23425271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800" dirty="0" smtClean="0">
                <a:latin typeface="Arial" charset="0"/>
                <a:cs typeface="Arial" charset="0"/>
              </a:rPr>
              <a:t>SOC Description</a:t>
            </a:r>
            <a:r>
              <a:rPr lang="en-GB" sz="2800" dirty="0">
                <a:latin typeface="Arial" charset="0"/>
                <a:cs typeface="Arial" charset="0"/>
              </a:rPr>
              <a:t> -</a:t>
            </a:r>
            <a:br>
              <a:rPr lang="en-GB" sz="2800" dirty="0">
                <a:latin typeface="Arial" charset="0"/>
                <a:cs typeface="Arial" charset="0"/>
              </a:rPr>
            </a:br>
            <a:r>
              <a:rPr lang="ja-JP" altLang="en-GB" sz="2800" dirty="0">
                <a:latin typeface="Arial" charset="0"/>
                <a:cs typeface="Arial" charset="0"/>
              </a:rPr>
              <a:t>“</a:t>
            </a:r>
            <a:r>
              <a:rPr lang="en-GB" sz="2800" dirty="0">
                <a:latin typeface="Arial" charset="0"/>
                <a:cs typeface="Arial" charset="0"/>
              </a:rPr>
              <a:t>Test as you Fly, Fly as you Test</a:t>
            </a:r>
            <a:r>
              <a:rPr lang="ja-JP" altLang="en-GB" sz="2800" dirty="0">
                <a:latin typeface="Arial" charset="0"/>
                <a:cs typeface="Arial" charset="0"/>
              </a:rPr>
              <a:t>”</a:t>
            </a:r>
            <a:endParaRPr lang="en-US" sz="2800" dirty="0"/>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Text Box 7"/>
          <p:cNvSpPr txBox="1">
            <a:spLocks noChangeArrowheads="1"/>
          </p:cNvSpPr>
          <p:nvPr/>
        </p:nvSpPr>
        <p:spPr bwMode="auto">
          <a:xfrm>
            <a:off x="588210" y="1362112"/>
            <a:ext cx="7955715" cy="376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marL="457200" indent="-457200" algn="just" eaLnBrk="1" hangingPunct="1">
              <a:spcBef>
                <a:spcPts val="875"/>
              </a:spcBef>
              <a:buFont typeface="Arial"/>
              <a:buChar char="•"/>
            </a:pPr>
            <a:r>
              <a:rPr lang="en-GB" sz="2800" dirty="0" smtClean="0">
                <a:solidFill>
                  <a:schemeClr val="tx1"/>
                </a:solidFill>
                <a:latin typeface="Arial"/>
                <a:cs typeface="Arial"/>
              </a:rPr>
              <a:t>Instrument </a:t>
            </a:r>
            <a:r>
              <a:rPr lang="en-GB" sz="2800" dirty="0">
                <a:solidFill>
                  <a:schemeClr val="tx1"/>
                </a:solidFill>
                <a:latin typeface="Arial"/>
                <a:cs typeface="Arial"/>
              </a:rPr>
              <a:t>GSEs </a:t>
            </a:r>
            <a:r>
              <a:rPr lang="en-GB" sz="2800" dirty="0" smtClean="0">
                <a:solidFill>
                  <a:schemeClr val="tx1"/>
                </a:solidFill>
                <a:latin typeface="Arial"/>
                <a:cs typeface="Arial"/>
              </a:rPr>
              <a:t>have </a:t>
            </a:r>
            <a:r>
              <a:rPr lang="en-GB" sz="2800" dirty="0">
                <a:solidFill>
                  <a:schemeClr val="tx1"/>
                </a:solidFill>
                <a:latin typeface="Arial"/>
                <a:cs typeface="Arial"/>
              </a:rPr>
              <a:t>two types of </a:t>
            </a:r>
            <a:r>
              <a:rPr lang="en-GB" sz="2800" dirty="0" smtClean="0">
                <a:solidFill>
                  <a:schemeClr val="tx1"/>
                </a:solidFill>
                <a:latin typeface="Arial"/>
                <a:cs typeface="Arial"/>
              </a:rPr>
              <a:t>operation:</a:t>
            </a:r>
            <a:endParaRPr lang="en-GB" sz="28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Specific: direct </a:t>
            </a:r>
            <a:r>
              <a:rPr lang="en-GB" sz="2400" dirty="0">
                <a:solidFill>
                  <a:schemeClr val="tx1"/>
                </a:solidFill>
                <a:latin typeface="Arial"/>
                <a:cs typeface="Arial"/>
              </a:rPr>
              <a:t>connection to </a:t>
            </a:r>
            <a:r>
              <a:rPr lang="en-GB" sz="2400" dirty="0" smtClean="0">
                <a:solidFill>
                  <a:schemeClr val="tx1"/>
                </a:solidFill>
                <a:latin typeface="Arial"/>
                <a:cs typeface="Arial"/>
              </a:rPr>
              <a:t>instrument</a:t>
            </a:r>
            <a:endParaRPr lang="en-GB" sz="24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Flight </a:t>
            </a:r>
            <a:r>
              <a:rPr lang="en-GB" sz="2400" dirty="0">
                <a:solidFill>
                  <a:schemeClr val="tx1"/>
                </a:solidFill>
                <a:latin typeface="Arial"/>
                <a:cs typeface="Arial"/>
              </a:rPr>
              <a:t>Mode: spacecraft simulator </a:t>
            </a:r>
            <a:r>
              <a:rPr lang="en-GB" sz="2400" dirty="0">
                <a:solidFill>
                  <a:schemeClr val="tx1"/>
                </a:solidFill>
                <a:latin typeface="Arial"/>
                <a:cs typeface="Arial"/>
                <a:sym typeface="Wingdings" charset="0"/>
              </a:rPr>
              <a:t></a:t>
            </a:r>
            <a:r>
              <a:rPr lang="en-GB" sz="2400" dirty="0">
                <a:solidFill>
                  <a:schemeClr val="tx1"/>
                </a:solidFill>
                <a:latin typeface="Arial"/>
                <a:cs typeface="Arial"/>
              </a:rPr>
              <a:t> instrument</a:t>
            </a:r>
          </a:p>
          <a:p>
            <a:pPr marL="457200" indent="-457200" algn="just" eaLnBrk="1" hangingPunct="1">
              <a:spcBef>
                <a:spcPts val="875"/>
              </a:spcBef>
              <a:buFont typeface="Arial"/>
              <a:buChar char="•"/>
            </a:pPr>
            <a:r>
              <a:rPr lang="en-GB" sz="2800" dirty="0" smtClean="0">
                <a:solidFill>
                  <a:schemeClr val="tx1"/>
                </a:solidFill>
                <a:latin typeface="Arial"/>
                <a:cs typeface="Arial"/>
              </a:rPr>
              <a:t>GSE Flight-Mode operation incorporated into the   SOC GSEO-OS system. Identical </a:t>
            </a:r>
            <a:r>
              <a:rPr lang="ja-JP" altLang="en-GB" sz="2800" dirty="0" smtClean="0">
                <a:solidFill>
                  <a:schemeClr val="tx1"/>
                </a:solidFill>
                <a:latin typeface="Arial"/>
                <a:cs typeface="Arial"/>
              </a:rPr>
              <a:t>“</a:t>
            </a:r>
            <a:r>
              <a:rPr lang="en-GB" sz="2800" dirty="0" smtClean="0">
                <a:solidFill>
                  <a:schemeClr val="tx1"/>
                </a:solidFill>
                <a:latin typeface="Arial"/>
                <a:cs typeface="Arial"/>
              </a:rPr>
              <a:t>look and feel</a:t>
            </a:r>
            <a:r>
              <a:rPr lang="ja-JP" altLang="en-GB" sz="2800" dirty="0" smtClean="0">
                <a:solidFill>
                  <a:schemeClr val="tx1"/>
                </a:solidFill>
                <a:latin typeface="Arial"/>
                <a:cs typeface="Arial"/>
              </a:rPr>
              <a:t>”</a:t>
            </a:r>
            <a:r>
              <a:rPr lang="en-GB" sz="2800" dirty="0" smtClean="0">
                <a:solidFill>
                  <a:schemeClr val="tx1"/>
                </a:solidFill>
                <a:latin typeface="Arial"/>
                <a:cs typeface="Arial"/>
              </a:rPr>
              <a:t> to the instrument/SOC teams during testing, I&amp;T, commissioning and  normal flight operations</a:t>
            </a:r>
            <a:endParaRPr lang="en-GB" sz="2800" dirty="0">
              <a:solidFill>
                <a:schemeClr val="tx1"/>
              </a:solidFill>
              <a:latin typeface="Arial"/>
              <a:cs typeface="Arial"/>
            </a:endParaRPr>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360028096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5">
                                            <p:txEl>
                                              <p:pRg st="0" end="0"/>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5">
                                            <p:txEl>
                                              <p:pRg st="1" end="1"/>
                                            </p:txEl>
                                          </p:spTgt>
                                        </p:tgtEl>
                                        <p:attrNameLst>
                                          <p:attrName>style.color</p:attrName>
                                        </p:attrNameLst>
                                      </p:cBhvr>
                                      <p:to>
                                        <a:schemeClr val="hlink"/>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5">
                                            <p:txEl>
                                              <p:pRg st="2" end="2"/>
                                            </p:txEl>
                                          </p:spTgt>
                                        </p:tgtEl>
                                        <p:attrNameLst>
                                          <p:attrName>style.color</p:attrName>
                                        </p:attrNameLst>
                                      </p:cBhvr>
                                      <p:to>
                                        <a:schemeClr val="hlink"/>
                                      </p:to>
                                    </p:animClr>
                                  </p:childTnLst>
                                </p:cTn>
                              </p:par>
                              <p:par>
                                <p:cTn id="23" presetID="1" presetClass="entr" presetSubtype="0" fill="hold" nodeType="with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9474"/>
            <a:ext cx="8426450" cy="5238524"/>
          </a:xfrm>
        </p:spPr>
        <p:txBody>
          <a:bodyPr/>
          <a:lstStyle/>
          <a:p>
            <a:r>
              <a:rPr lang="en-US" sz="3200" dirty="0" smtClean="0"/>
              <a:t>SOC PDR Chair Opening Comments</a:t>
            </a:r>
            <a:endParaRPr lang="en-US" sz="3200" dirty="0"/>
          </a:p>
          <a:p>
            <a:r>
              <a:rPr lang="en-US" sz="3200" dirty="0" smtClean="0"/>
              <a:t>SOC Review Board Introductions </a:t>
            </a:r>
            <a:endParaRPr lang="en-US" sz="3200" dirty="0"/>
          </a:p>
          <a:p>
            <a:endParaRPr lang="en-US" sz="3200" dirty="0"/>
          </a:p>
        </p:txBody>
      </p:sp>
      <p:sp>
        <p:nvSpPr>
          <p:cNvPr id="5" name="Title 1"/>
          <p:cNvSpPr>
            <a:spLocks noGrp="1"/>
          </p:cNvSpPr>
          <p:nvPr>
            <p:ph type="title"/>
          </p:nvPr>
        </p:nvSpPr>
        <p:spPr>
          <a:xfrm>
            <a:off x="683879" y="185100"/>
            <a:ext cx="7199939" cy="675511"/>
          </a:xfrm>
        </p:spPr>
        <p:txBody>
          <a:bodyPr/>
          <a:lstStyle/>
          <a:p>
            <a:r>
              <a:rPr lang="en-US" dirty="0" smtClean="0"/>
              <a:t>Review Board Introduction</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02</a:t>
            </a:r>
            <a:endParaRPr lang="en-US" sz="1000" dirty="0"/>
          </a:p>
        </p:txBody>
      </p:sp>
    </p:spTree>
    <p:extLst>
      <p:ext uri="{BB962C8B-B14F-4D97-AF65-F5344CB8AC3E}">
        <p14:creationId xmlns:p14="http://schemas.microsoft.com/office/powerpoint/2010/main" val="3443972205"/>
      </p:ext>
    </p:extLst>
  </p:cSld>
  <p:clrMapOvr>
    <a:masterClrMapping/>
  </p:clrMapOvr>
  <p:transition xmlns:p14="http://schemas.microsoft.com/office/powerpoint/2010/mai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657684"/>
            <a:ext cx="8426450" cy="4712954"/>
          </a:xfrm>
        </p:spPr>
        <p:txBody>
          <a:bodyPr/>
          <a:lstStyle/>
          <a:p>
            <a:r>
              <a:rPr lang="en-US" dirty="0" smtClean="0"/>
              <a:t>Health and Safety limits checked throughout testing, I&amp;T and monitored throughout commissioning and flight</a:t>
            </a:r>
          </a:p>
          <a:p>
            <a:endParaRPr lang="en-US" dirty="0"/>
          </a:p>
          <a:p>
            <a:r>
              <a:rPr lang="en-US" dirty="0" smtClean="0"/>
              <a:t>GSEOS used at ISIS SOC for health and safety monitoring during contacts</a:t>
            </a:r>
          </a:p>
          <a:p>
            <a:endParaRPr lang="en-US" dirty="0"/>
          </a:p>
          <a:p>
            <a:r>
              <a:rPr lang="en-US" dirty="0" smtClean="0"/>
              <a:t>ISIS SOC develops software, and team pages with State-of-Health checks and long-term trending</a:t>
            </a:r>
          </a:p>
        </p:txBody>
      </p:sp>
      <p:sp>
        <p:nvSpPr>
          <p:cNvPr id="2" name="Title 1"/>
          <p:cNvSpPr>
            <a:spLocks noGrp="1"/>
          </p:cNvSpPr>
          <p:nvPr>
            <p:ph type="title"/>
          </p:nvPr>
        </p:nvSpPr>
        <p:spPr/>
        <p:txBody>
          <a:bodyPr/>
          <a:lstStyle/>
          <a:p>
            <a:r>
              <a:rPr lang="en-US" sz="2800" dirty="0"/>
              <a:t>SOC Description -</a:t>
            </a:r>
            <a:br>
              <a:rPr lang="en-US" sz="2800" dirty="0"/>
            </a:br>
            <a:r>
              <a:rPr lang="en-US" sz="2800" dirty="0"/>
              <a:t>Instrument Health &amp; </a:t>
            </a:r>
            <a:r>
              <a:rPr lang="en-US" sz="2800" dirty="0" smtClean="0"/>
              <a:t>Safety</a:t>
            </a:r>
            <a:endParaRPr lang="en-US" sz="280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3192698723"/>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 Description - Telemetry </a:t>
            </a:r>
            <a:endParaRPr lang="en-US" dirty="0"/>
          </a:p>
        </p:txBody>
      </p:sp>
      <p:pic>
        <p:nvPicPr>
          <p:cNvPr id="5" name="Picture 4" descr="DataFlow.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0140" y="1000593"/>
            <a:ext cx="6206062" cy="5434074"/>
          </a:xfrm>
          <a:prstGeom prst="rect">
            <a:avLst/>
          </a:prstGeom>
        </p:spPr>
      </p:pic>
      <p:sp>
        <p:nvSpPr>
          <p:cNvPr id="7" name="TextBox 6"/>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4008357356"/>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1132114"/>
            <a:ext cx="8063330" cy="5238524"/>
          </a:xfrm>
        </p:spPr>
        <p:txBody>
          <a:bodyPr/>
          <a:lstStyle/>
          <a:p>
            <a:r>
              <a:rPr lang="en-US" sz="1800" dirty="0" smtClean="0"/>
              <a:t>Data processing systems</a:t>
            </a:r>
            <a:endParaRPr lang="en-US" sz="1800" dirty="0"/>
          </a:p>
          <a:p>
            <a:pPr lvl="1"/>
            <a:r>
              <a:rPr lang="en-US" sz="1800" dirty="0" smtClean="0"/>
              <a:t>Pipeline code C, IDL, Perl, Java, </a:t>
            </a:r>
            <a:r>
              <a:rPr lang="en-US" sz="1800" dirty="0" err="1" smtClean="0"/>
              <a:t>etc</a:t>
            </a:r>
            <a:r>
              <a:rPr lang="en-US" sz="1800" dirty="0" smtClean="0"/>
              <a:t> ..</a:t>
            </a:r>
          </a:p>
          <a:p>
            <a:pPr lvl="1"/>
            <a:r>
              <a:rPr lang="en-US" sz="1800" dirty="0" smtClean="0"/>
              <a:t>Tools (MIDL, IDL </a:t>
            </a:r>
            <a:r>
              <a:rPr lang="en-US" sz="1800" dirty="0" err="1" smtClean="0"/>
              <a:t>Savesets</a:t>
            </a:r>
            <a:r>
              <a:rPr lang="en-US" sz="1800" dirty="0" smtClean="0"/>
              <a:t>, etc.. ) available for visualization and analysis</a:t>
            </a:r>
          </a:p>
          <a:p>
            <a:pPr lvl="1"/>
            <a:r>
              <a:rPr lang="en-US" sz="1800" dirty="0" smtClean="0"/>
              <a:t>Unix/</a:t>
            </a:r>
            <a:r>
              <a:rPr lang="en-US" sz="1800" dirty="0"/>
              <a:t>Shell scripts </a:t>
            </a:r>
            <a:r>
              <a:rPr lang="en-US" sz="1800" dirty="0" smtClean="0"/>
              <a:t>launch executables </a:t>
            </a:r>
            <a:r>
              <a:rPr lang="en-US" sz="1800" dirty="0"/>
              <a:t>in </a:t>
            </a:r>
            <a:r>
              <a:rPr lang="en-US" sz="1800" dirty="0" smtClean="0"/>
              <a:t>essentially any </a:t>
            </a:r>
            <a:r>
              <a:rPr lang="en-US" sz="1800" dirty="0"/>
              <a:t>language to do their job with a </a:t>
            </a:r>
            <a:r>
              <a:rPr lang="en-US" sz="1800" dirty="0" smtClean="0"/>
              <a:t>clear i/o </a:t>
            </a:r>
          </a:p>
          <a:p>
            <a:endParaRPr lang="en-US" sz="1800" dirty="0" smtClean="0"/>
          </a:p>
          <a:p>
            <a:r>
              <a:rPr lang="en-US" sz="1800" dirty="0" smtClean="0"/>
              <a:t>Data processing algorithms </a:t>
            </a:r>
          </a:p>
          <a:p>
            <a:pPr lvl="1"/>
            <a:r>
              <a:rPr lang="en-US" sz="1800" dirty="0" smtClean="0"/>
              <a:t>Straightforward routines </a:t>
            </a:r>
            <a:endParaRPr lang="en-US" sz="1800" dirty="0"/>
          </a:p>
          <a:p>
            <a:pPr lvl="2"/>
            <a:r>
              <a:rPr lang="en-US" sz="1400" dirty="0" err="1" smtClean="0"/>
              <a:t>Decommutation</a:t>
            </a:r>
            <a:r>
              <a:rPr lang="en-US" sz="1400" dirty="0" smtClean="0"/>
              <a:t> </a:t>
            </a:r>
          </a:p>
          <a:p>
            <a:pPr lvl="2"/>
            <a:r>
              <a:rPr lang="en-US" sz="1400" dirty="0" smtClean="0"/>
              <a:t>Particle Identification</a:t>
            </a:r>
          </a:p>
          <a:p>
            <a:pPr lvl="2"/>
            <a:r>
              <a:rPr lang="en-US" sz="1400" dirty="0" smtClean="0"/>
              <a:t>Application of calibration data</a:t>
            </a:r>
          </a:p>
          <a:p>
            <a:pPr marL="0" indent="0">
              <a:buNone/>
            </a:pPr>
            <a:endParaRPr lang="en-US" sz="1800" dirty="0" smtClean="0"/>
          </a:p>
          <a:p>
            <a:r>
              <a:rPr lang="en-US" sz="1800" dirty="0" smtClean="0"/>
              <a:t>Facilities</a:t>
            </a:r>
          </a:p>
          <a:p>
            <a:pPr lvl="1"/>
            <a:r>
              <a:rPr lang="en-US" sz="1800" dirty="0" smtClean="0"/>
              <a:t>All formal pipeline processing processed at ISIS SOC</a:t>
            </a:r>
          </a:p>
          <a:p>
            <a:pPr marL="0" indent="0">
              <a:buNone/>
            </a:pPr>
            <a:endParaRPr lang="en-US" sz="1800" dirty="0"/>
          </a:p>
          <a:p>
            <a:r>
              <a:rPr lang="en-US" sz="1800" dirty="0" smtClean="0"/>
              <a:t>Future planning products</a:t>
            </a:r>
          </a:p>
          <a:p>
            <a:pPr lvl="1"/>
            <a:r>
              <a:rPr lang="en-US" sz="1800" dirty="0" smtClean="0"/>
              <a:t>Use of SPICE </a:t>
            </a:r>
            <a:r>
              <a:rPr lang="en-US" sz="1800" dirty="0" err="1" smtClean="0"/>
              <a:t>ephem</a:t>
            </a:r>
            <a:r>
              <a:rPr lang="en-US" sz="1800" dirty="0" smtClean="0"/>
              <a:t>, SOC calendars for planning </a:t>
            </a:r>
          </a:p>
          <a:p>
            <a:pPr lvl="1"/>
            <a:r>
              <a:rPr lang="en-US" sz="1800" dirty="0" smtClean="0"/>
              <a:t>Automation where possible </a:t>
            </a:r>
            <a:endParaRPr lang="en-US" sz="1800" dirty="0"/>
          </a:p>
          <a:p>
            <a:endParaRPr lang="en-US" sz="2000" dirty="0"/>
          </a:p>
        </p:txBody>
      </p:sp>
      <p:sp>
        <p:nvSpPr>
          <p:cNvPr id="2" name="Title 1"/>
          <p:cNvSpPr>
            <a:spLocks noGrp="1"/>
          </p:cNvSpPr>
          <p:nvPr>
            <p:ph type="title"/>
          </p:nvPr>
        </p:nvSpPr>
        <p:spPr/>
        <p:txBody>
          <a:bodyPr/>
          <a:lstStyle/>
          <a:p>
            <a:r>
              <a:rPr lang="en-US" dirty="0"/>
              <a:t>SOC Description - Data </a:t>
            </a:r>
            <a:r>
              <a:rPr lang="en-US" dirty="0" smtClean="0"/>
              <a:t>Processing</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22794358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r>
              <a:rPr lang="en-US" dirty="0" smtClean="0"/>
              <a:t>ISIS SOC </a:t>
            </a:r>
            <a:r>
              <a:rPr lang="en-US" dirty="0"/>
              <a:t>builds Level 1 and higher level data products from the Level-0 (raw) data received from </a:t>
            </a:r>
            <a:r>
              <a:rPr lang="en-US" dirty="0" smtClean="0"/>
              <a:t>MOC  </a:t>
            </a:r>
          </a:p>
          <a:p>
            <a:r>
              <a:rPr lang="en-US" dirty="0"/>
              <a:t>H</a:t>
            </a:r>
            <a:r>
              <a:rPr lang="en-US" dirty="0" smtClean="0"/>
              <a:t>ousekeeping </a:t>
            </a:r>
            <a:r>
              <a:rPr lang="en-US" dirty="0"/>
              <a:t>and status data are processed as soon as possible after receipt </a:t>
            </a:r>
            <a:r>
              <a:rPr lang="en-US" dirty="0" smtClean="0"/>
              <a:t>(all products within </a:t>
            </a:r>
            <a:r>
              <a:rPr lang="en-US" dirty="0"/>
              <a:t>3 </a:t>
            </a:r>
            <a:r>
              <a:rPr lang="en-US" dirty="0" smtClean="0"/>
              <a:t>days, select quick products &lt; 1 hour) </a:t>
            </a:r>
            <a:r>
              <a:rPr lang="en-US" dirty="0"/>
              <a:t>and posted for viewing for the ISIS team through an </a:t>
            </a:r>
            <a:r>
              <a:rPr lang="en-US" dirty="0" smtClean="0"/>
              <a:t>ISIS SOC </a:t>
            </a:r>
            <a:r>
              <a:rPr lang="en-US" dirty="0"/>
              <a:t>website. </a:t>
            </a:r>
            <a:endParaRPr lang="en-US" dirty="0" smtClean="0"/>
          </a:p>
          <a:p>
            <a:pPr lvl="1"/>
            <a:r>
              <a:rPr lang="en-US" dirty="0" smtClean="0"/>
              <a:t>Housekeeping and </a:t>
            </a:r>
            <a:r>
              <a:rPr lang="en-US" dirty="0"/>
              <a:t>status data </a:t>
            </a:r>
            <a:r>
              <a:rPr lang="en-US" dirty="0" smtClean="0"/>
              <a:t>downloaded </a:t>
            </a:r>
            <a:r>
              <a:rPr lang="en-US" dirty="0"/>
              <a:t>first after passes, </a:t>
            </a:r>
            <a:r>
              <a:rPr lang="en-US" dirty="0" smtClean="0"/>
              <a:t>provide </a:t>
            </a:r>
            <a:r>
              <a:rPr lang="en-US" dirty="0"/>
              <a:t>critical information from which to build command loads in subsequent passes. </a:t>
            </a:r>
            <a:endParaRPr lang="en-US" dirty="0" smtClean="0"/>
          </a:p>
          <a:p>
            <a:r>
              <a:rPr lang="en-US" dirty="0" smtClean="0"/>
              <a:t>Level </a:t>
            </a:r>
            <a:r>
              <a:rPr lang="en-US" dirty="0"/>
              <a:t>0 data are processed as they are made available after passes and are used to construct Level 1 and higher level data </a:t>
            </a:r>
            <a:r>
              <a:rPr lang="en-US" dirty="0" smtClean="0"/>
              <a:t>products </a:t>
            </a:r>
          </a:p>
        </p:txBody>
      </p:sp>
      <p:sp>
        <p:nvSpPr>
          <p:cNvPr id="3" name="Title 2"/>
          <p:cNvSpPr>
            <a:spLocks noGrp="1"/>
          </p:cNvSpPr>
          <p:nvPr>
            <p:ph type="title"/>
          </p:nvPr>
        </p:nvSpPr>
        <p:spPr/>
        <p:txBody>
          <a:bodyPr/>
          <a:lstStyle/>
          <a:p>
            <a:r>
              <a:rPr lang="en-US" dirty="0" smtClean="0"/>
              <a:t>Data Products (1/2)</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539523229"/>
      </p:ext>
    </p:extLst>
  </p:cSld>
  <p:clrMapOvr>
    <a:masterClrMapping/>
  </p:clrMapOvr>
  <p:transition xmlns:p14="http://schemas.microsoft.com/office/powerpoint/2010/mai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level data products include combined solar wind, magnetic field and energetic particle data, which are time-ordered with common timestamps at a cadences TBD. </a:t>
            </a:r>
          </a:p>
          <a:p>
            <a:r>
              <a:rPr lang="en-US" dirty="0"/>
              <a:t>Level 1 and higher level data products are still in formulation as the instrumentation are in development. </a:t>
            </a:r>
            <a:endParaRPr lang="en-US" dirty="0" smtClean="0"/>
          </a:p>
          <a:p>
            <a:r>
              <a:rPr lang="en-US" dirty="0" smtClean="0"/>
              <a:t>The </a:t>
            </a:r>
            <a:r>
              <a:rPr lang="en-US" dirty="0"/>
              <a:t>ISOC archives all ISIS data and delivers data products to appropriate </a:t>
            </a:r>
            <a:r>
              <a:rPr lang="en-US" dirty="0" err="1"/>
              <a:t>Heliophysics</a:t>
            </a:r>
            <a:r>
              <a:rPr lang="en-US" dirty="0"/>
              <a:t> Virtual Observatories and Data Centers.</a:t>
            </a:r>
          </a:p>
          <a:p>
            <a:endParaRPr lang="en-US" dirty="0"/>
          </a:p>
          <a:p>
            <a:endParaRPr lang="en-US" dirty="0"/>
          </a:p>
        </p:txBody>
      </p:sp>
      <p:sp>
        <p:nvSpPr>
          <p:cNvPr id="3" name="Title 2"/>
          <p:cNvSpPr>
            <a:spLocks noGrp="1"/>
          </p:cNvSpPr>
          <p:nvPr>
            <p:ph type="title"/>
          </p:nvPr>
        </p:nvSpPr>
        <p:spPr/>
        <p:txBody>
          <a:bodyPr/>
          <a:lstStyle/>
          <a:p>
            <a:r>
              <a:rPr lang="en-US" dirty="0" smtClean="0"/>
              <a:t>Data Products (2/2)</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958901497"/>
      </p:ext>
    </p:extLst>
  </p:cSld>
  <p:clrMapOvr>
    <a:masterClrMapping/>
  </p:clrMapOvr>
  <p:transition xmlns:p14="http://schemas.microsoft.com/office/powerpoint/2010/mai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Status and Housekeeping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42128164"/>
              </p:ext>
            </p:extLst>
          </p:nvPr>
        </p:nvGraphicFramePr>
        <p:xfrm>
          <a:off x="347580" y="1087823"/>
          <a:ext cx="8523094" cy="5409229"/>
        </p:xfrm>
        <a:graphic>
          <a:graphicData uri="http://schemas.openxmlformats.org/presentationml/2006/ole">
            <mc:AlternateContent xmlns:mc="http://schemas.openxmlformats.org/markup-compatibility/2006">
              <mc:Choice xmlns:v="urn:schemas-microsoft-com:vml" Requires="v">
                <p:oleObj spid="_x0000_s1171" name="Document" r:id="rId3" imgW="6083076" imgH="3860658" progId="Word.Document.12">
                  <p:embed/>
                </p:oleObj>
              </mc:Choice>
              <mc:Fallback>
                <p:oleObj name="Document" r:id="rId3" imgW="6083076" imgH="3860658" progId="Word.Document.12">
                  <p:embed/>
                  <p:pic>
                    <p:nvPicPr>
                      <p:cNvPr id="0" name="Picture 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80" y="1087823"/>
                        <a:ext cx="8523094" cy="5409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091798561"/>
      </p:ext>
    </p:extLst>
  </p:cSld>
  <p:clrMapOvr>
    <a:masterClrMapping/>
  </p:clrMapOvr>
  <p:transition xmlns:p14="http://schemas.microsoft.com/office/powerpoint/2010/mai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Level 0 Command Response/</a:t>
            </a:r>
            <a:r>
              <a:rPr lang="en-US" sz="2800" dirty="0" err="1" smtClean="0"/>
              <a:t>Mem</a:t>
            </a:r>
            <a:r>
              <a:rPr lang="en-US" sz="2800" dirty="0" smtClean="0"/>
              <a:t> Dumps</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1471770938"/>
              </p:ext>
            </p:extLst>
          </p:nvPr>
        </p:nvGraphicFramePr>
        <p:xfrm>
          <a:off x="192874" y="1630946"/>
          <a:ext cx="8951126" cy="2646947"/>
        </p:xfrm>
        <a:graphic>
          <a:graphicData uri="http://schemas.openxmlformats.org/presentationml/2006/ole">
            <mc:AlternateContent xmlns:mc="http://schemas.openxmlformats.org/markup-compatibility/2006">
              <mc:Choice xmlns:v="urn:schemas-microsoft-com:vml" Requires="v">
                <p:oleObj spid="_x0000_s48275" name="Document" r:id="rId3" imgW="5625893" imgH="1663639" progId="Word.Document.12">
                  <p:embed/>
                </p:oleObj>
              </mc:Choice>
              <mc:Fallback>
                <p:oleObj name="Document" r:id="rId3" imgW="5625893" imgH="1663639" progId="Word.Document.12">
                  <p:embed/>
                  <p:pic>
                    <p:nvPicPr>
                      <p:cNvPr id="0" name="Picture 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874" y="1630946"/>
                        <a:ext cx="8951126" cy="2646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660600182"/>
      </p:ext>
    </p:extLst>
  </p:cSld>
  <p:clrMapOvr>
    <a:masterClrMapping/>
  </p:clrMapOvr>
  <p:transition xmlns:p14="http://schemas.microsoft.com/office/powerpoint/2010/mai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EPI-Hi Events (1/2)</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5040894"/>
              </p:ext>
            </p:extLst>
          </p:nvPr>
        </p:nvGraphicFramePr>
        <p:xfrm>
          <a:off x="478366" y="1128333"/>
          <a:ext cx="8157634" cy="5395455"/>
        </p:xfrm>
        <a:graphic>
          <a:graphicData uri="http://schemas.openxmlformats.org/presentationml/2006/ole">
            <mc:AlternateContent xmlns:mc="http://schemas.openxmlformats.org/markup-compatibility/2006">
              <mc:Choice xmlns:v="urn:schemas-microsoft-com:vml" Requires="v">
                <p:oleObj spid="_x0000_s49299" name="Document" r:id="rId3" imgW="5625893" imgH="3720963" progId="Word.Document.12">
                  <p:embed/>
                </p:oleObj>
              </mc:Choice>
              <mc:Fallback>
                <p:oleObj name="Document" r:id="rId3" imgW="5625893" imgH="3720963" progId="Word.Document.12">
                  <p:embed/>
                  <p:pic>
                    <p:nvPicPr>
                      <p:cNvPr id="0" name="Picture 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66" y="1128333"/>
                        <a:ext cx="8157634" cy="53954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930714404"/>
      </p:ext>
    </p:extLst>
  </p:cSld>
  <p:clrMapOvr>
    <a:masterClrMapping/>
  </p:clrMapOvr>
  <p:transition xmlns:p14="http://schemas.microsoft.com/office/powerpoint/2010/mai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0 EPI-Hi Events </a:t>
            </a:r>
            <a:r>
              <a:rPr lang="en-US" dirty="0" smtClean="0"/>
              <a:t>(2/</a:t>
            </a:r>
            <a:r>
              <a:rPr lang="en-US"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873164925"/>
              </p:ext>
            </p:extLst>
          </p:nvPr>
        </p:nvGraphicFramePr>
        <p:xfrm>
          <a:off x="204103" y="1215188"/>
          <a:ext cx="8766107" cy="1899653"/>
        </p:xfrm>
        <a:graphic>
          <a:graphicData uri="http://schemas.openxmlformats.org/presentationml/2006/ole">
            <mc:AlternateContent xmlns:mc="http://schemas.openxmlformats.org/markup-compatibility/2006">
              <mc:Choice xmlns:v="urn:schemas-microsoft-com:vml" Requires="v">
                <p:oleObj spid="_x0000_s50322" name="Document" r:id="rId3" imgW="5625893" imgH="1219155" progId="Word.Document.12">
                  <p:embed/>
                </p:oleObj>
              </mc:Choice>
              <mc:Fallback>
                <p:oleObj name="Document" r:id="rId3" imgW="5625893" imgH="1219155" progId="Word.Document.12">
                  <p:embed/>
                  <p:pic>
                    <p:nvPicPr>
                      <p:cNvPr id="0" name="Picture 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03" y="1215188"/>
                        <a:ext cx="8766107" cy="18996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262709677"/>
      </p:ext>
    </p:extLst>
  </p:cSld>
  <p:clrMapOvr>
    <a:masterClrMapping/>
  </p:clrMapOvr>
  <p:transition xmlns:p14="http://schemas.microsoft.com/office/powerpoint/2010/mai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EPI-Lo Level 0 Rates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49680008"/>
              </p:ext>
            </p:extLst>
          </p:nvPr>
        </p:nvGraphicFramePr>
        <p:xfrm>
          <a:off x="779778" y="1101294"/>
          <a:ext cx="7241275" cy="5623021"/>
        </p:xfrm>
        <a:graphic>
          <a:graphicData uri="http://schemas.openxmlformats.org/presentationml/2006/ole">
            <mc:AlternateContent xmlns:mc="http://schemas.openxmlformats.org/markup-compatibility/2006">
              <mc:Choice xmlns:v="urn:schemas-microsoft-com:vml" Requires="v">
                <p:oleObj spid="_x0000_s51345" name="Document" r:id="rId3" imgW="5625893" imgH="4368639" progId="Word.Document.12">
                  <p:embed/>
                </p:oleObj>
              </mc:Choice>
              <mc:Fallback>
                <p:oleObj name="Document" r:id="rId3" imgW="5625893" imgH="4368639" progId="Word.Document.12">
                  <p:embed/>
                  <p:pic>
                    <p:nvPicPr>
                      <p:cNvPr id="0" name="Picture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78" y="1101294"/>
                        <a:ext cx="7241275" cy="56230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95973004"/>
      </p:ext>
    </p:extLst>
  </p:cSld>
  <p:clrMapOvr>
    <a:masterClrMapping/>
  </p:clrMapOvr>
  <p:transition xmlns:p14="http://schemas.microsoft.com/office/powerpoint/2010/mai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N. A. Schwadron</a:t>
            </a:r>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ISIS Science Ops Center</a:t>
            </a:r>
            <a:endParaRPr lang="en-US" dirty="0"/>
          </a:p>
        </p:txBody>
      </p:sp>
    </p:spTree>
    <p:extLst>
      <p:ext uri="{BB962C8B-B14F-4D97-AF65-F5344CB8AC3E}">
        <p14:creationId xmlns:p14="http://schemas.microsoft.com/office/powerpoint/2010/main" val="22535700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EPI-Lo Events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83953065"/>
              </p:ext>
            </p:extLst>
          </p:nvPr>
        </p:nvGraphicFramePr>
        <p:xfrm>
          <a:off x="0" y="1617578"/>
          <a:ext cx="8992987" cy="2192421"/>
        </p:xfrm>
        <a:graphic>
          <a:graphicData uri="http://schemas.openxmlformats.org/presentationml/2006/ole">
            <mc:AlternateContent xmlns:mc="http://schemas.openxmlformats.org/markup-compatibility/2006">
              <mc:Choice xmlns:v="urn:schemas-microsoft-com:vml" Requires="v">
                <p:oleObj spid="_x0000_s52369" name="Document" r:id="rId3" imgW="5625893" imgH="1371550" progId="Word.Document.12">
                  <p:embed/>
                </p:oleObj>
              </mc:Choice>
              <mc:Fallback>
                <p:oleObj name="Document" r:id="rId3" imgW="5625893" imgH="1371550" progId="Word.Document.12">
                  <p:embed/>
                  <p:pic>
                    <p:nvPicPr>
                      <p:cNvPr id="0" name="Picture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17578"/>
                        <a:ext cx="8992987" cy="2192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860155169"/>
      </p:ext>
    </p:extLst>
  </p:cSld>
  <p:clrMapOvr>
    <a:masterClrMapping/>
  </p:clrMapOvr>
  <p:transition xmlns:p14="http://schemas.microsoft.com/office/powerpoint/2010/mai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1 Data (1/2)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5071547"/>
              </p:ext>
            </p:extLst>
          </p:nvPr>
        </p:nvGraphicFramePr>
        <p:xfrm>
          <a:off x="242409" y="1207836"/>
          <a:ext cx="8831404" cy="3070059"/>
        </p:xfrm>
        <a:graphic>
          <a:graphicData uri="http://schemas.openxmlformats.org/presentationml/2006/ole">
            <mc:AlternateContent xmlns:mc="http://schemas.openxmlformats.org/markup-compatibility/2006">
              <mc:Choice xmlns:v="urn:schemas-microsoft-com:vml" Requires="v">
                <p:oleObj spid="_x0000_s55441" name="Document" r:id="rId3" imgW="5625893" imgH="1955728" progId="Word.Document.12">
                  <p:embed/>
                </p:oleObj>
              </mc:Choice>
              <mc:Fallback>
                <p:oleObj name="Document" r:id="rId3" imgW="5625893" imgH="1955728" progId="Word.Document.12">
                  <p:embed/>
                  <p:pic>
                    <p:nvPicPr>
                      <p:cNvPr id="0" name="Picture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09" y="1207836"/>
                        <a:ext cx="8831404" cy="3070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91736928"/>
      </p:ext>
    </p:extLst>
  </p:cSld>
  <p:clrMapOvr>
    <a:masterClrMapping/>
  </p:clrMapOvr>
  <p:transition xmlns:p14="http://schemas.microsoft.com/office/powerpoint/2010/mai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Data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3798714"/>
              </p:ext>
            </p:extLst>
          </p:nvPr>
        </p:nvGraphicFramePr>
        <p:xfrm>
          <a:off x="681789" y="1054369"/>
          <a:ext cx="7937094" cy="5464591"/>
        </p:xfrm>
        <a:graphic>
          <a:graphicData uri="http://schemas.openxmlformats.org/presentationml/2006/ole">
            <mc:AlternateContent xmlns:mc="http://schemas.openxmlformats.org/markup-compatibility/2006">
              <mc:Choice xmlns:v="urn:schemas-microsoft-com:vml" Requires="v">
                <p:oleObj spid="_x0000_s56463" name="Document" r:id="rId3" imgW="5625893" imgH="3873357" progId="Word.Document.12">
                  <p:embed/>
                </p:oleObj>
              </mc:Choice>
              <mc:Fallback>
                <p:oleObj name="Document" r:id="rId3" imgW="5625893" imgH="3873357" progId="Word.Document.12">
                  <p:embed/>
                  <p:pic>
                    <p:nvPicPr>
                      <p:cNvPr id="0" name="Picture 1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89" y="1054369"/>
                        <a:ext cx="7937094" cy="54645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0854733"/>
      </p:ext>
    </p:extLst>
  </p:cSld>
  <p:clrMapOvr>
    <a:masterClrMapping/>
  </p:clrMapOvr>
  <p:transition xmlns:p14="http://schemas.microsoft.com/office/powerpoint/2010/mai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2 and Higher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80885703"/>
              </p:ext>
            </p:extLst>
          </p:nvPr>
        </p:nvGraphicFramePr>
        <p:xfrm>
          <a:off x="181319" y="1575133"/>
          <a:ext cx="8962681" cy="1365920"/>
        </p:xfrm>
        <a:graphic>
          <a:graphicData uri="http://schemas.openxmlformats.org/presentationml/2006/ole">
            <mc:AlternateContent xmlns:mc="http://schemas.openxmlformats.org/markup-compatibility/2006">
              <mc:Choice xmlns:v="urn:schemas-microsoft-com:vml" Requires="v">
                <p:oleObj spid="_x0000_s57486" name="Document" r:id="rId3" imgW="6083076" imgH="927066" progId="Word.Document.12">
                  <p:embed/>
                </p:oleObj>
              </mc:Choice>
              <mc:Fallback>
                <p:oleObj name="Document" r:id="rId3" imgW="6083076" imgH="927066" progId="Word.Document.12">
                  <p:embed/>
                  <p:pic>
                    <p:nvPicPr>
                      <p:cNvPr id="0" name="Picture 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319" y="1575133"/>
                        <a:ext cx="8962681" cy="1365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4227699387"/>
      </p:ext>
    </p:extLst>
  </p:cSld>
  <p:clrMapOvr>
    <a:masterClrMapping/>
  </p:clrMapOvr>
  <p:transition xmlns:p14="http://schemas.microsoft.com/office/powerpoint/2010/mai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209" y="1189790"/>
            <a:ext cx="8355265" cy="5100636"/>
          </a:xfrm>
        </p:spPr>
        <p:txBody>
          <a:bodyPr/>
          <a:lstStyle/>
          <a:p>
            <a:r>
              <a:rPr lang="en-US" sz="1800" dirty="0" smtClean="0"/>
              <a:t>All </a:t>
            </a:r>
            <a:r>
              <a:rPr lang="en-US" sz="1800" dirty="0"/>
              <a:t>Science Operations Centers shall provide for public dissemination a quick-look processed version of science data within 6 months (TBR) of downlink for the first three orbits after launch and 60 days (TBR) of downlink thereafter</a:t>
            </a:r>
            <a:r>
              <a:rPr lang="en-US" sz="1800" dirty="0" smtClean="0"/>
              <a:t>.</a:t>
            </a:r>
            <a:endParaRPr lang="en-US" sz="1800" dirty="0"/>
          </a:p>
          <a:p>
            <a:pPr marL="0" indent="0">
              <a:buNone/>
            </a:pPr>
            <a:endParaRPr lang="en-US" sz="1800" dirty="0"/>
          </a:p>
          <a:p>
            <a:r>
              <a:rPr lang="en-US" sz="1800" dirty="0"/>
              <a:t>EPI-Lo:</a:t>
            </a:r>
          </a:p>
          <a:p>
            <a:pPr lvl="1"/>
            <a:r>
              <a:rPr lang="en-US" sz="1600" dirty="0"/>
              <a:t>Spectrograms of:</a:t>
            </a:r>
          </a:p>
          <a:p>
            <a:pPr lvl="2"/>
            <a:r>
              <a:rPr lang="en-US" sz="1400" dirty="0"/>
              <a:t>&lt;1 MeV electron counts/data-interval (TBR) as a function of time, at a &lt;= 1 hour (TBR) cadence, with 4 or more energy bins .</a:t>
            </a:r>
          </a:p>
          <a:p>
            <a:pPr lvl="2"/>
            <a:r>
              <a:rPr lang="en-US" sz="1400" dirty="0"/>
              <a:t>&lt;1 MeV/nucleon total ion or single species (TBR) counts/data-interval (TBR) as a function of time, at a &lt;= 1 hour (TBR) cadence, with 4 or more energy bins.</a:t>
            </a:r>
          </a:p>
          <a:p>
            <a:endParaRPr lang="en-US" sz="2000" dirty="0"/>
          </a:p>
          <a:p>
            <a:r>
              <a:rPr lang="en-US" sz="1800" dirty="0"/>
              <a:t>EPI-Hi:</a:t>
            </a:r>
          </a:p>
          <a:p>
            <a:pPr lvl="1"/>
            <a:r>
              <a:rPr lang="en-US" sz="1600" dirty="0"/>
              <a:t>Plots of 1-hour averages of four rates:</a:t>
            </a:r>
          </a:p>
          <a:p>
            <a:pPr lvl="2"/>
            <a:r>
              <a:rPr lang="en-US" sz="1400" dirty="0"/>
              <a:t>1-5 MeV electrons</a:t>
            </a:r>
          </a:p>
          <a:p>
            <a:pPr lvl="2"/>
            <a:r>
              <a:rPr lang="en-US" sz="1400" dirty="0"/>
              <a:t>2-10 MeV protons</a:t>
            </a:r>
          </a:p>
          <a:p>
            <a:pPr lvl="2"/>
            <a:r>
              <a:rPr lang="en-US" sz="1400" dirty="0"/>
              <a:t>10-50 MeV protons</a:t>
            </a:r>
          </a:p>
          <a:p>
            <a:pPr lvl="2"/>
            <a:r>
              <a:rPr lang="en-US" sz="1400" dirty="0"/>
              <a:t>4-40 MeV/</a:t>
            </a:r>
            <a:r>
              <a:rPr lang="en-US" sz="1400" dirty="0" err="1"/>
              <a:t>nuc</a:t>
            </a:r>
            <a:r>
              <a:rPr lang="en-US" sz="1400" dirty="0"/>
              <a:t> </a:t>
            </a:r>
            <a:r>
              <a:rPr lang="en-US" sz="1400" dirty="0" err="1"/>
              <a:t>HiZ</a:t>
            </a:r>
            <a:r>
              <a:rPr lang="en-US" sz="1400" dirty="0"/>
              <a:t> (6≤Z≤28)</a:t>
            </a:r>
          </a:p>
          <a:p>
            <a:endParaRPr lang="en-US" sz="1800" dirty="0"/>
          </a:p>
        </p:txBody>
      </p:sp>
      <p:sp>
        <p:nvSpPr>
          <p:cNvPr id="3" name="Title 2"/>
          <p:cNvSpPr>
            <a:spLocks noGrp="1"/>
          </p:cNvSpPr>
          <p:nvPr>
            <p:ph type="title"/>
          </p:nvPr>
        </p:nvSpPr>
        <p:spPr/>
        <p:txBody>
          <a:bodyPr/>
          <a:lstStyle/>
          <a:p>
            <a:r>
              <a:rPr lang="en-US" dirty="0" smtClean="0"/>
              <a:t>Data Products (</a:t>
            </a:r>
            <a:r>
              <a:rPr lang="en-US" dirty="0" err="1" smtClean="0"/>
              <a:t>Quicklook</a:t>
            </a:r>
            <a:r>
              <a:rPr lang="en-US" dirty="0" smtClean="0"/>
              <a:t>)</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854602843"/>
      </p:ext>
    </p:extLst>
  </p:cSld>
  <p:clrMapOvr>
    <a:masterClrMapping/>
  </p:clrMapOvr>
  <p:transition xmlns:p14="http://schemas.microsoft.com/office/powerpoint/2010/mai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121610"/>
            <a:ext cx="3558554" cy="4800600"/>
          </a:xfrm>
        </p:spPr>
        <p:txBody>
          <a:bodyPr>
            <a:normAutofit fontScale="92500" lnSpcReduction="20000"/>
          </a:bodyPr>
          <a:lstStyle/>
          <a:p>
            <a:r>
              <a:rPr lang="en-US" dirty="0" smtClean="0"/>
              <a:t>One way of plotting SEP data</a:t>
            </a:r>
          </a:p>
          <a:p>
            <a:r>
              <a:rPr lang="en-US" dirty="0" smtClean="0"/>
              <a:t>Top plot is the usual time-intensity profile</a:t>
            </a:r>
          </a:p>
          <a:p>
            <a:r>
              <a:rPr lang="en-US" dirty="0" smtClean="0"/>
              <a:t>Each dot in the lower two panels is a particle detection</a:t>
            </a:r>
          </a:p>
          <a:p>
            <a:pPr lvl="1"/>
            <a:r>
              <a:rPr lang="en-US" dirty="0" smtClean="0"/>
              <a:t>Middle plot shows particle mass</a:t>
            </a:r>
          </a:p>
          <a:p>
            <a:pPr lvl="1"/>
            <a:r>
              <a:rPr lang="en-US" dirty="0" smtClean="0"/>
              <a:t>Bottom plot shows energy</a:t>
            </a:r>
          </a:p>
          <a:p>
            <a:r>
              <a:rPr lang="en-US" dirty="0" smtClean="0"/>
              <a:t>Advantages:</a:t>
            </a:r>
          </a:p>
          <a:p>
            <a:pPr lvl="1"/>
            <a:r>
              <a:rPr lang="en-US" dirty="0" smtClean="0"/>
              <a:t>Easy identification of velocity dispersion in some events</a:t>
            </a:r>
          </a:p>
          <a:p>
            <a:pPr lvl="1"/>
            <a:r>
              <a:rPr lang="en-US" dirty="0" smtClean="0"/>
              <a:t>individual events are separated more clearly</a:t>
            </a:r>
          </a:p>
          <a:p>
            <a:pPr lvl="1"/>
            <a:r>
              <a:rPr lang="en-US" dirty="0" smtClean="0"/>
              <a:t>Composition easily identified</a:t>
            </a:r>
          </a:p>
        </p:txBody>
      </p:sp>
      <p:pic>
        <p:nvPicPr>
          <p:cNvPr id="1027" name="Picture 3"/>
          <p:cNvPicPr>
            <a:picLocks noChangeAspect="1" noChangeArrowheads="1"/>
          </p:cNvPicPr>
          <p:nvPr/>
        </p:nvPicPr>
        <p:blipFill>
          <a:blip r:embed="rId3" cstate="print"/>
          <a:srcRect/>
          <a:stretch>
            <a:fillRect/>
          </a:stretch>
        </p:blipFill>
        <p:spPr bwMode="auto">
          <a:xfrm>
            <a:off x="0" y="1009650"/>
            <a:ext cx="5286375" cy="5619750"/>
          </a:xfrm>
          <a:prstGeom prst="rect">
            <a:avLst/>
          </a:prstGeom>
          <a:noFill/>
          <a:ln w="9525">
            <a:noFill/>
            <a:miter lim="800000"/>
            <a:headEnd/>
            <a:tailEnd/>
          </a:ln>
        </p:spPr>
      </p:pic>
      <p:sp>
        <p:nvSpPr>
          <p:cNvPr id="6" name="TextBox 5"/>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 </a:t>
            </a:r>
          </a:p>
        </p:txBody>
      </p:sp>
      <p:sp>
        <p:nvSpPr>
          <p:cNvPr id="7" name="TextBox 6"/>
          <p:cNvSpPr txBox="1"/>
          <p:nvPr/>
        </p:nvSpPr>
        <p:spPr>
          <a:xfrm>
            <a:off x="5031873" y="5918200"/>
            <a:ext cx="4244354" cy="461665"/>
          </a:xfrm>
          <a:prstGeom prst="rect">
            <a:avLst/>
          </a:prstGeom>
          <a:noFill/>
        </p:spPr>
        <p:txBody>
          <a:bodyPr wrap="square" rtlCol="0">
            <a:spAutoFit/>
          </a:bodyPr>
          <a:lstStyle/>
          <a:p>
            <a:r>
              <a:rPr lang="en-US" sz="1200" b="1" dirty="0" smtClean="0"/>
              <a:t>This is image taken from the ACE website:</a:t>
            </a:r>
          </a:p>
          <a:p>
            <a:r>
              <a:rPr lang="en-US" sz="1200" b="1" dirty="0" smtClean="0"/>
              <a:t>ULEIS 4-day browse plots</a:t>
            </a:r>
            <a:endParaRPr lang="en-US" sz="1200" b="1" dirty="0"/>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4601634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1"/>
            <a:ext cx="2971800" cy="2514599"/>
          </a:xfrm>
        </p:spPr>
        <p:txBody>
          <a:bodyPr>
            <a:normAutofit lnSpcReduction="10000"/>
          </a:bodyPr>
          <a:lstStyle/>
          <a:p>
            <a:r>
              <a:rPr lang="en-US" sz="2500" dirty="0" smtClean="0"/>
              <a:t>This is an example of an event probably associated with an impulsive solar flare (rich is heavy ions and </a:t>
            </a:r>
            <a:r>
              <a:rPr lang="en-US" sz="2500" baseline="30000" dirty="0" smtClean="0"/>
              <a:t>3</a:t>
            </a:r>
            <a:r>
              <a:rPr lang="en-US" sz="2500" dirty="0" smtClean="0"/>
              <a:t>He)</a:t>
            </a:r>
          </a:p>
        </p:txBody>
      </p:sp>
      <p:pic>
        <p:nvPicPr>
          <p:cNvPr id="1026" name="Picture 2"/>
          <p:cNvPicPr>
            <a:picLocks noChangeAspect="1" noChangeArrowheads="1"/>
          </p:cNvPicPr>
          <p:nvPr/>
        </p:nvPicPr>
        <p:blipFill>
          <a:blip r:embed="rId3" cstate="print"/>
          <a:srcRect/>
          <a:stretch>
            <a:fillRect/>
          </a:stretch>
        </p:blipFill>
        <p:spPr bwMode="auto">
          <a:xfrm>
            <a:off x="76200" y="247650"/>
            <a:ext cx="6063906" cy="6457950"/>
          </a:xfrm>
          <a:prstGeom prst="rect">
            <a:avLst/>
          </a:prstGeom>
          <a:noFill/>
          <a:ln w="9525">
            <a:noFill/>
            <a:miter lim="800000"/>
            <a:headEnd/>
            <a:tailEnd/>
          </a:ln>
        </p:spPr>
      </p:pic>
      <p:cxnSp>
        <p:nvCxnSpPr>
          <p:cNvPr id="5" name="Straight Arrow Connector 4"/>
          <p:cNvCxnSpPr/>
          <p:nvPr/>
        </p:nvCxnSpPr>
        <p:spPr>
          <a:xfrm flipH="1">
            <a:off x="3352800" y="1600200"/>
            <a:ext cx="2819400" cy="31242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42802410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0"/>
            <a:ext cx="2971800" cy="5181600"/>
          </a:xfrm>
        </p:spPr>
        <p:txBody>
          <a:bodyPr>
            <a:normAutofit/>
          </a:bodyPr>
          <a:lstStyle/>
          <a:p>
            <a:r>
              <a:rPr lang="en-US" dirty="0" smtClean="0"/>
              <a:t>This is an example of an event probably associated with an impulsive solar flare (rich in heavy ions and </a:t>
            </a:r>
            <a:r>
              <a:rPr lang="en-US" baseline="30000" dirty="0" smtClean="0"/>
              <a:t>3</a:t>
            </a:r>
            <a:r>
              <a:rPr lang="en-US" dirty="0" smtClean="0"/>
              <a:t>He)</a:t>
            </a:r>
          </a:p>
          <a:p>
            <a:r>
              <a:rPr lang="en-US" dirty="0" smtClean="0"/>
              <a:t>The entire event shows a clear velocity dispersion, but there is also a </a:t>
            </a:r>
            <a:r>
              <a:rPr lang="en-US" dirty="0" err="1" smtClean="0"/>
              <a:t>dispersionless</a:t>
            </a:r>
            <a:r>
              <a:rPr lang="en-US" dirty="0" smtClean="0"/>
              <a:t> intensity “dropout” during the event</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16305" y="113966"/>
            <a:ext cx="6063906" cy="6457950"/>
          </a:xfrm>
          <a:prstGeom prst="rect">
            <a:avLst/>
          </a:prstGeom>
          <a:noFill/>
          <a:ln w="9525">
            <a:noFill/>
            <a:miter lim="800000"/>
            <a:headEnd/>
            <a:tailEnd/>
          </a:ln>
        </p:spPr>
      </p:pic>
      <p:cxnSp>
        <p:nvCxnSpPr>
          <p:cNvPr id="9" name="Straight Arrow Connector 8"/>
          <p:cNvCxnSpPr/>
          <p:nvPr/>
        </p:nvCxnSpPr>
        <p:spPr>
          <a:xfrm flipH="1">
            <a:off x="2971800" y="5257800"/>
            <a:ext cx="3352800" cy="6096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0745071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295400"/>
            <a:ext cx="3276600" cy="4525963"/>
          </a:xfrm>
        </p:spPr>
        <p:txBody>
          <a:bodyPr>
            <a:normAutofit/>
          </a:bodyPr>
          <a:lstStyle/>
          <a:p>
            <a:r>
              <a:rPr lang="en-US" dirty="0" smtClean="0"/>
              <a:t>Another good example (event starting before noon on May 6)</a:t>
            </a:r>
          </a:p>
        </p:txBody>
      </p:sp>
      <p:pic>
        <p:nvPicPr>
          <p:cNvPr id="2050" name="Picture 2"/>
          <p:cNvPicPr>
            <a:picLocks noChangeAspect="1" noChangeArrowheads="1"/>
          </p:cNvPicPr>
          <p:nvPr/>
        </p:nvPicPr>
        <p:blipFill>
          <a:blip r:embed="rId3" cstate="print"/>
          <a:srcRect/>
          <a:stretch>
            <a:fillRect/>
          </a:stretch>
        </p:blipFill>
        <p:spPr bwMode="auto">
          <a:xfrm>
            <a:off x="228600" y="914400"/>
            <a:ext cx="5286375" cy="5619750"/>
          </a:xfrm>
          <a:prstGeom prst="rect">
            <a:avLst/>
          </a:prstGeom>
          <a:noFill/>
          <a:ln w="9525">
            <a:noFill/>
            <a:miter lim="800000"/>
            <a:headEnd/>
            <a:tailEnd/>
          </a:ln>
        </p:spPr>
      </p:pic>
      <p:sp>
        <p:nvSpPr>
          <p:cNvPr id="5" name="TextBox 4"/>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a:t>
            </a:r>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6267866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t>Multi-panel plots showing energetic particle intensities along with field and plasma parameters</a:t>
            </a:r>
            <a:endParaRPr lang="en-US" dirty="0"/>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smtClean="0">
                <a:solidFill>
                  <a:schemeClr val="bg1"/>
                </a:solidFill>
              </a:rPr>
              <a:t>Possible data product: 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0005928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9868" y="1083744"/>
            <a:ext cx="7179733" cy="4790714"/>
          </a:xfrm>
        </p:spPr>
        <p:txBody>
          <a:bodyPr/>
          <a:lstStyle/>
          <a:p>
            <a:pPr marL="0" indent="0">
              <a:buNone/>
            </a:pPr>
            <a:r>
              <a:rPr lang="en-US" sz="1800" b="1" dirty="0" smtClean="0"/>
              <a:t>Introduction (Schwadron)</a:t>
            </a:r>
          </a:p>
          <a:p>
            <a:pPr lvl="1"/>
            <a:r>
              <a:rPr lang="en-US" sz="1600" dirty="0" smtClean="0"/>
              <a:t>List of Governing Documents </a:t>
            </a:r>
          </a:p>
          <a:p>
            <a:pPr lvl="1"/>
            <a:r>
              <a:rPr lang="en-US" sz="1600" dirty="0" smtClean="0"/>
              <a:t>Heritage </a:t>
            </a:r>
            <a:endParaRPr lang="en-US" sz="1600" dirty="0"/>
          </a:p>
          <a:p>
            <a:pPr lvl="1"/>
            <a:r>
              <a:rPr lang="en-US" sz="1600" dirty="0" smtClean="0"/>
              <a:t>SOC Organization</a:t>
            </a:r>
          </a:p>
          <a:p>
            <a:pPr marL="0" indent="0">
              <a:buNone/>
            </a:pPr>
            <a:r>
              <a:rPr lang="en-US" sz="1800" b="1" dirty="0"/>
              <a:t>R</a:t>
            </a:r>
            <a:r>
              <a:rPr lang="en-US" sz="1800" b="1" dirty="0" smtClean="0"/>
              <a:t>equirements Analysis (</a:t>
            </a:r>
            <a:r>
              <a:rPr lang="en-US" sz="1800" b="1" dirty="0" err="1" smtClean="0"/>
              <a:t>Angold</a:t>
            </a:r>
            <a:r>
              <a:rPr lang="en-US" sz="1800" b="1" dirty="0" smtClean="0"/>
              <a:t>)</a:t>
            </a:r>
          </a:p>
          <a:p>
            <a:pPr marL="0" indent="0">
              <a:buNone/>
            </a:pPr>
            <a:r>
              <a:rPr lang="en-US" sz="1800" b="1" dirty="0" smtClean="0"/>
              <a:t>SOC Description (Schwadron)</a:t>
            </a:r>
          </a:p>
          <a:p>
            <a:pPr lvl="1"/>
            <a:r>
              <a:rPr lang="en-US" sz="1600" dirty="0" smtClean="0"/>
              <a:t>SOC Description – Architecture (Schwadron)</a:t>
            </a:r>
          </a:p>
          <a:p>
            <a:pPr lvl="1"/>
            <a:r>
              <a:rPr lang="en-US" sz="1600" dirty="0" smtClean="0"/>
              <a:t>SOC Description - Software Systems (Schwadron)</a:t>
            </a:r>
            <a:endParaRPr lang="en-US" sz="1600" dirty="0"/>
          </a:p>
          <a:p>
            <a:pPr marL="0" indent="0">
              <a:buNone/>
            </a:pPr>
            <a:r>
              <a:rPr lang="en-US" sz="1800" b="1" dirty="0" smtClean="0"/>
              <a:t>Operations (Christian)</a:t>
            </a:r>
          </a:p>
          <a:p>
            <a:pPr lvl="1"/>
            <a:r>
              <a:rPr lang="en-US" sz="1600" dirty="0" smtClean="0"/>
              <a:t>SOC </a:t>
            </a:r>
            <a:r>
              <a:rPr lang="en-US" sz="1600" dirty="0"/>
              <a:t>Description - Operations </a:t>
            </a:r>
            <a:r>
              <a:rPr lang="en-US" sz="1600" dirty="0" smtClean="0"/>
              <a:t>Planning (Christian)</a:t>
            </a:r>
          </a:p>
          <a:p>
            <a:pPr lvl="1"/>
            <a:r>
              <a:rPr lang="en-US" sz="1600" dirty="0" smtClean="0"/>
              <a:t>SOC </a:t>
            </a:r>
            <a:r>
              <a:rPr lang="en-US" sz="1600" dirty="0"/>
              <a:t>Description </a:t>
            </a:r>
            <a:r>
              <a:rPr lang="en-US" sz="1600" dirty="0" smtClean="0"/>
              <a:t>– Commanding</a:t>
            </a:r>
          </a:p>
          <a:p>
            <a:pPr marL="0" indent="0">
              <a:buNone/>
            </a:pPr>
            <a:r>
              <a:rPr lang="en-US" sz="1800" b="1" dirty="0" smtClean="0"/>
              <a:t>Testing, Processing, Data Products, Plan and Status (Schwadron)</a:t>
            </a:r>
          </a:p>
          <a:p>
            <a:pPr lvl="1"/>
            <a:r>
              <a:rPr lang="en-US" sz="1600" dirty="0"/>
              <a:t>SOC Description - Instrument Health &amp; Safety</a:t>
            </a:r>
            <a:endParaRPr lang="en-US" sz="1600" b="0" dirty="0"/>
          </a:p>
          <a:p>
            <a:pPr lvl="1"/>
            <a:r>
              <a:rPr lang="en-US" sz="1600" dirty="0" smtClean="0"/>
              <a:t>SOC </a:t>
            </a:r>
            <a:r>
              <a:rPr lang="en-US" sz="1600" dirty="0"/>
              <a:t>Description -</a:t>
            </a:r>
            <a:r>
              <a:rPr lang="en-US" sz="1600" dirty="0" smtClean="0"/>
              <a:t> Telemetry</a:t>
            </a:r>
          </a:p>
          <a:p>
            <a:pPr lvl="1"/>
            <a:r>
              <a:rPr lang="en-US" sz="1600" dirty="0" smtClean="0"/>
              <a:t>SOC </a:t>
            </a:r>
            <a:r>
              <a:rPr lang="en-US" sz="1600" dirty="0"/>
              <a:t>Description -</a:t>
            </a:r>
            <a:r>
              <a:rPr lang="en-US" sz="1600" dirty="0" smtClean="0"/>
              <a:t> Data Processing</a:t>
            </a:r>
          </a:p>
          <a:p>
            <a:pPr lvl="1"/>
            <a:r>
              <a:rPr lang="en-US" sz="1600" dirty="0" smtClean="0"/>
              <a:t>Data Products</a:t>
            </a:r>
          </a:p>
          <a:p>
            <a:pPr lvl="1"/>
            <a:r>
              <a:rPr lang="en-US" sz="1600" dirty="0" smtClean="0"/>
              <a:t>Development Plan and Schedule</a:t>
            </a:r>
          </a:p>
          <a:p>
            <a:pPr lvl="1"/>
            <a:r>
              <a:rPr lang="en-US" sz="1600" dirty="0" smtClean="0"/>
              <a:t>Test Plan</a:t>
            </a:r>
          </a:p>
          <a:p>
            <a:pPr lvl="1"/>
            <a:r>
              <a:rPr lang="en-US" sz="1600" dirty="0" smtClean="0"/>
              <a:t>Current Status</a:t>
            </a:r>
            <a:endParaRPr lang="en-US" sz="1600" dirty="0"/>
          </a:p>
        </p:txBody>
      </p:sp>
      <p:sp>
        <p:nvSpPr>
          <p:cNvPr id="2" name="Title 1"/>
          <p:cNvSpPr>
            <a:spLocks noGrp="1"/>
          </p:cNvSpPr>
          <p:nvPr>
            <p:ph type="title"/>
          </p:nvPr>
        </p:nvSpPr>
        <p:spPr/>
        <p:txBody>
          <a:bodyPr/>
          <a:lstStyle/>
          <a:p>
            <a:r>
              <a:rPr lang="en-US" dirty="0" smtClean="0"/>
              <a:t>Science Operations Center Agenda</a:t>
            </a:r>
            <a:endParaRPr lang="en-US" dirty="0"/>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388888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ot-highres.png"/>
          <p:cNvPicPr>
            <a:picLocks noChangeAspect="1"/>
          </p:cNvPicPr>
          <p:nvPr/>
        </p:nvPicPr>
        <p:blipFill>
          <a:blip r:embed="rId3" cstate="print"/>
          <a:stretch>
            <a:fillRect/>
          </a:stretch>
        </p:blipFill>
        <p:spPr>
          <a:xfrm>
            <a:off x="908221" y="1053270"/>
            <a:ext cx="6898929" cy="5468108"/>
          </a:xfrm>
          <a:prstGeom prst="rect">
            <a:avLst/>
          </a:prstGeom>
        </p:spPr>
      </p:pic>
      <p:sp>
        <p:nvSpPr>
          <p:cNvPr id="8" name="TextBox 7"/>
          <p:cNvSpPr txBox="1"/>
          <p:nvPr/>
        </p:nvSpPr>
        <p:spPr>
          <a:xfrm>
            <a:off x="1214356" y="228600"/>
            <a:ext cx="6675224" cy="584775"/>
          </a:xfrm>
          <a:prstGeom prst="rect">
            <a:avLst/>
          </a:prstGeom>
          <a:noFill/>
        </p:spPr>
        <p:txBody>
          <a:bodyPr wrap="none" rtlCol="0">
            <a:spAutoFit/>
          </a:bodyPr>
          <a:lstStyle/>
          <a:p>
            <a:r>
              <a:rPr lang="en-US" sz="3200" dirty="0" smtClean="0">
                <a:solidFill>
                  <a:srgbClr val="FFFFFF"/>
                </a:solidFill>
              </a:rPr>
              <a:t>High time resolution combined plots</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3056476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latin typeface="Sans" charset="0"/>
                <a:cs typeface="Arial" charset="0"/>
              </a:rPr>
              <a:t>06 November 2013 – I-PDR for ISIS/SOC  - This review</a:t>
            </a:r>
            <a:endParaRPr lang="en-GB" sz="1600" dirty="0" smtClean="0">
              <a:latin typeface="Arial" charset="0"/>
              <a:cs typeface="Arial" charset="0"/>
            </a:endParaRP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dirty="0" smtClean="0">
                <a:latin typeface="Arial" charset="0"/>
                <a:cs typeface="Arial" charset="0"/>
              </a:rPr>
              <a:t>(05/2014</a:t>
            </a:r>
            <a:r>
              <a:rPr lang="en-GB" sz="1600" b="1" dirty="0">
                <a:latin typeface="Arial" charset="0"/>
                <a:cs typeface="Arial" charset="0"/>
              </a:rPr>
              <a:t>) </a:t>
            </a:r>
            <a:r>
              <a:rPr lang="en-GB" sz="1600" dirty="0">
                <a:latin typeface="Arial" charset="0"/>
                <a:cs typeface="Arial" charset="0"/>
              </a:rPr>
              <a:t>S/C emulator available,  MOC-SOC ICD finalized - start of development of test SOC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Implementation of GSE-OS at UNH.</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writing/implementation of SOC/MOC communications layer  [*note]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Start implementation of SOC – instrument teams communication layer</a:t>
            </a:r>
          </a:p>
          <a:p>
            <a:pPr>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dirty="0" smtClean="0">
                <a:latin typeface="Sans" charset="0"/>
                <a:cs typeface="Arial" charset="0"/>
              </a:rPr>
              <a:t>(01/2015</a:t>
            </a:r>
            <a:r>
              <a:rPr lang="en-GB" sz="1600" b="1" dirty="0">
                <a:latin typeface="Sans" charset="0"/>
                <a:cs typeface="Arial" charset="0"/>
              </a:rPr>
              <a:t>) </a:t>
            </a:r>
            <a:r>
              <a:rPr lang="en-GB" sz="1600" dirty="0">
                <a:latin typeface="Sans" charset="0"/>
                <a:cs typeface="Arial" charset="0"/>
              </a:rPr>
              <a:t>Pre-CDR ISIS SOC Peer Review (Paper-only review)‏</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GSEs become operational/established, begin integration of instrument GSE-OS scripts, displays and codes into the SOC GSE-OS system – contingent on instrument GSE </a:t>
            </a:r>
            <a:r>
              <a:rPr lang="en-GB" sz="1400" dirty="0" smtClean="0">
                <a:latin typeface="Arial" charset="0"/>
                <a:cs typeface="Arial" charset="0"/>
              </a:rPr>
              <a:t>schedule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latin typeface="Sans" charset="0"/>
                <a:cs typeface="Arial" charset="0"/>
              </a:rPr>
              <a:t>Purchase </a:t>
            </a:r>
            <a:r>
              <a:rPr lang="en-GB" sz="1600" dirty="0">
                <a:latin typeface="Sans" charset="0"/>
                <a:cs typeface="Arial" charset="0"/>
              </a:rPr>
              <a:t>SOC HW components - Computers, servers, raids, UPSs, shipping crates, etc.</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dirty="0" smtClean="0">
                <a:latin typeface="Arial" charset="0"/>
                <a:cs typeface="Arial" charset="0"/>
              </a:rPr>
              <a:t>(09/2015</a:t>
            </a:r>
            <a:r>
              <a:rPr lang="en-GB" sz="1600" b="1" dirty="0">
                <a:latin typeface="Arial" charset="0"/>
                <a:cs typeface="Arial" charset="0"/>
              </a:rPr>
              <a:t>) </a:t>
            </a:r>
            <a:r>
              <a:rPr lang="en-GB" sz="1600" dirty="0">
                <a:latin typeface="Arial" charset="0"/>
                <a:cs typeface="Arial" charset="0"/>
              </a:rPr>
              <a:t>Test MOC available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testing of SOC/MOC interface and communications.</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GSE-OS codes are established at ISIS-SOC, test their functionality.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commanding protocols/codes are established, test  SOC – instrument teams communication layer</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L0 test files become available test or implement HK, </a:t>
            </a:r>
            <a:r>
              <a:rPr lang="en-GB" sz="1400" dirty="0" err="1">
                <a:latin typeface="Arial" charset="0"/>
                <a:cs typeface="Arial" charset="0"/>
              </a:rPr>
              <a:t>quicklook</a:t>
            </a:r>
            <a:r>
              <a:rPr lang="en-GB" sz="1400" dirty="0">
                <a:latin typeface="Arial" charset="0"/>
                <a:cs typeface="Arial" charset="0"/>
              </a:rPr>
              <a:t> displays for SOC-CTG.</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[CSCI-2] Start work with instrument teams to define L0 -&gt; L1 processing codes</a:t>
            </a:r>
          </a:p>
          <a:p>
            <a:endParaRPr lang="en-US" dirty="0"/>
          </a:p>
        </p:txBody>
      </p:sp>
      <p:sp>
        <p:nvSpPr>
          <p:cNvPr id="2" name="Title 1"/>
          <p:cNvSpPr>
            <a:spLocks noGrp="1"/>
          </p:cNvSpPr>
          <p:nvPr>
            <p:ph type="title"/>
          </p:nvPr>
        </p:nvSpPr>
        <p:spPr>
          <a:xfrm>
            <a:off x="683879" y="185100"/>
            <a:ext cx="7858542" cy="675511"/>
          </a:xfrm>
        </p:spPr>
        <p:txBody>
          <a:bodyPr>
            <a:normAutofit/>
          </a:bodyPr>
          <a:lstStyle/>
          <a:p>
            <a:r>
              <a:rPr lang="en-US" dirty="0" smtClean="0"/>
              <a:t>Development </a:t>
            </a:r>
            <a:r>
              <a:rPr lang="en-US" dirty="0"/>
              <a:t>Plan and </a:t>
            </a:r>
            <a:r>
              <a:rPr lang="en-US" dirty="0" smtClean="0"/>
              <a:t>Schedule (1/3)</a:t>
            </a:r>
            <a:endParaRPr lang="en-US" b="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3856496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pPr marL="339725" indent="-339725">
              <a:spcBef>
                <a:spcPts val="400"/>
              </a:spcBef>
              <a:buFont typeface="Sans"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Sans" charset="0"/>
                <a:cs typeface="Arial" charset="0"/>
              </a:rPr>
              <a:t>(</a:t>
            </a:r>
            <a:r>
              <a:rPr lang="en-GB" sz="1600" b="1" dirty="0" smtClean="0">
                <a:latin typeface="Sans" charset="0"/>
                <a:cs typeface="Arial" charset="0"/>
              </a:rPr>
              <a:t>02/2017 </a:t>
            </a:r>
            <a:r>
              <a:rPr lang="en-GB" sz="1600" dirty="0">
                <a:latin typeface="Sans" charset="0"/>
                <a:cs typeface="Arial" charset="0"/>
              </a:rPr>
              <a:t>) Pre-Instrument Delivery ISIS SOC Peer Review (Full SOC/MOC interoperability)‏</a:t>
            </a:r>
          </a:p>
          <a:p>
            <a:pPr marL="739775" lvl="1" indent="-282575">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Have full L0 -&gt; L1 codes operational based on test / calibration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Arial" charset="0"/>
                <a:cs typeface="Arial" charset="0"/>
              </a:rPr>
              <a:t>(</a:t>
            </a:r>
            <a:r>
              <a:rPr lang="en-GB" sz="1600" b="1" dirty="0" smtClean="0">
                <a:latin typeface="Arial" charset="0"/>
                <a:cs typeface="Arial" charset="0"/>
              </a:rPr>
              <a:t>03/2017</a:t>
            </a:r>
            <a:r>
              <a:rPr lang="en-GB" sz="1600" dirty="0">
                <a:latin typeface="Arial" charset="0"/>
                <a:cs typeface="Arial" charset="0"/>
              </a:rPr>
              <a:t>) MOC comes on-line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Full end-end testing of test SOC to support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Transitioning of test SOC to APL for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on work with instrument teams to implement L1-&gt;L2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Extend PAPCO PRBEM </a:t>
            </a:r>
            <a:r>
              <a:rPr lang="en-GB" sz="1400" dirty="0" err="1">
                <a:latin typeface="Arial" charset="0"/>
                <a:cs typeface="Arial" charset="0"/>
              </a:rPr>
              <a:t>cdf</a:t>
            </a:r>
            <a:r>
              <a:rPr lang="en-GB" sz="1400" dirty="0">
                <a:latin typeface="Arial" charset="0"/>
                <a:cs typeface="Arial" charset="0"/>
              </a:rPr>
              <a:t> module to fully support ISIS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Implement initial ISIS web sever with DAS-2 using ancillary data (UNH GEO, </a:t>
            </a:r>
            <a:r>
              <a:rPr lang="en-GB" sz="1400" dirty="0" err="1">
                <a:latin typeface="Arial" charset="0"/>
                <a:cs typeface="Arial" charset="0"/>
              </a:rPr>
              <a:t>etc</a:t>
            </a:r>
            <a:r>
              <a:rPr lang="en-GB" sz="1400" dirty="0">
                <a:latin typeface="Arial" charset="0"/>
                <a:cs typeface="Arial" charset="0"/>
              </a:rPr>
              <a: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Arial" charset="0"/>
                <a:cs typeface="Arial" charset="0"/>
              </a:rPr>
              <a:t>(</a:t>
            </a:r>
            <a:r>
              <a:rPr lang="en-GB" sz="1600" b="1" dirty="0" smtClean="0">
                <a:latin typeface="Arial" charset="0"/>
                <a:cs typeface="Arial" charset="0"/>
              </a:rPr>
              <a:t>12/2017</a:t>
            </a:r>
            <a:r>
              <a:rPr lang="en-GB" sz="1600" dirty="0">
                <a:latin typeface="Arial" charset="0"/>
                <a:cs typeface="Arial" charset="0"/>
              </a:rPr>
              <a:t>) Pre-Launch ISIS SOC Peer Review (lessons learned from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 from test SOC to full flight SOC</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work on L3 processing codes (needs sample data from other SOCs)‏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Arial" charset="0"/>
                <a:cs typeface="Arial" charset="0"/>
              </a:rPr>
              <a:t>(</a:t>
            </a:r>
            <a:r>
              <a:rPr lang="en-GB" sz="1600" b="1" dirty="0" smtClean="0">
                <a:latin typeface="Arial" charset="0"/>
                <a:cs typeface="Arial" charset="0"/>
              </a:rPr>
              <a:t>02/2018</a:t>
            </a:r>
            <a:r>
              <a:rPr lang="en-GB" sz="1600" dirty="0">
                <a:latin typeface="Arial" charset="0"/>
                <a:cs typeface="Arial" charset="0"/>
              </a:rPr>
              <a:t>) Mission Simulation #3 fill </a:t>
            </a:r>
            <a:r>
              <a:rPr lang="ja-JP" altLang="en-GB" sz="1600" dirty="0">
                <a:latin typeface="Arial" charset="0"/>
                <a:cs typeface="Arial" charset="0"/>
              </a:rPr>
              <a:t>“</a:t>
            </a:r>
            <a:r>
              <a:rPr lang="en-GB" sz="1600" dirty="0">
                <a:latin typeface="Arial" charset="0"/>
                <a:cs typeface="Arial" charset="0"/>
              </a:rPr>
              <a:t>in the life</a:t>
            </a:r>
            <a:r>
              <a:rPr lang="ja-JP" altLang="en-GB" sz="1600" dirty="0">
                <a:latin typeface="Arial" charset="0"/>
                <a:cs typeface="Arial" charset="0"/>
              </a:rPr>
              <a:t>”</a:t>
            </a:r>
            <a:r>
              <a:rPr lang="en-GB" sz="1600" dirty="0">
                <a:latin typeface="Arial" charset="0"/>
                <a:cs typeface="Arial" charset="0"/>
              </a:rPr>
              <a:t> test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Final SOC adjustments, modification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on work with instrument teams to implement L1-&gt;L2 processing codes using best currently available calibration information</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and implement L3 processing codes</a:t>
            </a:r>
          </a:p>
          <a:p>
            <a:endParaRPr lang="en-US" dirty="0"/>
          </a:p>
        </p:txBody>
      </p:sp>
      <p:sp>
        <p:nvSpPr>
          <p:cNvPr id="3" name="Title 2"/>
          <p:cNvSpPr>
            <a:spLocks noGrp="1"/>
          </p:cNvSpPr>
          <p:nvPr>
            <p:ph type="title"/>
          </p:nvPr>
        </p:nvSpPr>
        <p:spPr>
          <a:xfrm>
            <a:off x="683879" y="185100"/>
            <a:ext cx="7457489" cy="675511"/>
          </a:xfrm>
        </p:spPr>
        <p:txBody>
          <a:bodyPr>
            <a:normAutofit fontScale="90000"/>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 and Schedule (2/3) </a:t>
            </a:r>
            <a:r>
              <a:rPr lang="x-none" sz="2000" dirty="0" smtClean="0">
                <a:latin typeface="Arial" charset="0"/>
                <a:cs typeface="Arial" charset="0"/>
              </a:rPr>
              <a:t>‏</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3249449587"/>
      </p:ext>
    </p:extLst>
  </p:cSld>
  <p:clrMapOvr>
    <a:masterClrMapping/>
  </p:clrMapOvr>
  <p:transition xmlns:p14="http://schemas.microsoft.com/office/powerpoint/2010/mai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30420"/>
            <a:ext cx="8426450" cy="4940217"/>
          </a:xfrm>
        </p:spPr>
        <p:txBody>
          <a:bodyPr/>
          <a:lstStyle/>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[CSCI-2,4] Implement and test SOC-SDC Quality control loop</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Test full PAPCO operability with existing L1, L2 test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Have working version of ECT web site with L1 to L3 data and ancillary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Arial" charset="0"/>
                <a:cs typeface="Arial" charset="0"/>
              </a:rPr>
              <a:t>(</a:t>
            </a:r>
            <a:r>
              <a:rPr lang="en-GB" sz="1600" b="1" dirty="0" smtClean="0">
                <a:latin typeface="Arial" charset="0"/>
                <a:cs typeface="Arial" charset="0"/>
              </a:rPr>
              <a:t>08/2018</a:t>
            </a:r>
            <a:r>
              <a:rPr lang="en-GB" sz="1600" dirty="0">
                <a:latin typeface="Arial" charset="0"/>
                <a:cs typeface="Arial" charset="0"/>
              </a:rPr>
              <a:t>) Launch [L]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 L to L+60days – Instrument Commissioning. Real Time SOC operations via Portable SOC at APL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&gt;L+60days - Nominal Phase E Operations.  SOC ops transitioned to fixed SOC at UNH.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L+90days – Return Portable SOC to UNH as redundant backup unit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(Phase E) – normal ISIS-SOC operations at UNH</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refinement of calibration procedures in L1-L2 codes based on on-orbit performance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Implementation of L3 -&gt; L4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(PAPCO) implementation of addition feature request from instrument teams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(DAS-2) implementation of addition feature request from instrument teams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(TBD) Archive Activities</a:t>
            </a:r>
          </a:p>
          <a:p>
            <a:endParaRPr lang="en-US" dirty="0"/>
          </a:p>
        </p:txBody>
      </p:sp>
      <p:sp>
        <p:nvSpPr>
          <p:cNvPr id="3" name="Title 2"/>
          <p:cNvSpPr>
            <a:spLocks noGrp="1"/>
          </p:cNvSpPr>
          <p:nvPr>
            <p:ph type="title"/>
          </p:nvPr>
        </p:nvSpPr>
        <p:spPr>
          <a:xfrm>
            <a:off x="683879" y="185100"/>
            <a:ext cx="7524332" cy="675511"/>
          </a:xfrm>
        </p:spPr>
        <p:txBody>
          <a:bodyPr>
            <a:normAutofit/>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and Schedule (3/3)</a:t>
            </a:r>
            <a:r>
              <a:rPr lang="x-none" sz="2000" dirty="0" smtClean="0">
                <a:latin typeface="Arial" charset="0"/>
                <a:cs typeface="Arial" charset="0"/>
              </a:rPr>
              <a:t>‏</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731670473"/>
      </p:ext>
    </p:extLst>
  </p:cSld>
  <p:clrMapOvr>
    <a:masterClrMapping/>
  </p:clrMapOvr>
  <p:transition xmlns:p14="http://schemas.microsoft.com/office/powerpoint/2010/mai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GSEOS &amp; Commanding</a:t>
            </a:r>
          </a:p>
          <a:p>
            <a:pPr lvl="1"/>
            <a:r>
              <a:rPr lang="en-US" dirty="0" smtClean="0"/>
              <a:t>Create commanding scenarios </a:t>
            </a:r>
          </a:p>
          <a:p>
            <a:pPr lvl="1"/>
            <a:r>
              <a:rPr lang="en-US" dirty="0" smtClean="0"/>
              <a:t>Test connectivity to MOC</a:t>
            </a:r>
          </a:p>
          <a:p>
            <a:pPr lvl="1"/>
            <a:r>
              <a:rPr lang="en-US" dirty="0" smtClean="0"/>
              <a:t>Interfaces to EPI-Hi and EPI-Lo</a:t>
            </a:r>
          </a:p>
          <a:p>
            <a:pPr lvl="1"/>
            <a:r>
              <a:rPr lang="en-US" dirty="0" smtClean="0"/>
              <a:t>Test command load on Flat-Sat at UNH</a:t>
            </a:r>
          </a:p>
          <a:p>
            <a:pPr marL="228600" lvl="1" indent="0">
              <a:buNone/>
            </a:pPr>
            <a:endParaRPr lang="en-US" dirty="0"/>
          </a:p>
          <a:p>
            <a:r>
              <a:rPr lang="en-US" dirty="0"/>
              <a:t>D</a:t>
            </a:r>
            <a:r>
              <a:rPr lang="en-US" dirty="0" smtClean="0"/>
              <a:t>ata flow between facilities</a:t>
            </a:r>
          </a:p>
          <a:p>
            <a:pPr lvl="1"/>
            <a:r>
              <a:rPr lang="en-US" dirty="0" smtClean="0"/>
              <a:t>Creation of faux telemetry stream</a:t>
            </a:r>
          </a:p>
          <a:p>
            <a:pPr lvl="2"/>
            <a:r>
              <a:rPr lang="en-US" dirty="0" smtClean="0"/>
              <a:t>State-of-Health packets</a:t>
            </a:r>
          </a:p>
          <a:p>
            <a:pPr lvl="2"/>
            <a:r>
              <a:rPr lang="en-US" dirty="0" smtClean="0"/>
              <a:t>Science Data</a:t>
            </a:r>
          </a:p>
          <a:p>
            <a:pPr lvl="1"/>
            <a:r>
              <a:rPr lang="en-US" dirty="0" smtClean="0"/>
              <a:t>Test flow from MOC to SOC</a:t>
            </a:r>
          </a:p>
          <a:p>
            <a:pPr lvl="1"/>
            <a:r>
              <a:rPr lang="en-US" dirty="0" smtClean="0"/>
              <a:t>Test creation of science data through level 1 from telemetry stream through pipeline</a:t>
            </a:r>
          </a:p>
          <a:p>
            <a:endParaRPr lang="en-US" dirty="0"/>
          </a:p>
        </p:txBody>
      </p:sp>
      <p:sp>
        <p:nvSpPr>
          <p:cNvPr id="2" name="Title 1"/>
          <p:cNvSpPr>
            <a:spLocks noGrp="1"/>
          </p:cNvSpPr>
          <p:nvPr>
            <p:ph type="title"/>
          </p:nvPr>
        </p:nvSpPr>
        <p:spPr/>
        <p:txBody>
          <a:bodyPr/>
          <a:lstStyle/>
          <a:p>
            <a:r>
              <a:rPr lang="en-US" dirty="0" smtClean="0"/>
              <a:t>Test Plan</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1507715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3597" y="945851"/>
            <a:ext cx="8365067" cy="5725886"/>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a:lnSpc>
                <a:spcPct val="150000"/>
              </a:lnSpc>
            </a:pPr>
            <a:r>
              <a:rPr lang="en-US" sz="2800" b="1" dirty="0" smtClean="0">
                <a:ln w="11430"/>
                <a:solidFill>
                  <a:srgbClr val="0000FF"/>
                </a:solidFill>
                <a:effectLst>
                  <a:outerShdw blurRad="80000" dist="40000" dir="5040000" algn="tl">
                    <a:srgbClr val="000000">
                      <a:alpha val="30000"/>
                    </a:srgbClr>
                  </a:outerShdw>
                </a:effectLst>
              </a:rPr>
              <a:t>Builds </a:t>
            </a:r>
            <a:r>
              <a:rPr lang="en-US" sz="2800" b="1" dirty="0">
                <a:ln w="11430"/>
                <a:solidFill>
                  <a:srgbClr val="0000FF"/>
                </a:solidFill>
                <a:effectLst>
                  <a:outerShdw blurRad="80000" dist="40000" dir="5040000" algn="tl">
                    <a:srgbClr val="000000">
                      <a:alpha val="30000"/>
                    </a:srgbClr>
                  </a:outerShdw>
                </a:effectLst>
              </a:rPr>
              <a:t>on highly successful IBEX SOC</a:t>
            </a:r>
          </a:p>
          <a:p>
            <a:pPr>
              <a:lnSpc>
                <a:spcPct val="150000"/>
              </a:lnSpc>
            </a:pPr>
            <a:r>
              <a:rPr lang="en-US" sz="2800" b="1" dirty="0" smtClean="0">
                <a:ln w="11430"/>
                <a:solidFill>
                  <a:srgbClr val="0000FF"/>
                </a:solidFill>
                <a:effectLst>
                  <a:outerShdw blurRad="80000" dist="40000" dir="5040000" algn="tl">
                    <a:srgbClr val="000000">
                      <a:alpha val="30000"/>
                    </a:srgbClr>
                  </a:outerShdw>
                </a:effectLst>
              </a:rPr>
              <a:t>Thorough planning</a:t>
            </a:r>
          </a:p>
          <a:p>
            <a:pPr>
              <a:lnSpc>
                <a:spcPct val="150000"/>
              </a:lnSpc>
            </a:pPr>
            <a:r>
              <a:rPr lang="en-US" sz="2800" b="1" dirty="0" smtClean="0">
                <a:ln w="11430"/>
                <a:solidFill>
                  <a:srgbClr val="0000FF"/>
                </a:solidFill>
                <a:effectLst>
                  <a:outerShdw blurRad="80000" dist="40000" dir="5040000" algn="tl">
                    <a:srgbClr val="000000">
                      <a:alpha val="30000"/>
                    </a:srgbClr>
                  </a:outerShdw>
                </a:effectLst>
              </a:rPr>
              <a:t>Facilities </a:t>
            </a:r>
            <a:r>
              <a:rPr lang="en-US" sz="2800" b="1" dirty="0">
                <a:ln w="11430"/>
                <a:solidFill>
                  <a:srgbClr val="0000FF"/>
                </a:solidFill>
                <a:effectLst>
                  <a:outerShdw blurRad="80000" dist="40000" dir="5040000" algn="tl">
                    <a:srgbClr val="000000">
                      <a:alpha val="30000"/>
                    </a:srgbClr>
                  </a:outerShdw>
                </a:effectLst>
              </a:rPr>
              <a:t>w</a:t>
            </a:r>
            <a:r>
              <a:rPr lang="en-US" sz="2800" b="1" dirty="0" smtClean="0">
                <a:ln w="11430"/>
                <a:solidFill>
                  <a:srgbClr val="0000FF"/>
                </a:solidFill>
                <a:effectLst>
                  <a:outerShdw blurRad="80000" dist="40000" dir="5040000" algn="tl">
                    <a:srgbClr val="000000">
                      <a:alpha val="30000"/>
                    </a:srgbClr>
                  </a:outerShdw>
                </a:effectLst>
              </a:rPr>
              <a:t>ell prepared</a:t>
            </a:r>
            <a:endParaRPr lang="en-US" sz="2800" b="1" dirty="0">
              <a:ln w="11430"/>
              <a:solidFill>
                <a:srgbClr val="0000FF"/>
              </a:solidFill>
              <a:effectLst>
                <a:outerShdw blurRad="80000" dist="40000" dir="5040000" algn="tl">
                  <a:srgbClr val="000000">
                    <a:alpha val="30000"/>
                  </a:srgbClr>
                </a:outerShdw>
              </a:effectLst>
            </a:endParaRPr>
          </a:p>
          <a:p>
            <a:pPr>
              <a:lnSpc>
                <a:spcPct val="150000"/>
              </a:lnSpc>
            </a:pPr>
            <a:r>
              <a:rPr lang="en-US" sz="2800" b="1" dirty="0">
                <a:ln w="11430"/>
                <a:solidFill>
                  <a:srgbClr val="0000FF"/>
                </a:solidFill>
                <a:effectLst>
                  <a:outerShdw blurRad="80000" dist="40000" dir="5040000" algn="tl">
                    <a:srgbClr val="000000">
                      <a:alpha val="30000"/>
                    </a:srgbClr>
                  </a:outerShdw>
                </a:effectLst>
              </a:rPr>
              <a:t>Highly </a:t>
            </a:r>
            <a:r>
              <a:rPr lang="en-US" sz="2800" b="1" dirty="0" smtClean="0">
                <a:ln w="11430"/>
                <a:solidFill>
                  <a:srgbClr val="0000FF"/>
                </a:solidFill>
                <a:effectLst>
                  <a:outerShdw blurRad="80000" dist="40000" dir="5040000" algn="tl">
                    <a:srgbClr val="000000">
                      <a:alpha val="30000"/>
                    </a:srgbClr>
                  </a:outerShdw>
                </a:effectLst>
              </a:rPr>
              <a:t>experienced &amp; dedicated personnel </a:t>
            </a:r>
          </a:p>
          <a:p>
            <a:pPr>
              <a:lnSpc>
                <a:spcPct val="150000"/>
              </a:lnSpc>
            </a:pPr>
            <a:r>
              <a:rPr lang="en-US" sz="2800" b="1" dirty="0">
                <a:ln w="11430"/>
                <a:solidFill>
                  <a:srgbClr val="0000FF"/>
                </a:solidFill>
                <a:effectLst>
                  <a:outerShdw blurRad="80000" dist="40000" dir="5040000" algn="tl">
                    <a:srgbClr val="000000">
                      <a:alpha val="30000"/>
                    </a:srgbClr>
                  </a:outerShdw>
                </a:effectLst>
              </a:rPr>
              <a:t>ISIS SOC team will support </a:t>
            </a:r>
          </a:p>
          <a:p>
            <a:pPr marL="236537" lvl="1" indent="0">
              <a:lnSpc>
                <a:spcPct val="120000"/>
              </a:lnSpc>
              <a:buNone/>
            </a:pPr>
            <a:r>
              <a:rPr lang="en-US" sz="2400" b="1" i="1" dirty="0" smtClean="0">
                <a:ln w="11430"/>
                <a:solidFill>
                  <a:srgbClr val="0000FF"/>
                </a:solidFill>
                <a:effectLst>
                  <a:outerShdw blurRad="80000" dist="40000" dir="5040000" algn="tl">
                    <a:srgbClr val="000000">
                      <a:alpha val="30000"/>
                    </a:srgbClr>
                  </a:outerShdw>
                </a:effectLst>
                <a:sym typeface="Wingdings"/>
              </a:rPr>
              <a:t>Testing </a:t>
            </a:r>
            <a:r>
              <a:rPr lang="en-US" sz="2400" b="1" i="1" dirty="0">
                <a:ln w="11430"/>
                <a:solidFill>
                  <a:srgbClr val="0000FF"/>
                </a:solidFill>
                <a:effectLst>
                  <a:outerShdw blurRad="80000" dist="40000" dir="5040000" algn="tl">
                    <a:srgbClr val="000000">
                      <a:alpha val="30000"/>
                    </a:srgbClr>
                  </a:outerShdw>
                </a:effectLst>
                <a:sym typeface="Wingdings"/>
              </a:rPr>
              <a:t>throughout Development</a:t>
            </a:r>
          </a:p>
          <a:p>
            <a:pPr marL="236537" lvl="1" indent="0">
              <a:lnSpc>
                <a:spcPct val="120000"/>
              </a:lnSpc>
              <a:buNone/>
            </a:pPr>
            <a:r>
              <a:rPr lang="en-US" sz="2400" b="1" i="1" dirty="0">
                <a:ln w="11430"/>
                <a:solidFill>
                  <a:srgbClr val="0000FF"/>
                </a:solidFill>
                <a:effectLst>
                  <a:outerShdw blurRad="80000" dist="40000" dir="5040000" algn="tl">
                    <a:srgbClr val="000000">
                      <a:alpha val="30000"/>
                    </a:srgbClr>
                  </a:outerShdw>
                </a:effectLst>
                <a:sym typeface="Wingdings"/>
              </a:rPr>
              <a:t>SPP Integration and Test</a:t>
            </a:r>
          </a:p>
          <a:p>
            <a:pPr marL="236537" lvl="1" indent="0">
              <a:lnSpc>
                <a:spcPct val="120000"/>
              </a:lnSpc>
              <a:buNone/>
            </a:pPr>
            <a:r>
              <a:rPr lang="en-US" sz="2400" b="1" i="1" dirty="0">
                <a:ln w="11430"/>
                <a:solidFill>
                  <a:srgbClr val="0000FF"/>
                </a:solidFill>
                <a:effectLst>
                  <a:outerShdw blurRad="80000" dist="40000" dir="5040000" algn="tl">
                    <a:srgbClr val="000000">
                      <a:alpha val="30000"/>
                    </a:srgbClr>
                  </a:outerShdw>
                </a:effectLst>
                <a:sym typeface="Wingdings"/>
              </a:rPr>
              <a:t>On-Orbit Operations and </a:t>
            </a:r>
            <a:r>
              <a:rPr lang="en-US" sz="2400" b="1" i="1" dirty="0" smtClean="0">
                <a:ln w="11430"/>
                <a:solidFill>
                  <a:srgbClr val="0000FF"/>
                </a:solidFill>
                <a:effectLst>
                  <a:outerShdw blurRad="80000" dist="40000" dir="5040000" algn="tl">
                    <a:srgbClr val="000000">
                      <a:alpha val="30000"/>
                    </a:srgbClr>
                  </a:outerShdw>
                </a:effectLst>
                <a:sym typeface="Wingdings"/>
              </a:rPr>
              <a:t>Science</a:t>
            </a:r>
            <a:endParaRPr lang="en-US" sz="2400" b="1" i="1" dirty="0">
              <a:ln w="11430"/>
              <a:solidFill>
                <a:srgbClr val="0000FF"/>
              </a:solidFill>
              <a:effectLst>
                <a:outerShdw blurRad="80000" dist="40000" dir="5040000" algn="tl">
                  <a:srgbClr val="000000">
                    <a:alpha val="30000"/>
                  </a:srgbClr>
                </a:outerShdw>
              </a:effectLst>
            </a:endParaRPr>
          </a:p>
          <a:p>
            <a:pPr>
              <a:lnSpc>
                <a:spcPct val="150000"/>
              </a:lnSpc>
            </a:pPr>
            <a:r>
              <a:rPr lang="en-US" sz="2800" b="1" dirty="0">
                <a:ln w="11430"/>
                <a:solidFill>
                  <a:srgbClr val="0000FF"/>
                </a:solidFill>
                <a:effectLst>
                  <a:outerShdw blurRad="80000" dist="40000" dir="5040000" algn="tl">
                    <a:srgbClr val="000000">
                      <a:alpha val="30000"/>
                    </a:srgbClr>
                  </a:outerShdw>
                </a:effectLst>
              </a:rPr>
              <a:t>Implementation READY!</a:t>
            </a:r>
          </a:p>
          <a:p>
            <a:endPar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endParaRPr lang="en-US" sz="3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endParaRPr lang="en-US"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3" name="Title 2"/>
          <p:cNvSpPr>
            <a:spLocks noGrp="1"/>
          </p:cNvSpPr>
          <p:nvPr>
            <p:ph type="title"/>
          </p:nvPr>
        </p:nvSpPr>
        <p:spPr/>
        <p:txBody>
          <a:bodyPr/>
          <a:lstStyle/>
          <a:p>
            <a:r>
              <a:rPr lang="en-US" dirty="0" smtClean="0"/>
              <a:t>Current Status</a:t>
            </a:r>
            <a:endParaRPr lang="en-US" dirty="0"/>
          </a:p>
        </p:txBody>
      </p:sp>
    </p:spTree>
    <p:extLst>
      <p:ext uri="{BB962C8B-B14F-4D97-AF65-F5344CB8AC3E}">
        <p14:creationId xmlns:p14="http://schemas.microsoft.com/office/powerpoint/2010/main" val="1763391636"/>
      </p:ext>
    </p:extLst>
  </p:cSld>
  <p:clrMapOvr>
    <a:masterClrMapping/>
  </p:clrMapOvr>
  <p:transition xmlns:p14="http://schemas.microsoft.com/office/powerpoint/2010/mai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409391616"/>
      </p:ext>
    </p:extLst>
  </p:cSld>
  <p:clrMapOvr>
    <a:masterClrMapping/>
  </p:clrMapOvr>
  <p:transition xmlns:p14="http://schemas.microsoft.com/office/powerpoint/2010/mai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333"/>
            <a:ext cx="9144000" cy="683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214339"/>
      </p:ext>
    </p:extLst>
  </p:cSld>
  <p:clrMapOvr>
    <a:masterClrMapping/>
  </p:clrMapOvr>
  <p:transition xmlns:p14="http://schemas.microsoft.com/office/powerpoint/2010/mai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cstate="print"/>
          <a:srcRect/>
          <a:stretch>
            <a:fillRect/>
          </a:stretch>
        </p:blipFill>
        <p:spPr bwMode="auto">
          <a:xfrm>
            <a:off x="0" y="4038600"/>
            <a:ext cx="2514600" cy="2311400"/>
          </a:xfrm>
          <a:prstGeom prst="rect">
            <a:avLst/>
          </a:prstGeom>
          <a:noFill/>
          <a:ln w="9525">
            <a:noFill/>
            <a:miter lim="800000"/>
            <a:headEnd/>
            <a:tailEnd/>
          </a:ln>
        </p:spPr>
      </p:pic>
      <p:sp>
        <p:nvSpPr>
          <p:cNvPr id="2051" name="Title 1"/>
          <p:cNvSpPr>
            <a:spLocks noGrp="1"/>
          </p:cNvSpPr>
          <p:nvPr>
            <p:ph type="title"/>
          </p:nvPr>
        </p:nvSpPr>
        <p:spPr>
          <a:xfrm>
            <a:off x="457200" y="130603"/>
            <a:ext cx="8229600" cy="537192"/>
          </a:xfrm>
        </p:spPr>
        <p:txBody>
          <a:bodyPr>
            <a:normAutofit fontScale="90000"/>
          </a:bodyPr>
          <a:lstStyle/>
          <a:p>
            <a:r>
              <a:rPr lang="en-AU" sz="2000" b="1" dirty="0">
                <a:ea typeface="ＭＳ Ｐゴシック" charset="-128"/>
                <a:cs typeface="ＭＳ Ｐゴシック" charset="-128"/>
              </a:rPr>
              <a:t>STEREO Sees Enormous Proton Anisotropies</a:t>
            </a:r>
            <a:br>
              <a:rPr lang="en-AU" sz="2000" b="1" dirty="0">
                <a:ea typeface="ＭＳ Ｐゴシック" charset="-128"/>
                <a:cs typeface="ＭＳ Ｐゴシック" charset="-128"/>
              </a:rPr>
            </a:br>
            <a:r>
              <a:rPr lang="en-AU" sz="2000" b="1" dirty="0">
                <a:ea typeface="ＭＳ Ｐゴシック" charset="-128"/>
                <a:cs typeface="ＭＳ Ｐゴシック" charset="-128"/>
              </a:rPr>
              <a:t> in a Solar Energetic Particle Event</a:t>
            </a:r>
          </a:p>
        </p:txBody>
      </p:sp>
      <p:sp>
        <p:nvSpPr>
          <p:cNvPr id="2052" name="Content Placeholder 20"/>
          <p:cNvSpPr>
            <a:spLocks noGrp="1"/>
          </p:cNvSpPr>
          <p:nvPr>
            <p:ph idx="1"/>
          </p:nvPr>
        </p:nvSpPr>
        <p:spPr>
          <a:xfrm>
            <a:off x="4648200" y="990600"/>
            <a:ext cx="4495800" cy="5867400"/>
          </a:xfrm>
        </p:spPr>
        <p:txBody>
          <a:bodyPr/>
          <a:lstStyle/>
          <a:p>
            <a:pPr marL="109538" indent="-109538">
              <a:spcBef>
                <a:spcPct val="0"/>
              </a:spcBef>
              <a:buFont typeface="Wingdings" charset="2"/>
              <a:buChar char="§"/>
            </a:pPr>
            <a:r>
              <a:rPr lang="en-US" sz="1400" b="1">
                <a:latin typeface="Arial Narrow" charset="0"/>
                <a:ea typeface="ＭＳ Ｐゴシック" charset="-128"/>
                <a:cs typeface="ＭＳ Ｐゴシック" charset="-128"/>
              </a:rPr>
              <a:t> Usually Solar Energetic Particles (SEPs) are mostly isotropic, with nearly equal intensities coming from all directions, although sometimes a “beam” of particles may appear for a few hours at the start of an event as particles stream outward from the Sun along magnetic field lines.</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The Low Energy Telescope (LET) onboard the twin Solar Terrestrial Relations Observatory (STEREO) spacecraft measures particle intensities in 16 viewing directions in the ecliptic (as illustrated by the color wheel in the top plot).  During an SEP event on 18 August 2010, LET on STEREO- Ahead saw vastly different proton intensities in different directions, with intensities in some directions nearly 1000 times higher than those in others.  These large anisotropies persisted for a long time, nearly 17 hours into the event.</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Particle intensities were highest along the magnetic field direction (shown by gray lines in the lower left plot) and lowest perpendicular to the field,  and they traveled in both directions along the field (bottom two figures). </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4 days earlier, the same solar active region produced a coronal mass ejection with a magnetic cloud, a structure of magnetic field lines twisted like a rope, with both footpoints anchored at the Sun.  STEREO-Ahead was passing through this magnetic cloud when the 18 August event went off, sending particles down both legs of this conduit in a tight beam.  The structure of the cloud caused the unusual distribution of particle intensities.</a:t>
            </a:r>
          </a:p>
        </p:txBody>
      </p:sp>
      <p:pic>
        <p:nvPicPr>
          <p:cNvPr id="2053" name="Picture 17"/>
          <p:cNvPicPr>
            <a:picLocks noChangeAspect="1" noChangeArrowheads="1"/>
          </p:cNvPicPr>
          <p:nvPr/>
        </p:nvPicPr>
        <p:blipFill>
          <a:blip r:embed="rId4" cstate="print"/>
          <a:srcRect/>
          <a:stretch>
            <a:fillRect/>
          </a:stretch>
        </p:blipFill>
        <p:spPr bwMode="auto">
          <a:xfrm>
            <a:off x="2514600" y="4114800"/>
            <a:ext cx="2235200" cy="2209800"/>
          </a:xfrm>
          <a:prstGeom prst="rect">
            <a:avLst/>
          </a:prstGeom>
          <a:noFill/>
          <a:ln w="9525">
            <a:noFill/>
            <a:miter lim="800000"/>
            <a:headEnd/>
            <a:tailEnd/>
          </a:ln>
        </p:spPr>
      </p:pic>
      <p:sp>
        <p:nvSpPr>
          <p:cNvPr id="2054" name="TextBox 26"/>
          <p:cNvSpPr txBox="1">
            <a:spLocks noChangeArrowheads="1"/>
          </p:cNvSpPr>
          <p:nvPr/>
        </p:nvSpPr>
        <p:spPr bwMode="auto">
          <a:xfrm>
            <a:off x="457200" y="6400800"/>
            <a:ext cx="4133850" cy="307975"/>
          </a:xfrm>
          <a:prstGeom prst="rect">
            <a:avLst/>
          </a:prstGeom>
          <a:noFill/>
          <a:ln w="9525">
            <a:noFill/>
            <a:miter lim="800000"/>
            <a:headEnd/>
            <a:tailEnd/>
          </a:ln>
        </p:spPr>
        <p:txBody>
          <a:bodyPr wrap="none">
            <a:prstTxWarp prst="textNoShape">
              <a:avLst/>
            </a:prstTxWarp>
            <a:spAutoFit/>
          </a:bodyPr>
          <a:lstStyle/>
          <a:p>
            <a:r>
              <a:rPr lang="en-US" sz="1400" b="1">
                <a:latin typeface="Arial Narrow" charset="0"/>
              </a:rPr>
              <a:t>Figures from  </a:t>
            </a:r>
            <a:r>
              <a:rPr lang="en-US" sz="1400" b="1" i="1">
                <a:latin typeface="Arial Narrow" charset="0"/>
              </a:rPr>
              <a:t>Leske et al., Solar Physics, </a:t>
            </a:r>
            <a:r>
              <a:rPr lang="en-US" sz="1400" b="1">
                <a:latin typeface="Arial Narrow" charset="0"/>
              </a:rPr>
              <a:t>2012 (in press)</a:t>
            </a:r>
          </a:p>
        </p:txBody>
      </p:sp>
      <p:grpSp>
        <p:nvGrpSpPr>
          <p:cNvPr id="2" name="Group 12"/>
          <p:cNvGrpSpPr>
            <a:grpSpLocks/>
          </p:cNvGrpSpPr>
          <p:nvPr/>
        </p:nvGrpSpPr>
        <p:grpSpPr bwMode="auto">
          <a:xfrm>
            <a:off x="123825" y="1112992"/>
            <a:ext cx="4327881" cy="2833949"/>
            <a:chOff x="123825" y="1004888"/>
            <a:chExt cx="4448175" cy="3033712"/>
          </a:xfrm>
        </p:grpSpPr>
        <p:grpSp>
          <p:nvGrpSpPr>
            <p:cNvPr id="3" name="Group 23"/>
            <p:cNvGrpSpPr>
              <a:grpSpLocks/>
            </p:cNvGrpSpPr>
            <p:nvPr/>
          </p:nvGrpSpPr>
          <p:grpSpPr bwMode="auto">
            <a:xfrm>
              <a:off x="123825" y="1004888"/>
              <a:ext cx="4448175" cy="3033712"/>
              <a:chOff x="0" y="-1219200"/>
              <a:chExt cx="10391776" cy="7086600"/>
            </a:xfrm>
          </p:grpSpPr>
          <p:pic>
            <p:nvPicPr>
              <p:cNvPr id="2058" name="Picture 14"/>
              <p:cNvPicPr>
                <a:picLocks noChangeAspect="1" noChangeArrowheads="1"/>
              </p:cNvPicPr>
              <p:nvPr/>
            </p:nvPicPr>
            <p:blipFill>
              <a:blip r:embed="rId5" cstate="print"/>
              <a:srcRect/>
              <a:stretch>
                <a:fillRect/>
              </a:stretch>
            </p:blipFill>
            <p:spPr bwMode="auto">
              <a:xfrm>
                <a:off x="0" y="-1219200"/>
                <a:ext cx="10382250" cy="6219825"/>
              </a:xfrm>
              <a:prstGeom prst="rect">
                <a:avLst/>
              </a:prstGeom>
              <a:noFill/>
              <a:ln w="9525">
                <a:noFill/>
                <a:miter lim="800000"/>
                <a:headEnd/>
                <a:tailEnd/>
              </a:ln>
            </p:spPr>
          </p:pic>
          <p:pic>
            <p:nvPicPr>
              <p:cNvPr id="2059" name="Picture 15"/>
              <p:cNvPicPr>
                <a:picLocks noChangeAspect="1" noChangeArrowheads="1"/>
              </p:cNvPicPr>
              <p:nvPr/>
            </p:nvPicPr>
            <p:blipFill>
              <a:blip r:embed="rId6" cstate="print"/>
              <a:srcRect/>
              <a:stretch>
                <a:fillRect/>
              </a:stretch>
            </p:blipFill>
            <p:spPr bwMode="auto">
              <a:xfrm>
                <a:off x="0" y="4981575"/>
                <a:ext cx="10391776" cy="885825"/>
              </a:xfrm>
              <a:prstGeom prst="rect">
                <a:avLst/>
              </a:prstGeom>
              <a:noFill/>
              <a:ln w="9525">
                <a:noFill/>
                <a:miter lim="800000"/>
                <a:headEnd/>
                <a:tailEnd/>
              </a:ln>
            </p:spPr>
          </p:pic>
        </p:grpSp>
        <p:sp>
          <p:nvSpPr>
            <p:cNvPr id="12" name="Rectangle 11"/>
            <p:cNvSpPr/>
            <p:nvPr/>
          </p:nvSpPr>
          <p:spPr>
            <a:xfrm>
              <a:off x="2249488" y="2076450"/>
              <a:ext cx="1587500" cy="151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48229723"/>
      </p:ext>
    </p:extLst>
  </p:cSld>
  <p:clrMapOvr>
    <a:masterClrMapping/>
  </p:clrMapOvr>
  <p:transition xmlns:p14="http://schemas.microsoft.com/office/powerpoint/2010/mai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aniso"/>
          <p:cNvPicPr>
            <a:picLocks noChangeAspect="1" noChangeArrowheads="1"/>
          </p:cNvPicPr>
          <p:nvPr/>
        </p:nvPicPr>
        <p:blipFill>
          <a:blip r:embed="rId2" cstate="print"/>
          <a:srcRect/>
          <a:stretch>
            <a:fillRect/>
          </a:stretch>
        </p:blipFill>
        <p:spPr bwMode="auto">
          <a:xfrm>
            <a:off x="1600200" y="960526"/>
            <a:ext cx="5745073" cy="5745073"/>
          </a:xfrm>
          <a:prstGeom prst="rect">
            <a:avLst/>
          </a:prstGeom>
          <a:noFill/>
        </p:spPr>
      </p:pic>
      <p:sp>
        <p:nvSpPr>
          <p:cNvPr id="193539" name="Text Box 3"/>
          <p:cNvSpPr txBox="1">
            <a:spLocks noChangeArrowheads="1"/>
          </p:cNvSpPr>
          <p:nvPr/>
        </p:nvSpPr>
        <p:spPr bwMode="auto">
          <a:xfrm>
            <a:off x="276783" y="82079"/>
            <a:ext cx="8867217" cy="76944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Pitch angle distributions from LET for the onset of the May 23 </a:t>
            </a:r>
            <a:r>
              <a:rPr lang="en-US" sz="2000" b="1" dirty="0" smtClean="0"/>
              <a:t>event</a:t>
            </a:r>
          </a:p>
          <a:p>
            <a:pPr>
              <a:spcBef>
                <a:spcPct val="50000"/>
              </a:spcBef>
            </a:pPr>
            <a:r>
              <a:rPr lang="en-US" sz="1600" b="1" dirty="0" smtClean="0"/>
              <a:t>(Alan Cummings makes movies of LET data using 1-hr averages. See 3 slides  &amp; </a:t>
            </a:r>
            <a:r>
              <a:rPr lang="en-US" sz="1600" b="1" dirty="0" err="1" smtClean="0"/>
              <a:t>Chollet</a:t>
            </a:r>
            <a:r>
              <a:rPr lang="en-US" sz="1600" b="1" dirty="0" smtClean="0"/>
              <a:t> et al. 2011)</a:t>
            </a:r>
            <a:endParaRPr lang="en-US" sz="1600" b="1" dirty="0"/>
          </a:p>
        </p:txBody>
      </p:sp>
      <p:sp>
        <p:nvSpPr>
          <p:cNvPr id="193540" name="Text Box 4"/>
          <p:cNvSpPr txBox="1">
            <a:spLocks noChangeArrowheads="1"/>
          </p:cNvSpPr>
          <p:nvPr/>
        </p:nvSpPr>
        <p:spPr bwMode="auto">
          <a:xfrm>
            <a:off x="2057400" y="63246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210125607"/>
      </p:ext>
    </p:extLst>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7434-9047 SPP Mission Requirements Document (MRD) </a:t>
            </a:r>
            <a:endParaRPr lang="en-US" dirty="0" smtClean="0"/>
          </a:p>
          <a:p>
            <a:endParaRPr lang="en-US" dirty="0"/>
          </a:p>
          <a:p>
            <a:r>
              <a:rPr lang="en-US" dirty="0"/>
              <a:t>7434-9081 SPP Science Team Allocated Requirements Document (STARD</a:t>
            </a:r>
            <a:r>
              <a:rPr lang="en-US" dirty="0" smtClean="0"/>
              <a:t>)</a:t>
            </a:r>
          </a:p>
          <a:p>
            <a:endParaRPr lang="en-US" dirty="0"/>
          </a:p>
          <a:p>
            <a:r>
              <a:rPr lang="en-US" dirty="0" smtClean="0"/>
              <a:t>7434-9101 SPP Science Data Management Plan (PDMP)</a:t>
            </a:r>
          </a:p>
          <a:p>
            <a:endParaRPr lang="en-US" dirty="0"/>
          </a:p>
          <a:p>
            <a:r>
              <a:rPr lang="en-US" dirty="0"/>
              <a:t>7434-9016 SPP Concept of Operations </a:t>
            </a:r>
            <a:endParaRPr lang="en-US" dirty="0" smtClean="0"/>
          </a:p>
          <a:p>
            <a:endParaRPr lang="en-US" dirty="0"/>
          </a:p>
          <a:p>
            <a:r>
              <a:rPr lang="en-US" dirty="0" smtClean="0"/>
              <a:t>7434</a:t>
            </a:r>
            <a:r>
              <a:rPr lang="en-US" dirty="0"/>
              <a:t>-9078 SPP Mission Operations Center (MOC) to SPP Science Operations Center (SOC) and Interface Control Document (ICD</a:t>
            </a:r>
            <a:r>
              <a:rPr lang="en-US" dirty="0" smtClean="0"/>
              <a:t>)</a:t>
            </a:r>
          </a:p>
          <a:p>
            <a:endParaRPr lang="en-US" dirty="0"/>
          </a:p>
          <a:p>
            <a:r>
              <a:rPr lang="en-US" dirty="0"/>
              <a:t>7434-9139 SPP MOC Data Product </a:t>
            </a:r>
            <a:r>
              <a:rPr lang="en-US" dirty="0" smtClean="0"/>
              <a:t>Document</a:t>
            </a:r>
            <a:endParaRPr lang="en-US" dirty="0"/>
          </a:p>
          <a:p>
            <a:endParaRPr lang="en-US" dirty="0"/>
          </a:p>
        </p:txBody>
      </p:sp>
      <p:sp>
        <p:nvSpPr>
          <p:cNvPr id="2" name="Title 1"/>
          <p:cNvSpPr>
            <a:spLocks noGrp="1"/>
          </p:cNvSpPr>
          <p:nvPr>
            <p:ph type="title"/>
          </p:nvPr>
        </p:nvSpPr>
        <p:spPr/>
        <p:txBody>
          <a:bodyPr/>
          <a:lstStyle/>
          <a:p>
            <a:r>
              <a:rPr lang="en-US" dirty="0" smtClean="0"/>
              <a:t>List of Governing Documents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984920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aniso"/>
          <p:cNvPicPr>
            <a:picLocks noChangeAspect="1" noChangeArrowheads="1"/>
          </p:cNvPicPr>
          <p:nvPr/>
        </p:nvPicPr>
        <p:blipFill>
          <a:blip r:embed="rId2" cstate="print"/>
          <a:srcRect/>
          <a:stretch>
            <a:fillRect/>
          </a:stretch>
        </p:blipFill>
        <p:spPr bwMode="auto">
          <a:xfrm>
            <a:off x="1447800" y="533400"/>
            <a:ext cx="6096000" cy="6096000"/>
          </a:xfrm>
          <a:prstGeom prst="rect">
            <a:avLst/>
          </a:prstGeom>
          <a:noFill/>
        </p:spPr>
      </p:pic>
      <p:sp>
        <p:nvSpPr>
          <p:cNvPr id="194563" name="Text Box 3"/>
          <p:cNvSpPr txBox="1">
            <a:spLocks noChangeArrowheads="1"/>
          </p:cNvSpPr>
          <p:nvPr/>
        </p:nvSpPr>
        <p:spPr bwMode="auto">
          <a:xfrm>
            <a:off x="1981200" y="61722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688329729"/>
      </p:ext>
    </p:extLst>
  </p:cSld>
  <p:clrMapOvr>
    <a:masterClrMapping/>
  </p:clrMapOvr>
  <p:transition xmlns:p14="http://schemas.microsoft.com/office/powerpoint/2010/mai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descr="aniso"/>
          <p:cNvPicPr>
            <a:picLocks noChangeAspect="1" noChangeArrowheads="1"/>
          </p:cNvPicPr>
          <p:nvPr/>
        </p:nvPicPr>
        <p:blipFill>
          <a:blip r:embed="rId2" cstate="print"/>
          <a:srcRect/>
          <a:stretch>
            <a:fillRect/>
          </a:stretch>
        </p:blipFill>
        <p:spPr bwMode="auto">
          <a:xfrm>
            <a:off x="304800" y="152400"/>
            <a:ext cx="6553200" cy="6553200"/>
          </a:xfrm>
          <a:prstGeom prst="rect">
            <a:avLst/>
          </a:prstGeom>
          <a:noFill/>
        </p:spPr>
      </p:pic>
    </p:spTree>
    <p:extLst>
      <p:ext uri="{BB962C8B-B14F-4D97-AF65-F5344CB8AC3E}">
        <p14:creationId xmlns:p14="http://schemas.microsoft.com/office/powerpoint/2010/main" val="4090321846"/>
      </p:ext>
    </p:extLst>
  </p:cSld>
  <p:clrMapOvr>
    <a:masterClrMapping/>
  </p:clrMapOvr>
  <p:transition xmlns:p14="http://schemas.microsoft.com/office/powerpoint/2010/mai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_vlo_2010_Ahead.pdf"/>
          <p:cNvPicPr>
            <a:picLocks noChangeAspect="1"/>
          </p:cNvPicPr>
          <p:nvPr/>
        </p:nvPicPr>
        <p:blipFill rotWithShape="1">
          <a:blip r:embed="rId2" cstate="print">
            <a:extLst>
              <a:ext uri="{28A0092B-C50C-407E-A947-70E740481C1C}">
                <a14:useLocalDpi xmlns:a14="http://schemas.microsoft.com/office/drawing/2010/main" val="0"/>
              </a:ext>
            </a:extLst>
          </a:blip>
          <a:srcRect l="6795" t="9021" r="3176" b="21867"/>
          <a:stretch/>
        </p:blipFill>
        <p:spPr>
          <a:xfrm>
            <a:off x="309345" y="0"/>
            <a:ext cx="6903283" cy="6858000"/>
          </a:xfrm>
          <a:prstGeom prst="rect">
            <a:avLst/>
          </a:prstGeom>
        </p:spPr>
      </p:pic>
      <p:sp>
        <p:nvSpPr>
          <p:cNvPr id="5" name="TextBox 4"/>
          <p:cNvSpPr txBox="1"/>
          <p:nvPr/>
        </p:nvSpPr>
        <p:spPr>
          <a:xfrm>
            <a:off x="6756750" y="376879"/>
            <a:ext cx="2116317" cy="2308324"/>
          </a:xfrm>
          <a:prstGeom prst="rect">
            <a:avLst/>
          </a:prstGeom>
          <a:noFill/>
        </p:spPr>
        <p:txBody>
          <a:bodyPr wrap="square" rtlCol="0">
            <a:spAutoFit/>
          </a:bodyPr>
          <a:lstStyle/>
          <a:p>
            <a:r>
              <a:rPr lang="en-US" dirty="0" smtClean="0"/>
              <a:t>Example of display</a:t>
            </a:r>
          </a:p>
          <a:p>
            <a:r>
              <a:rPr lang="en-US" dirty="0" smtClean="0"/>
              <a:t>by Brandon Dotson</a:t>
            </a:r>
          </a:p>
          <a:p>
            <a:endParaRPr lang="en-US" dirty="0"/>
          </a:p>
          <a:p>
            <a:r>
              <a:rPr lang="en-US" dirty="0" smtClean="0"/>
              <a:t>Plotted relative to the magnetic field</a:t>
            </a:r>
          </a:p>
          <a:p>
            <a:endParaRPr lang="en-US" dirty="0"/>
          </a:p>
          <a:p>
            <a:r>
              <a:rPr lang="en-US" dirty="0" smtClean="0"/>
              <a:t>The horizontal scale is Day of 2010</a:t>
            </a:r>
            <a:endParaRPr lang="en-US" dirty="0"/>
          </a:p>
        </p:txBody>
      </p:sp>
    </p:spTree>
    <p:extLst>
      <p:ext uri="{BB962C8B-B14F-4D97-AF65-F5344CB8AC3E}">
        <p14:creationId xmlns:p14="http://schemas.microsoft.com/office/powerpoint/2010/main" val="4190145008"/>
      </p:ext>
    </p:extLst>
  </p:cSld>
  <p:clrMapOvr>
    <a:masterClrMapping/>
  </p:clrMapOvr>
  <p:transition xmlns:p14="http://schemas.microsoft.com/office/powerpoint/2010/mai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Times New Roman" charset="0"/>
              </a:rPr>
              <a:t>LV and HV Checkout</a:t>
            </a:r>
          </a:p>
        </p:txBody>
      </p:sp>
      <p:sp>
        <p:nvSpPr>
          <p:cNvPr id="6146" name="Content Placeholder 2"/>
          <p:cNvSpPr>
            <a:spLocks noGrp="1"/>
          </p:cNvSpPr>
          <p:nvPr>
            <p:ph idx="1"/>
          </p:nvPr>
        </p:nvSpPr>
        <p:spPr/>
        <p:txBody>
          <a:bodyPr/>
          <a:lstStyle/>
          <a:p>
            <a:r>
              <a:rPr lang="en-US" sz="2000">
                <a:solidFill>
                  <a:srgbClr val="FF0000"/>
                </a:solidFill>
                <a:latin typeface="Times New Roman" charset="0"/>
              </a:rPr>
              <a:t>May be staggered, e.g., shift 1 EPI-Lo, shift 2 EPI-Hi, etc  (</a:t>
            </a:r>
            <a:r>
              <a:rPr lang="en-US" sz="2000" u="sng">
                <a:solidFill>
                  <a:srgbClr val="FF0000"/>
                </a:solidFill>
                <a:latin typeface="Times New Roman" charset="0"/>
              </a:rPr>
              <a:t>IS THIS OK?</a:t>
            </a:r>
            <a:r>
              <a:rPr lang="en-US" sz="2000">
                <a:solidFill>
                  <a:srgbClr val="FF0000"/>
                </a:solidFill>
                <a:latin typeface="Times New Roman" charset="0"/>
              </a:rPr>
              <a:t>)</a:t>
            </a:r>
          </a:p>
          <a:p>
            <a:r>
              <a:rPr lang="en-US" sz="2000">
                <a:latin typeface="Times New Roman" charset="0"/>
              </a:rPr>
              <a:t>Both EPI-Lo and EPI-Hi require real-time commanding with simultaneous up/down linking and access to data during the initial turn-on</a:t>
            </a:r>
          </a:p>
          <a:p>
            <a:r>
              <a:rPr lang="en-US" sz="2000">
                <a:latin typeface="Times New Roman" charset="0"/>
              </a:rPr>
              <a:t>EPI-Lo 3 days for LV and HV Checkout (approx. 1 </a:t>
            </a:r>
            <a:r>
              <a:rPr lang="en-US" sz="2000">
                <a:solidFill>
                  <a:srgbClr val="7030A0"/>
                </a:solidFill>
                <a:latin typeface="Times New Roman" charset="0"/>
              </a:rPr>
              <a:t>t</a:t>
            </a:r>
            <a:r>
              <a:rPr lang="en-US" sz="2000">
                <a:latin typeface="Times New Roman" charset="0"/>
              </a:rPr>
              <a:t>rack ~ 10 hours each )</a:t>
            </a:r>
          </a:p>
          <a:p>
            <a:pPr lvl="1"/>
            <a:r>
              <a:rPr lang="en-US" sz="1800">
                <a:latin typeface="Times New Roman" charset="0"/>
              </a:rPr>
              <a:t>Ideally consecutive/otherwise within a few days of one another</a:t>
            </a:r>
          </a:p>
          <a:p>
            <a:pPr lvl="1"/>
            <a:r>
              <a:rPr lang="en-US" sz="1800">
                <a:latin typeface="Times New Roman" charset="0"/>
              </a:rPr>
              <a:t>Day 1. LV checkout, including biasing SSDs.</a:t>
            </a:r>
          </a:p>
          <a:p>
            <a:pPr lvl="1"/>
            <a:r>
              <a:rPr lang="en-US" sz="1800">
                <a:latin typeface="Times New Roman" charset="0"/>
              </a:rPr>
              <a:t>Day 2. HV checkout 1. Initial ops and testing to low/intermediate voltage</a:t>
            </a:r>
          </a:p>
          <a:p>
            <a:pPr lvl="1"/>
            <a:r>
              <a:rPr lang="en-US" sz="1800">
                <a:latin typeface="Times New Roman" charset="0"/>
              </a:rPr>
              <a:t>Day 3. HV checkout 2. If no problems ramp to full voltage, gather engineering data</a:t>
            </a:r>
          </a:p>
          <a:p>
            <a:r>
              <a:rPr lang="en-US" sz="2000">
                <a:latin typeface="Times New Roman" charset="0"/>
              </a:rPr>
              <a:t>EPI-Hi 2 days for LV and HV checkout  (~4-6 hours each ) </a:t>
            </a:r>
          </a:p>
          <a:p>
            <a:pPr lvl="1"/>
            <a:r>
              <a:rPr lang="en-US" sz="1800">
                <a:latin typeface="Times New Roman" charset="0"/>
              </a:rPr>
              <a:t>Day 1. Check engineering data, single-detector, and coincidence  count rates and detector discriminator levels.   Most likely send commands to run diagnostic tests and possibly adjust thresholds if there are noisy detectors.</a:t>
            </a:r>
          </a:p>
          <a:p>
            <a:pPr lvl="1"/>
            <a:r>
              <a:rPr lang="en-US" sz="1800">
                <a:latin typeface="Times New Roman" charset="0"/>
              </a:rPr>
              <a:t> Day 2 can either be consecutive or a few days later.   Will also want real time data and ability to send commands to adjust discriminator levels based on data from Day 1. Could possibly upload revised tables. </a:t>
            </a:r>
          </a:p>
          <a:p>
            <a:pPr lvl="1"/>
            <a:endParaRPr lang="en-US" sz="1800">
              <a:latin typeface="Times New Roman" charset="0"/>
            </a:endParaRPr>
          </a:p>
          <a:p>
            <a:endParaRPr lang="en-US">
              <a:latin typeface="Times New Roman" charset="0"/>
            </a:endParaRPr>
          </a:p>
        </p:txBody>
      </p:sp>
    </p:spTree>
    <p:extLst>
      <p:ext uri="{BB962C8B-B14F-4D97-AF65-F5344CB8AC3E}">
        <p14:creationId xmlns:p14="http://schemas.microsoft.com/office/powerpoint/2010/main" val="642849424"/>
      </p:ext>
    </p:extLst>
  </p:cSld>
  <p:clrMapOvr>
    <a:masterClrMapping/>
  </p:clrMapOvr>
  <p:transition xmlns:p14="http://schemas.microsoft.com/office/powerpoint/2010/mai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atin typeface="Times New Roman" charset="0"/>
              </a:rPr>
              <a:t>Commanding in First 2 Months</a:t>
            </a:r>
          </a:p>
        </p:txBody>
      </p:sp>
      <p:sp>
        <p:nvSpPr>
          <p:cNvPr id="7170" name="Content Placeholder 2"/>
          <p:cNvSpPr>
            <a:spLocks noGrp="1"/>
          </p:cNvSpPr>
          <p:nvPr>
            <p:ph idx="1"/>
          </p:nvPr>
        </p:nvSpPr>
        <p:spPr>
          <a:xfrm>
            <a:off x="533400" y="1219200"/>
            <a:ext cx="8305800" cy="5181600"/>
          </a:xfrm>
        </p:spPr>
        <p:txBody>
          <a:bodyPr/>
          <a:lstStyle/>
          <a:p>
            <a:pPr eaLnBrk="1" hangingPunct="1"/>
            <a:r>
              <a:rPr lang="en-US">
                <a:latin typeface="Times New Roman" charset="0"/>
              </a:rPr>
              <a:t> Based on STEREO experience EPI-HI will require 10-20 opportunities (on separate days) to send a few commands in the first two months</a:t>
            </a:r>
            <a:endParaRPr lang="en-US" sz="1200">
              <a:latin typeface="Times New Roman" charset="0"/>
            </a:endParaRPr>
          </a:p>
          <a:p>
            <a:pPr lvl="1" eaLnBrk="1" hangingPunct="1"/>
            <a:r>
              <a:rPr lang="en-US">
                <a:latin typeface="Times New Roman" charset="0"/>
              </a:rPr>
              <a:t>Necessary to obtain/analyze at least a few hours of new data in between command opportunities to test whether the commands worked</a:t>
            </a:r>
          </a:p>
          <a:p>
            <a:pPr lvl="1" eaLnBrk="1" hangingPunct="1"/>
            <a:r>
              <a:rPr lang="en-US">
                <a:solidFill>
                  <a:srgbClr val="7030A0"/>
                </a:solidFill>
                <a:latin typeface="Times New Roman" charset="0"/>
              </a:rPr>
              <a:t>Therefore, we need to collect data between commanding opportunities</a:t>
            </a:r>
          </a:p>
          <a:p>
            <a:endParaRPr lang="en-US">
              <a:latin typeface="Times New Roman" charset="0"/>
            </a:endParaRPr>
          </a:p>
        </p:txBody>
      </p:sp>
    </p:spTree>
    <p:extLst>
      <p:ext uri="{BB962C8B-B14F-4D97-AF65-F5344CB8AC3E}">
        <p14:creationId xmlns:p14="http://schemas.microsoft.com/office/powerpoint/2010/main" val="2813352756"/>
      </p:ext>
    </p:extLst>
  </p:cSld>
  <p:clrMapOvr>
    <a:masterClrMapping/>
  </p:clrMapOvr>
  <p:transition xmlns:p14="http://schemas.microsoft.com/office/powerpoint/2010/mai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latin typeface="Times New Roman" charset="0"/>
              </a:rPr>
              <a:t>Nominal Operations</a:t>
            </a:r>
          </a:p>
        </p:txBody>
      </p:sp>
      <p:sp>
        <p:nvSpPr>
          <p:cNvPr id="8194" name="Content Placeholder 2"/>
          <p:cNvSpPr>
            <a:spLocks noGrp="1"/>
          </p:cNvSpPr>
          <p:nvPr>
            <p:ph idx="1"/>
          </p:nvPr>
        </p:nvSpPr>
        <p:spPr/>
        <p:txBody>
          <a:bodyPr/>
          <a:lstStyle/>
          <a:p>
            <a:r>
              <a:rPr lang="en-US">
                <a:latin typeface="Times New Roman" charset="0"/>
              </a:rPr>
              <a:t>R&lt;0.25 AU </a:t>
            </a:r>
          </a:p>
          <a:p>
            <a:pPr lvl="1"/>
            <a:r>
              <a:rPr lang="en-US">
                <a:latin typeface="Times New Roman" charset="0"/>
              </a:rPr>
              <a:t>Full nominal power</a:t>
            </a:r>
          </a:p>
          <a:p>
            <a:pPr lvl="1"/>
            <a:r>
              <a:rPr lang="en-US">
                <a:latin typeface="Times New Roman" charset="0"/>
              </a:rPr>
              <a:t>High data collection rate and burst mode </a:t>
            </a:r>
          </a:p>
          <a:p>
            <a:r>
              <a:rPr lang="en-US">
                <a:latin typeface="Times New Roman" charset="0"/>
              </a:rPr>
              <a:t>0.25&lt; R&lt;0.76 AU </a:t>
            </a:r>
          </a:p>
          <a:p>
            <a:pPr lvl="1"/>
            <a:r>
              <a:rPr lang="en-US">
                <a:latin typeface="Times New Roman" charset="0"/>
              </a:rPr>
              <a:t>Full power when not downlinking</a:t>
            </a:r>
          </a:p>
          <a:p>
            <a:pPr lvl="1"/>
            <a:r>
              <a:rPr lang="en-US">
                <a:latin typeface="Times New Roman" charset="0"/>
              </a:rPr>
              <a:t>Full power or low-power mode when downlinking </a:t>
            </a:r>
          </a:p>
          <a:p>
            <a:pPr lvl="1"/>
            <a:r>
              <a:rPr lang="en-US">
                <a:latin typeface="Times New Roman" charset="0"/>
              </a:rPr>
              <a:t>Reduced data collection rate</a:t>
            </a:r>
          </a:p>
          <a:p>
            <a:pPr lvl="1" eaLnBrk="1" hangingPunct="1"/>
            <a:r>
              <a:rPr lang="en-US">
                <a:solidFill>
                  <a:srgbClr val="7030A0"/>
                </a:solidFill>
                <a:latin typeface="Times New Roman" charset="0"/>
              </a:rPr>
              <a:t>A commanding window should be scheduled late in the series of telemetry passes, although it may not be used every orbit.</a:t>
            </a:r>
          </a:p>
          <a:p>
            <a:r>
              <a:rPr lang="en-US">
                <a:latin typeface="Times New Roman" charset="0"/>
              </a:rPr>
              <a:t>R &gt; 0.76 AU</a:t>
            </a:r>
          </a:p>
          <a:p>
            <a:pPr lvl="1"/>
            <a:r>
              <a:rPr lang="en-US">
                <a:latin typeface="Times New Roman" charset="0"/>
              </a:rPr>
              <a:t>Full or low-power mode</a:t>
            </a:r>
          </a:p>
          <a:p>
            <a:pPr lvl="1"/>
            <a:r>
              <a:rPr lang="en-US">
                <a:latin typeface="Times New Roman" charset="0"/>
              </a:rPr>
              <a:t>Reduced data collection rate</a:t>
            </a:r>
          </a:p>
        </p:txBody>
      </p:sp>
    </p:spTree>
    <p:extLst>
      <p:ext uri="{BB962C8B-B14F-4D97-AF65-F5344CB8AC3E}">
        <p14:creationId xmlns:p14="http://schemas.microsoft.com/office/powerpoint/2010/main" val="3324903089"/>
      </p:ext>
    </p:extLst>
  </p:cSld>
  <p:clrMapOvr>
    <a:masterClrMapping/>
  </p:clrMapOvr>
  <p:transition xmlns:p14="http://schemas.microsoft.com/office/powerpoint/2010/mai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200" y="0"/>
            <a:ext cx="8229600" cy="609600"/>
          </a:xfrm>
        </p:spPr>
        <p:txBody>
          <a:bodyPr/>
          <a:lstStyle/>
          <a:p>
            <a:pPr eaLnBrk="1" hangingPunct="1"/>
            <a:r>
              <a:rPr lang="en-US">
                <a:latin typeface="Times New Roman" charset="0"/>
              </a:rPr>
              <a:t>Prelim Data Downlink Requirements</a:t>
            </a:r>
          </a:p>
        </p:txBody>
      </p:sp>
      <p:graphicFrame>
        <p:nvGraphicFramePr>
          <p:cNvPr id="4" name="Table 3"/>
          <p:cNvGraphicFramePr>
            <a:graphicFrameLocks noGrp="1"/>
          </p:cNvGraphicFramePr>
          <p:nvPr/>
        </p:nvGraphicFramePr>
        <p:xfrm>
          <a:off x="1219200" y="1066800"/>
          <a:ext cx="6858000" cy="4648201"/>
        </p:xfrm>
        <a:graphic>
          <a:graphicData uri="http://schemas.openxmlformats.org/drawingml/2006/table">
            <a:tbl>
              <a:tblPr firstRow="1" bandRow="1">
                <a:tableStyleId>{5C22544A-7EE6-4342-B048-85BDC9FD1C3A}</a:tableStyleId>
              </a:tblPr>
              <a:tblGrid>
                <a:gridCol w="2286000"/>
                <a:gridCol w="2286000"/>
                <a:gridCol w="2286000"/>
              </a:tblGrid>
              <a:tr h="1192816">
                <a:tc>
                  <a:txBody>
                    <a:bodyPr/>
                    <a:lstStyle/>
                    <a:p>
                      <a:endParaRPr lang="en-US" sz="2400" dirty="0"/>
                    </a:p>
                  </a:txBody>
                  <a:tcPr marL="91444" marR="91444"/>
                </a:tc>
                <a:tc>
                  <a:txBody>
                    <a:bodyPr/>
                    <a:lstStyle/>
                    <a:p>
                      <a:r>
                        <a:rPr lang="en-US" sz="2400" dirty="0" smtClean="0"/>
                        <a:t>Perihelion </a:t>
                      </a:r>
                    </a:p>
                    <a:p>
                      <a:r>
                        <a:rPr lang="en-US" sz="2400" dirty="0" smtClean="0"/>
                        <a:t>(&lt;0.25 AU)</a:t>
                      </a:r>
                      <a:endParaRPr lang="en-US" sz="2400" dirty="0"/>
                    </a:p>
                  </a:txBody>
                  <a:tcPr marL="91444" marR="91444"/>
                </a:tc>
                <a:tc>
                  <a:txBody>
                    <a:bodyPr/>
                    <a:lstStyle/>
                    <a:p>
                      <a:r>
                        <a:rPr lang="en-US" sz="2400" dirty="0" smtClean="0"/>
                        <a:t>Cruise</a:t>
                      </a:r>
                    </a:p>
                    <a:p>
                      <a:r>
                        <a:rPr lang="en-US" sz="2400" baseline="0" dirty="0" smtClean="0"/>
                        <a:t> (&gt;0.25 AU)</a:t>
                      </a:r>
                      <a:endParaRPr lang="en-US" sz="2400" dirty="0"/>
                    </a:p>
                  </a:txBody>
                  <a:tcPr marL="91444" marR="91444"/>
                </a:tc>
              </a:tr>
              <a:tr h="691077">
                <a:tc>
                  <a:txBody>
                    <a:bodyPr/>
                    <a:lstStyle/>
                    <a:p>
                      <a:r>
                        <a:rPr lang="en-US" sz="2400" dirty="0" smtClean="0"/>
                        <a:t>I-EPI-Hi (rate)</a:t>
                      </a:r>
                      <a:endParaRPr lang="en-US" sz="2400" dirty="0"/>
                    </a:p>
                  </a:txBody>
                  <a:tcPr marL="91444" marR="91444"/>
                </a:tc>
                <a:tc>
                  <a:txBody>
                    <a:bodyPr/>
                    <a:lstStyle/>
                    <a:p>
                      <a:r>
                        <a:rPr lang="en-US" sz="2400" dirty="0" smtClean="0"/>
                        <a:t>3.2 kbps</a:t>
                      </a:r>
                      <a:endParaRPr lang="en-US" sz="2400" dirty="0"/>
                    </a:p>
                  </a:txBody>
                  <a:tcPr marL="91444" marR="91444"/>
                </a:tc>
                <a:tc>
                  <a:txBody>
                    <a:bodyPr/>
                    <a:lstStyle/>
                    <a:p>
                      <a:r>
                        <a:rPr lang="en-US" sz="2400" dirty="0" smtClean="0"/>
                        <a:t>60.5 bps</a:t>
                      </a:r>
                      <a:endParaRPr lang="en-US" sz="2400" dirty="0"/>
                    </a:p>
                  </a:txBody>
                  <a:tcPr marL="91444" marR="91444"/>
                </a:tc>
              </a:tr>
              <a:tr h="691077">
                <a:tc>
                  <a:txBody>
                    <a:bodyPr/>
                    <a:lstStyle/>
                    <a:p>
                      <a:r>
                        <a:rPr lang="en-US" sz="2400" dirty="0" smtClean="0"/>
                        <a:t>I-EPI-Hi (total)</a:t>
                      </a:r>
                      <a:endParaRPr lang="en-US" sz="2400" dirty="0"/>
                    </a:p>
                  </a:txBody>
                  <a:tcPr marL="91444" marR="91444"/>
                </a:tc>
                <a:tc>
                  <a:txBody>
                    <a:bodyPr/>
                    <a:lstStyle/>
                    <a:p>
                      <a:r>
                        <a:rPr lang="en-US" sz="2400" dirty="0" smtClean="0"/>
                        <a:t>3.2 </a:t>
                      </a:r>
                      <a:r>
                        <a:rPr lang="en-US" sz="2400" dirty="0" err="1" smtClean="0"/>
                        <a:t>Gbit</a:t>
                      </a:r>
                      <a:r>
                        <a:rPr lang="en-US" sz="2400" dirty="0" smtClean="0"/>
                        <a:t>/orbit</a:t>
                      </a:r>
                      <a:endParaRPr lang="en-US" sz="2400" dirty="0"/>
                    </a:p>
                  </a:txBody>
                  <a:tcPr marL="91444" marR="91444"/>
                </a:tc>
                <a:tc>
                  <a:txBody>
                    <a:bodyPr/>
                    <a:lstStyle/>
                    <a:p>
                      <a:r>
                        <a:rPr lang="en-US" sz="2400" dirty="0" smtClean="0"/>
                        <a:t>0.7 </a:t>
                      </a:r>
                      <a:r>
                        <a:rPr lang="en-US" sz="2400" dirty="0" err="1" smtClean="0"/>
                        <a:t>Gbit</a:t>
                      </a:r>
                      <a:r>
                        <a:rPr lang="en-US" sz="2400" dirty="0" smtClean="0"/>
                        <a:t>/orbit</a:t>
                      </a:r>
                      <a:endParaRPr lang="en-US" sz="2400" dirty="0"/>
                    </a:p>
                  </a:txBody>
                  <a:tcPr marL="91444" marR="91444"/>
                </a:tc>
              </a:tr>
              <a:tr h="691077">
                <a:tc>
                  <a:txBody>
                    <a:bodyPr/>
                    <a:lstStyle/>
                    <a:p>
                      <a:r>
                        <a:rPr lang="en-US" sz="2400" dirty="0" smtClean="0"/>
                        <a:t>I-EPI-Lo (rate)</a:t>
                      </a:r>
                      <a:endParaRPr lang="en-US" sz="2400" dirty="0"/>
                    </a:p>
                  </a:txBody>
                  <a:tcPr marL="91444" marR="91444"/>
                </a:tc>
                <a:tc>
                  <a:txBody>
                    <a:bodyPr/>
                    <a:lstStyle/>
                    <a:p>
                      <a:r>
                        <a:rPr lang="en-US" sz="2400" dirty="0" smtClean="0"/>
                        <a:t>12.6 kbps</a:t>
                      </a:r>
                      <a:endParaRPr lang="en-US" sz="2400" dirty="0"/>
                    </a:p>
                  </a:txBody>
                  <a:tcPr marL="91444" marR="91444"/>
                </a:tc>
                <a:tc>
                  <a:txBody>
                    <a:bodyPr/>
                    <a:lstStyle/>
                    <a:p>
                      <a:r>
                        <a:rPr lang="en-US" sz="2400" dirty="0" smtClean="0"/>
                        <a:t>225.4 bps</a:t>
                      </a:r>
                      <a:endParaRPr lang="en-US" sz="2400" dirty="0"/>
                    </a:p>
                  </a:txBody>
                  <a:tcPr marL="91444" marR="91444"/>
                </a:tc>
              </a:tr>
              <a:tr h="691077">
                <a:tc>
                  <a:txBody>
                    <a:bodyPr/>
                    <a:lstStyle/>
                    <a:p>
                      <a:r>
                        <a:rPr lang="en-US" sz="2400" dirty="0" smtClean="0"/>
                        <a:t>I-EPI-Lo (burst)</a:t>
                      </a:r>
                      <a:endParaRPr lang="en-US" sz="2400" dirty="0"/>
                    </a:p>
                  </a:txBody>
                  <a:tcPr marL="91444" marR="91444"/>
                </a:tc>
                <a:tc>
                  <a:txBody>
                    <a:bodyPr/>
                    <a:lstStyle/>
                    <a:p>
                      <a:r>
                        <a:rPr lang="en-US" sz="2400" dirty="0" smtClean="0"/>
                        <a:t>51.7 kbps</a:t>
                      </a:r>
                      <a:endParaRPr lang="en-US" sz="2400" dirty="0"/>
                    </a:p>
                  </a:txBody>
                  <a:tcPr marL="91444" marR="91444"/>
                </a:tc>
                <a:tc>
                  <a:txBody>
                    <a:bodyPr/>
                    <a:lstStyle/>
                    <a:p>
                      <a:r>
                        <a:rPr lang="en-US" sz="2400" dirty="0" smtClean="0">
                          <a:solidFill>
                            <a:srgbClr val="7030A0"/>
                          </a:solidFill>
                        </a:rPr>
                        <a:t>200 </a:t>
                      </a:r>
                      <a:r>
                        <a:rPr lang="en-US" sz="2400" dirty="0" err="1" smtClean="0">
                          <a:solidFill>
                            <a:srgbClr val="7030A0"/>
                          </a:solidFill>
                        </a:rPr>
                        <a:t>kbits</a:t>
                      </a:r>
                      <a:r>
                        <a:rPr lang="en-US" sz="2400" dirty="0" smtClean="0">
                          <a:solidFill>
                            <a:srgbClr val="7030A0"/>
                          </a:solidFill>
                        </a:rPr>
                        <a:t>/orbit</a:t>
                      </a:r>
                      <a:endParaRPr lang="en-US" sz="2400" dirty="0">
                        <a:solidFill>
                          <a:srgbClr val="7030A0"/>
                        </a:solidFill>
                      </a:endParaRPr>
                    </a:p>
                  </a:txBody>
                  <a:tcPr marL="91444" marR="91444"/>
                </a:tc>
              </a:tr>
              <a:tr h="691077">
                <a:tc>
                  <a:txBody>
                    <a:bodyPr/>
                    <a:lstStyle/>
                    <a:p>
                      <a:r>
                        <a:rPr lang="en-US" sz="2400" dirty="0" smtClean="0"/>
                        <a:t>I-EPI-Lo (total)</a:t>
                      </a:r>
                      <a:endParaRPr lang="en-US" sz="2400" dirty="0"/>
                    </a:p>
                  </a:txBody>
                  <a:tcPr marL="91444" marR="91444"/>
                </a:tc>
                <a:tc>
                  <a:txBody>
                    <a:bodyPr/>
                    <a:lstStyle/>
                    <a:p>
                      <a:r>
                        <a:rPr lang="en-US" sz="2400" dirty="0" smtClean="0"/>
                        <a:t>12.7</a:t>
                      </a:r>
                      <a:r>
                        <a:rPr lang="en-US" sz="2400" baseline="0" dirty="0" smtClean="0"/>
                        <a:t> </a:t>
                      </a:r>
                      <a:r>
                        <a:rPr lang="en-US" sz="2400" baseline="0" dirty="0" err="1" smtClean="0"/>
                        <a:t>Gbit</a:t>
                      </a:r>
                      <a:r>
                        <a:rPr lang="en-US" sz="2400" baseline="0" dirty="0" smtClean="0"/>
                        <a:t>/orbit</a:t>
                      </a:r>
                      <a:endParaRPr lang="en-US" sz="2400" dirty="0"/>
                    </a:p>
                  </a:txBody>
                  <a:tcPr marL="91444" marR="91444"/>
                </a:tc>
                <a:tc>
                  <a:txBody>
                    <a:bodyPr/>
                    <a:lstStyle/>
                    <a:p>
                      <a:r>
                        <a:rPr lang="en-US" sz="2400" dirty="0" smtClean="0"/>
                        <a:t>2.7 </a:t>
                      </a:r>
                      <a:r>
                        <a:rPr lang="en-US" sz="2400" dirty="0" err="1" smtClean="0"/>
                        <a:t>Gbit</a:t>
                      </a:r>
                      <a:r>
                        <a:rPr lang="en-US" sz="2400" dirty="0" smtClean="0"/>
                        <a:t>/orbit</a:t>
                      </a:r>
                      <a:endParaRPr lang="en-US" sz="2400" dirty="0"/>
                    </a:p>
                  </a:txBody>
                  <a:tcPr marL="91444" marR="91444"/>
                </a:tc>
              </a:tr>
            </a:tbl>
          </a:graphicData>
        </a:graphic>
      </p:graphicFrame>
    </p:spTree>
    <p:extLst>
      <p:ext uri="{BB962C8B-B14F-4D97-AF65-F5344CB8AC3E}">
        <p14:creationId xmlns:p14="http://schemas.microsoft.com/office/powerpoint/2010/main" val="11063442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atin typeface="Times New Roman" charset="0"/>
              </a:rPr>
              <a:t>Prior to Second Encounter</a:t>
            </a:r>
          </a:p>
        </p:txBody>
      </p:sp>
      <p:sp>
        <p:nvSpPr>
          <p:cNvPr id="3" name="Content Placeholder 2"/>
          <p:cNvSpPr>
            <a:spLocks noGrp="1"/>
          </p:cNvSpPr>
          <p:nvPr>
            <p:ph idx="1"/>
          </p:nvPr>
        </p:nvSpPr>
        <p:spPr/>
        <p:txBody>
          <a:bodyPr/>
          <a:lstStyle/>
          <a:p>
            <a:pPr>
              <a:defRPr/>
            </a:pPr>
            <a:r>
              <a:rPr lang="en-US" dirty="0" smtClean="0">
                <a:ea typeface="+mn-ea"/>
                <a:cs typeface="+mn-cs"/>
              </a:rPr>
              <a:t>Once telemetry from the first encounter starts, the high-priority Status-Summary file is sent down first to permit health and safety monitoring</a:t>
            </a:r>
          </a:p>
          <a:p>
            <a:pPr>
              <a:defRPr/>
            </a:pPr>
            <a:r>
              <a:rPr lang="en-US" dirty="0">
                <a:ea typeface="+mn-ea"/>
                <a:cs typeface="+mn-cs"/>
              </a:rPr>
              <a:t>B</a:t>
            </a:r>
            <a:r>
              <a:rPr lang="en-US" dirty="0" smtClean="0">
                <a:ea typeface="+mn-ea"/>
                <a:cs typeface="+mn-cs"/>
              </a:rPr>
              <a:t>ulk of EPI-Hi science data will be in lower-priority files that will be sent down as down-link permits.</a:t>
            </a:r>
          </a:p>
          <a:p>
            <a:pPr>
              <a:defRPr/>
            </a:pPr>
            <a:r>
              <a:rPr lang="en-US" dirty="0" smtClean="0">
                <a:ea typeface="+mn-ea"/>
                <a:cs typeface="+mn-cs"/>
              </a:rPr>
              <a:t>Inevitable need for commanding opportunities to adjust on-board analysis system, fine-tune thresholds, repeat diagnostic tests</a:t>
            </a:r>
            <a:r>
              <a:rPr lang="en-US" dirty="0" smtClean="0">
                <a:solidFill>
                  <a:srgbClr val="7030A0"/>
                </a:solidFill>
                <a:ea typeface="+mn-ea"/>
                <a:cs typeface="+mn-cs"/>
              </a:rPr>
              <a:t>, late in series of telemetry passes.</a:t>
            </a:r>
          </a:p>
          <a:p>
            <a:pPr marL="0" indent="0">
              <a:buFontTx/>
              <a:buNone/>
              <a:defRPr/>
            </a:pPr>
            <a:endParaRPr lang="en-US" dirty="0" smtClean="0">
              <a:ea typeface="+mn-ea"/>
              <a:cs typeface="+mn-cs"/>
            </a:endParaRPr>
          </a:p>
          <a:p>
            <a:pPr>
              <a:defRPr/>
            </a:pPr>
            <a:endParaRPr lang="en-US" dirty="0">
              <a:ea typeface="+mn-ea"/>
              <a:cs typeface="+mn-cs"/>
            </a:endParaRPr>
          </a:p>
        </p:txBody>
      </p:sp>
    </p:spTree>
    <p:extLst>
      <p:ext uri="{BB962C8B-B14F-4D97-AF65-F5344CB8AC3E}">
        <p14:creationId xmlns:p14="http://schemas.microsoft.com/office/powerpoint/2010/main" val="2835734236"/>
      </p:ext>
    </p:extLst>
  </p:cSld>
  <p:clrMapOvr>
    <a:masterClrMapping/>
  </p:clrMapOvr>
  <p:transition xmlns:p14="http://schemas.microsoft.com/office/powerpoint/2010/mai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sz="2800">
                <a:latin typeface="Times New Roman" charset="0"/>
              </a:rPr>
              <a:t>Content Guidelines for the Definition of the ISIS Con Ops</a:t>
            </a:r>
          </a:p>
        </p:txBody>
      </p:sp>
      <p:sp>
        <p:nvSpPr>
          <p:cNvPr id="13314" name="Content Placeholder 2"/>
          <p:cNvSpPr>
            <a:spLocks noGrp="1"/>
          </p:cNvSpPr>
          <p:nvPr>
            <p:ph idx="1"/>
          </p:nvPr>
        </p:nvSpPr>
        <p:spPr/>
        <p:txBody>
          <a:bodyPr/>
          <a:lstStyle/>
          <a:p>
            <a:pPr marL="514350" indent="-514350" eaLnBrk="1" hangingPunct="1">
              <a:buFontTx/>
              <a:buAutoNum type="arabicPeriod"/>
            </a:pPr>
            <a:r>
              <a:rPr lang="en-US">
                <a:solidFill>
                  <a:srgbClr val="FF0000"/>
                </a:solidFill>
                <a:latin typeface="Times New Roman" charset="0"/>
              </a:rPr>
              <a:t>Instrument deployment requirements, if any  - Where in timeline?  </a:t>
            </a:r>
          </a:p>
          <a:p>
            <a:pPr marL="914400" lvl="1" indent="-514350" eaLnBrk="1" hangingPunct="1">
              <a:buFont typeface="Arial" charset="0"/>
              <a:buNone/>
            </a:pPr>
            <a:r>
              <a:rPr lang="en-US">
                <a:solidFill>
                  <a:srgbClr val="FF0000"/>
                </a:solidFill>
                <a:latin typeface="Times New Roman" charset="0"/>
              </a:rPr>
              <a:t>-Requirements on spacecraft during deployment </a:t>
            </a:r>
          </a:p>
          <a:p>
            <a:pPr marL="514350" indent="-514350" eaLnBrk="1" hangingPunct="1">
              <a:buFontTx/>
              <a:buNone/>
            </a:pPr>
            <a:r>
              <a:rPr lang="en-US">
                <a:solidFill>
                  <a:srgbClr val="FF0000"/>
                </a:solidFill>
                <a:latin typeface="Times New Roman" charset="0"/>
              </a:rPr>
              <a:t>2. Instrument check-out requirements </a:t>
            </a:r>
          </a:p>
          <a:p>
            <a:pPr marL="514350" indent="-514350" eaLnBrk="1" hangingPunct="1">
              <a:buFontTx/>
              <a:buNone/>
            </a:pPr>
            <a:r>
              <a:rPr lang="en-US">
                <a:solidFill>
                  <a:srgbClr val="FF0000"/>
                </a:solidFill>
                <a:latin typeface="Times New Roman" charset="0"/>
              </a:rPr>
              <a:t>	duration, power, data, command opportunities </a:t>
            </a:r>
          </a:p>
          <a:p>
            <a:pPr marL="514350" indent="-514350" eaLnBrk="1" hangingPunct="1">
              <a:buFontTx/>
              <a:buNone/>
            </a:pPr>
            <a:r>
              <a:rPr lang="en-US">
                <a:solidFill>
                  <a:srgbClr val="FF0000"/>
                </a:solidFill>
                <a:latin typeface="Times New Roman" charset="0"/>
              </a:rPr>
              <a:t>3. Requirements prior to Solar Encounter </a:t>
            </a:r>
          </a:p>
          <a:p>
            <a:pPr marL="514350" indent="-514350" eaLnBrk="1" hangingPunct="1">
              <a:buFontTx/>
              <a:buNone/>
            </a:pPr>
            <a:r>
              <a:rPr lang="en-US">
                <a:solidFill>
                  <a:srgbClr val="FF0000"/>
                </a:solidFill>
                <a:latin typeface="Times New Roman" charset="0"/>
              </a:rPr>
              <a:t>4. Solar Encounter ops scenario(s) </a:t>
            </a:r>
          </a:p>
          <a:p>
            <a:pPr marL="514350" indent="-514350" eaLnBrk="1" hangingPunct="1">
              <a:buFontTx/>
              <a:buNone/>
            </a:pPr>
            <a:r>
              <a:rPr lang="en-US">
                <a:solidFill>
                  <a:srgbClr val="FF0000"/>
                </a:solidFill>
                <a:latin typeface="Times New Roman" charset="0"/>
              </a:rPr>
              <a:t>5. Data downlink requirements, downlink preview data/selected data </a:t>
            </a:r>
          </a:p>
          <a:p>
            <a:pPr marL="514350" indent="-514350" eaLnBrk="1" hangingPunct="1">
              <a:buFontTx/>
              <a:buNone/>
            </a:pPr>
            <a:r>
              <a:rPr lang="en-US">
                <a:solidFill>
                  <a:srgbClr val="FF0000"/>
                </a:solidFill>
                <a:latin typeface="Times New Roman" charset="0"/>
              </a:rPr>
              <a:t>6. Special operations requirements (such as software loads, memory refreshes, etc.) </a:t>
            </a:r>
          </a:p>
        </p:txBody>
      </p:sp>
    </p:spTree>
    <p:extLst>
      <p:ext uri="{BB962C8B-B14F-4D97-AF65-F5344CB8AC3E}">
        <p14:creationId xmlns:p14="http://schemas.microsoft.com/office/powerpoint/2010/main" val="31847771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33500" y="-228600"/>
            <a:ext cx="5981700" cy="984250"/>
          </a:xfrm>
        </p:spPr>
        <p:txBody>
          <a:bodyPr/>
          <a:lstStyle/>
          <a:p>
            <a:pPr eaLnBrk="1" hangingPunct="1"/>
            <a:r>
              <a:rPr lang="en-US">
                <a:latin typeface="Times New Roman" charset="0"/>
              </a:rPr>
              <a:t>Operations Concept Drivers</a:t>
            </a:r>
          </a:p>
        </p:txBody>
      </p:sp>
      <p:sp>
        <p:nvSpPr>
          <p:cNvPr id="6149" name="Rectangle 3"/>
          <p:cNvSpPr>
            <a:spLocks noGrp="1" noChangeArrowheads="1"/>
          </p:cNvSpPr>
          <p:nvPr>
            <p:ph type="body" idx="1"/>
          </p:nvPr>
        </p:nvSpPr>
        <p:spPr>
          <a:xfrm>
            <a:off x="685800" y="990600"/>
            <a:ext cx="7896225" cy="5153025"/>
          </a:xfrm>
        </p:spPr>
        <p:txBody>
          <a:bodyPr>
            <a:normAutofit lnSpcReduction="10000"/>
          </a:bodyPr>
          <a:lstStyle/>
          <a:p>
            <a:pPr eaLnBrk="1" hangingPunct="1">
              <a:buFont typeface="Wingdings" pitchFamily="2" charset="2"/>
              <a:buNone/>
              <a:defRPr/>
            </a:pPr>
            <a:endParaRPr lang="en-US" sz="3200" dirty="0" smtClean="0">
              <a:ea typeface="+mn-ea"/>
              <a:cs typeface="+mn-cs"/>
            </a:endParaRPr>
          </a:p>
          <a:p>
            <a:pPr eaLnBrk="1" hangingPunct="1">
              <a:defRPr/>
            </a:pPr>
            <a:r>
              <a:rPr lang="en-US" sz="2400" dirty="0" smtClean="0">
                <a:ea typeface="+mn-ea"/>
                <a:cs typeface="+mn-cs"/>
              </a:rPr>
              <a:t>No requirement to change spacecraft attitude during solar encounter science operations</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Sufficient power for all instruments during solar encounter phase</a:t>
            </a:r>
          </a:p>
          <a:p>
            <a:pPr lvl="1" eaLnBrk="1" hangingPunct="1">
              <a:defRPr/>
            </a:pPr>
            <a:r>
              <a:rPr lang="en-US" dirty="0" smtClean="0"/>
              <a:t>No duty cycle requirements on instruments </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7 Venus fly-bys and multiple TCMs</a:t>
            </a:r>
          </a:p>
          <a:p>
            <a:pPr lvl="1" eaLnBrk="1" hangingPunct="1">
              <a:defRPr/>
            </a:pPr>
            <a:r>
              <a:rPr lang="en-US" dirty="0" smtClean="0"/>
              <a:t>Requires mission design &amp; navigation team interfaces</a:t>
            </a:r>
          </a:p>
          <a:p>
            <a:pPr lvl="1" eaLnBrk="1" hangingPunct="1">
              <a:defRPr/>
            </a:pPr>
            <a:r>
              <a:rPr lang="en-US" dirty="0" smtClean="0"/>
              <a:t>Requires detailed maneuver planning &amp; execution process</a:t>
            </a:r>
          </a:p>
          <a:p>
            <a:pPr lvl="1" eaLnBrk="1" hangingPunct="1">
              <a:defRPr/>
            </a:pPr>
            <a:r>
              <a:rPr lang="en-US" dirty="0" smtClean="0"/>
              <a:t>No payload operations during Fly-Bys</a:t>
            </a:r>
          </a:p>
          <a:p>
            <a:pPr lvl="1" eaLnBrk="1" hangingPunct="1">
              <a:buFont typeface="Wingdings" pitchFamily="2" charset="2"/>
              <a:buNone/>
              <a:defRPr/>
            </a:pPr>
            <a:endParaRPr lang="en-US" dirty="0" smtClean="0"/>
          </a:p>
        </p:txBody>
      </p:sp>
    </p:spTree>
    <p:extLst>
      <p:ext uri="{BB962C8B-B14F-4D97-AF65-F5344CB8AC3E}">
        <p14:creationId xmlns:p14="http://schemas.microsoft.com/office/powerpoint/2010/main" val="4193233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90" y="1590675"/>
            <a:ext cx="2832100" cy="4678363"/>
          </a:xfrm>
        </p:spPr>
        <p:txBody>
          <a:bodyPr/>
          <a:lstStyle/>
          <a:p>
            <a:r>
              <a:rPr lang="en-US" sz="2400" dirty="0" smtClean="0"/>
              <a:t>Interstellar Boundary </a:t>
            </a:r>
            <a:r>
              <a:rPr lang="en-US" sz="2400" dirty="0" err="1" smtClean="0"/>
              <a:t>EXplorer</a:t>
            </a:r>
            <a:r>
              <a:rPr lang="en-US" sz="2400" dirty="0" smtClean="0"/>
              <a:t> SOC (ISOC) at UNH</a:t>
            </a:r>
          </a:p>
          <a:p>
            <a:pPr lvl="1"/>
            <a:r>
              <a:rPr lang="en-US" dirty="0" smtClean="0"/>
              <a:t>Two particle instruments</a:t>
            </a:r>
          </a:p>
          <a:p>
            <a:pPr lvl="1"/>
            <a:r>
              <a:rPr lang="en-US" dirty="0" smtClean="0"/>
              <a:t>Software, Instrument Operations all managed by the ISOC</a:t>
            </a:r>
          </a:p>
          <a:p>
            <a:pPr lvl="1"/>
            <a:r>
              <a:rPr lang="en-US" dirty="0" smtClean="0"/>
              <a:t>Interfaces with central MOC at Orbital</a:t>
            </a:r>
          </a:p>
          <a:p>
            <a:pPr marL="228600" lvl="1" indent="0">
              <a:buNone/>
            </a:pPr>
            <a:endParaRPr lang="en-US" dirty="0"/>
          </a:p>
        </p:txBody>
      </p:sp>
      <p:sp>
        <p:nvSpPr>
          <p:cNvPr id="2" name="Title 1"/>
          <p:cNvSpPr>
            <a:spLocks noGrp="1"/>
          </p:cNvSpPr>
          <p:nvPr>
            <p:ph type="title"/>
          </p:nvPr>
        </p:nvSpPr>
        <p:spPr/>
        <p:txBody>
          <a:bodyPr/>
          <a:lstStyle/>
          <a:p>
            <a:r>
              <a:rPr lang="en-US" dirty="0" smtClean="0"/>
              <a:t>Heritage</a:t>
            </a:r>
            <a:endParaRPr lang="en-US" dirty="0"/>
          </a:p>
        </p:txBody>
      </p:sp>
      <p:pic>
        <p:nvPicPr>
          <p:cNvPr id="5" name="Picture 9" descr="TA0048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5743" y="1600200"/>
            <a:ext cx="6089032" cy="48066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4111200654"/>
      </p:ext>
    </p:extLst>
  </p:cSld>
  <p:clrMapOvr>
    <a:masterClrMapping/>
  </p:clrMapOvr>
  <p:transition xmlns:p14="http://schemas.microsoft.com/office/powerpoint/2010/mai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1987550" y="1595438"/>
            <a:ext cx="4030663" cy="20320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5720" anchor="ctr"/>
          <a:lstStyle/>
          <a:p>
            <a:endParaRPr lang="en-US"/>
          </a:p>
        </p:txBody>
      </p:sp>
      <p:pic>
        <p:nvPicPr>
          <p:cNvPr id="17411" name="Picture 3" descr="sun_clipart_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1850" y="243205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4"/>
          <p:cNvSpPr>
            <a:spLocks noChangeShapeType="1"/>
          </p:cNvSpPr>
          <p:nvPr/>
        </p:nvSpPr>
        <p:spPr bwMode="auto">
          <a:xfrm>
            <a:off x="2760663" y="1671638"/>
            <a:ext cx="11112" cy="197167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17413" name="Text Box 6" descr="Business Areas - Military Space"/>
          <p:cNvSpPr txBox="1">
            <a:spLocks noChangeArrowheads="1"/>
          </p:cNvSpPr>
          <p:nvPr/>
        </p:nvSpPr>
        <p:spPr bwMode="auto">
          <a:xfrm>
            <a:off x="1674813" y="3346450"/>
            <a:ext cx="1714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4" name="Text Box 7" descr="Business Areas - Military Space"/>
          <p:cNvSpPr txBox="1">
            <a:spLocks noChangeArrowheads="1"/>
          </p:cNvSpPr>
          <p:nvPr/>
        </p:nvSpPr>
        <p:spPr bwMode="auto">
          <a:xfrm>
            <a:off x="1684338" y="1630363"/>
            <a:ext cx="1714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5" name="Text Box 8" descr="Business Areas - Military Space"/>
          <p:cNvSpPr txBox="1">
            <a:spLocks noChangeArrowheads="1"/>
          </p:cNvSpPr>
          <p:nvPr/>
        </p:nvSpPr>
        <p:spPr bwMode="auto">
          <a:xfrm>
            <a:off x="3236913" y="2457450"/>
            <a:ext cx="200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Cruise/Downlink Period </a:t>
            </a:r>
          </a:p>
        </p:txBody>
      </p:sp>
      <p:sp>
        <p:nvSpPr>
          <p:cNvPr id="17416" name="Text Box 9" descr="Business Areas - Military Space"/>
          <p:cNvSpPr txBox="1">
            <a:spLocks noChangeArrowheads="1"/>
          </p:cNvSpPr>
          <p:nvPr/>
        </p:nvSpPr>
        <p:spPr bwMode="auto">
          <a:xfrm>
            <a:off x="5514975" y="1892300"/>
            <a:ext cx="4232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24 Solar Encounter Orbits</a:t>
            </a:r>
          </a:p>
          <a:p>
            <a:pPr eaLnBrk="1" hangingPunct="1">
              <a:spcBef>
                <a:spcPct val="50000"/>
              </a:spcBef>
            </a:pPr>
            <a:r>
              <a:rPr lang="en-US" sz="1200" b="1"/>
              <a:t>Orbital Periods Vary (169 days to 88 days)</a:t>
            </a:r>
          </a:p>
        </p:txBody>
      </p:sp>
      <p:sp>
        <p:nvSpPr>
          <p:cNvPr id="17417" name="Rectangle 10"/>
          <p:cNvSpPr>
            <a:spLocks noChangeArrowheads="1"/>
          </p:cNvSpPr>
          <p:nvPr/>
        </p:nvSpPr>
        <p:spPr bwMode="auto">
          <a:xfrm>
            <a:off x="203200" y="3946525"/>
            <a:ext cx="41687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endParaRPr lang="en-US" sz="1200" b="1"/>
          </a:p>
          <a:p>
            <a:pPr marL="463550" lvl="1" indent="-234950">
              <a:lnSpc>
                <a:spcPct val="65000"/>
              </a:lnSpc>
              <a:spcAft>
                <a:spcPct val="25000"/>
              </a:spcAft>
              <a:buFont typeface="Wingdings" charset="0"/>
              <a:buNone/>
            </a:pPr>
            <a:r>
              <a:rPr lang="en-US" sz="1600" b="1"/>
              <a:t>Encounter Phase</a:t>
            </a:r>
          </a:p>
          <a:p>
            <a:pPr marL="463550" lvl="1" indent="-234950">
              <a:lnSpc>
                <a:spcPct val="65000"/>
              </a:lnSpc>
              <a:spcAft>
                <a:spcPct val="25000"/>
              </a:spcAft>
              <a:buFont typeface="Wingdings" charset="0"/>
              <a:buChar char="§"/>
            </a:pPr>
            <a:r>
              <a:rPr lang="en-US" sz="1400" b="1"/>
              <a:t>Primary science data collection phase – All instruments can be powered on</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LGA periodically available for communications &amp; Nav</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Real-time commanding supported but not nominally planned</a:t>
            </a:r>
          </a:p>
          <a:p>
            <a:pPr marL="227013" indent="-227013">
              <a:lnSpc>
                <a:spcPct val="65000"/>
              </a:lnSpc>
              <a:spcAft>
                <a:spcPct val="25000"/>
              </a:spcAft>
              <a:buFont typeface="Wingdings" charset="0"/>
              <a:buChar char="§"/>
            </a:pPr>
            <a:endParaRPr lang="en-US" sz="1400" b="1"/>
          </a:p>
        </p:txBody>
      </p:sp>
      <p:sp>
        <p:nvSpPr>
          <p:cNvPr id="17418" name="Rectangle 12"/>
          <p:cNvSpPr>
            <a:spLocks noGrp="1" noChangeArrowheads="1"/>
          </p:cNvSpPr>
          <p:nvPr>
            <p:ph type="title"/>
          </p:nvPr>
        </p:nvSpPr>
        <p:spPr>
          <a:xfrm>
            <a:off x="628650" y="-228600"/>
            <a:ext cx="8362950" cy="984250"/>
          </a:xfrm>
        </p:spPr>
        <p:txBody>
          <a:bodyPr/>
          <a:lstStyle/>
          <a:p>
            <a:pPr eaLnBrk="1" hangingPunct="1"/>
            <a:r>
              <a:rPr lang="en-US">
                <a:latin typeface="Times New Roman" charset="0"/>
              </a:rPr>
              <a:t>Orbital Operations Planning Concept </a:t>
            </a:r>
          </a:p>
        </p:txBody>
      </p:sp>
      <p:sp>
        <p:nvSpPr>
          <p:cNvPr id="17419" name="Text Box 13" descr="Business Areas - Military Space"/>
          <p:cNvSpPr txBox="1">
            <a:spLocks noChangeArrowheads="1"/>
          </p:cNvSpPr>
          <p:nvPr/>
        </p:nvSpPr>
        <p:spPr bwMode="auto">
          <a:xfrm>
            <a:off x="963613" y="2522538"/>
            <a:ext cx="984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t>(~ 11 Days) </a:t>
            </a:r>
          </a:p>
        </p:txBody>
      </p:sp>
      <p:sp>
        <p:nvSpPr>
          <p:cNvPr id="17420" name="Rectangle 17"/>
          <p:cNvSpPr>
            <a:spLocks noChangeArrowheads="1"/>
          </p:cNvSpPr>
          <p:nvPr/>
        </p:nvSpPr>
        <p:spPr bwMode="auto">
          <a:xfrm>
            <a:off x="4462463" y="4067175"/>
            <a:ext cx="44719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r>
              <a:rPr lang="en-US" sz="1600" b="1"/>
              <a:t>Cruise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LGA for communications – H/K data only	</a:t>
            </a:r>
          </a:p>
          <a:p>
            <a:pPr marL="463550" lvl="1" indent="-234950">
              <a:lnSpc>
                <a:spcPct val="65000"/>
              </a:lnSpc>
              <a:spcAft>
                <a:spcPct val="25000"/>
              </a:spcAft>
              <a:buFont typeface="Wingdings" charset="0"/>
              <a:buChar char="§"/>
            </a:pPr>
            <a:r>
              <a:rPr lang="en-US" sz="1400" b="1"/>
              <a:t>Commanding as needed to support spacecraft maintenance</a:t>
            </a:r>
          </a:p>
          <a:p>
            <a:pPr marL="463550" lvl="1" indent="-234950">
              <a:lnSpc>
                <a:spcPct val="65000"/>
              </a:lnSpc>
              <a:spcAft>
                <a:spcPct val="25000"/>
              </a:spcAft>
              <a:buFont typeface="Wingdings" charset="0"/>
              <a:buChar char="§"/>
            </a:pPr>
            <a:r>
              <a:rPr lang="en-US" sz="1400" b="1">
                <a:solidFill>
                  <a:srgbClr val="00B0F0"/>
                </a:solidFill>
              </a:rPr>
              <a:t>Instrument commanding for next encounter</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None/>
            </a:pPr>
            <a:r>
              <a:rPr lang="en-US" sz="1600" b="1"/>
              <a:t>Science Downlink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HGA for communications – SSR playbacks</a:t>
            </a:r>
          </a:p>
          <a:p>
            <a:pPr marL="463550" lvl="1" indent="-234950">
              <a:lnSpc>
                <a:spcPct val="65000"/>
              </a:lnSpc>
              <a:spcAft>
                <a:spcPct val="25000"/>
              </a:spcAft>
              <a:buFont typeface="Wingdings" charset="0"/>
              <a:buChar char="§"/>
            </a:pPr>
            <a:r>
              <a:rPr lang="en-US" sz="1400" b="1"/>
              <a:t>Commanding as needed to support spacecraft maintenance</a:t>
            </a:r>
          </a:p>
          <a:p>
            <a:pPr marL="227013" indent="-227013">
              <a:lnSpc>
                <a:spcPct val="65000"/>
              </a:lnSpc>
              <a:spcAft>
                <a:spcPct val="25000"/>
              </a:spcAft>
              <a:buFont typeface="Wingdings" charset="0"/>
              <a:buChar char="§"/>
            </a:pPr>
            <a:endParaRPr lang="en-US" sz="1400" b="1"/>
          </a:p>
        </p:txBody>
      </p:sp>
      <p:sp>
        <p:nvSpPr>
          <p:cNvPr id="17421" name="Text Box 18"/>
          <p:cNvSpPr txBox="1">
            <a:spLocks noChangeArrowheads="1"/>
          </p:cNvSpPr>
          <p:nvPr/>
        </p:nvSpPr>
        <p:spPr bwMode="auto">
          <a:xfrm>
            <a:off x="746125" y="3694113"/>
            <a:ext cx="2703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Solar Encounter Period</a:t>
            </a:r>
          </a:p>
        </p:txBody>
      </p:sp>
      <p:sp>
        <p:nvSpPr>
          <p:cNvPr id="17422" name="Text Box 19"/>
          <p:cNvSpPr txBox="1">
            <a:spLocks noChangeArrowheads="1"/>
          </p:cNvSpPr>
          <p:nvPr/>
        </p:nvSpPr>
        <p:spPr bwMode="auto">
          <a:xfrm>
            <a:off x="5238750" y="3665538"/>
            <a:ext cx="2728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Cruise/Downlink Period</a:t>
            </a:r>
          </a:p>
        </p:txBody>
      </p:sp>
      <p:sp>
        <p:nvSpPr>
          <p:cNvPr id="17423" name="Text Box 20" descr="Business Areas - Military Space"/>
          <p:cNvSpPr txBox="1">
            <a:spLocks noChangeArrowheads="1"/>
          </p:cNvSpPr>
          <p:nvPr/>
        </p:nvSpPr>
        <p:spPr bwMode="auto">
          <a:xfrm>
            <a:off x="522288" y="2009775"/>
            <a:ext cx="200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Solar Encounter</a:t>
            </a:r>
          </a:p>
          <a:p>
            <a:pPr eaLnBrk="1" hangingPunct="1">
              <a:spcBef>
                <a:spcPct val="50000"/>
              </a:spcBef>
            </a:pPr>
            <a:r>
              <a:rPr lang="en-US" sz="1200" b="1"/>
              <a:t>Period</a:t>
            </a:r>
          </a:p>
        </p:txBody>
      </p:sp>
    </p:spTree>
    <p:extLst>
      <p:ext uri="{BB962C8B-B14F-4D97-AF65-F5344CB8AC3E}">
        <p14:creationId xmlns:p14="http://schemas.microsoft.com/office/powerpoint/2010/main" val="1907512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1079500" y="32385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FF"/>
                </a:solidFill>
              </a:rPr>
              <a:t>Examples of Daily event Rates based on 2007 STEREO Data</a:t>
            </a:r>
          </a:p>
          <a:p>
            <a:pPr eaLnBrk="1" hangingPunct="1"/>
            <a:r>
              <a:rPr lang="en-US" sz="2000" b="1">
                <a:solidFill>
                  <a:srgbClr val="0000FF"/>
                </a:solidFill>
              </a:rPr>
              <a:t> (higher H and He rates mostly in CIR events and 2 small SEP events)</a:t>
            </a:r>
          </a:p>
        </p:txBody>
      </p:sp>
      <p:pic>
        <p:nvPicPr>
          <p:cNvPr id="19458" name="Picture 4" descr="2006Protons1.8-3.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625" y="1093788"/>
            <a:ext cx="28305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Protons2007_Lo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3538" y="1093788"/>
            <a:ext cx="289083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Protons6-10_2007.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538" y="4133850"/>
            <a:ext cx="27686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e_2007_LogHist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3538" y="4102100"/>
            <a:ext cx="29892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6455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762000" y="873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 Flight Calibration – Illustrated with Examples from STEREO/LET</a:t>
            </a:r>
          </a:p>
        </p:txBody>
      </p:sp>
      <p:sp>
        <p:nvSpPr>
          <p:cNvPr id="20482" name="TextBox 4"/>
          <p:cNvSpPr txBox="1">
            <a:spLocks noChangeArrowheads="1"/>
          </p:cNvSpPr>
          <p:nvPr/>
        </p:nvSpPr>
        <p:spPr bwMode="auto">
          <a:xfrm>
            <a:off x="4411663" y="993775"/>
            <a:ext cx="4445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 the main data product from EPI-Hi consists of count rates as a function of species, energy, look direction, and time</a:t>
            </a:r>
          </a:p>
          <a:p>
            <a:pPr eaLnBrk="1" hangingPunct="1">
              <a:spcBef>
                <a:spcPts val="600"/>
              </a:spcBef>
              <a:buFont typeface="Arial" charset="0"/>
              <a:buChar char="•"/>
            </a:pPr>
            <a:r>
              <a:rPr lang="en-US" sz="1600"/>
              <a:t> species are determined from plots such as the one shown in the figure</a:t>
            </a:r>
          </a:p>
          <a:p>
            <a:pPr eaLnBrk="1" hangingPunct="1">
              <a:spcBef>
                <a:spcPts val="600"/>
              </a:spcBef>
              <a:buFont typeface="Arial" charset="0"/>
              <a:buChar char="•"/>
            </a:pPr>
            <a:r>
              <a:rPr lang="en-US" sz="1600"/>
              <a:t> each point on the plot derived from the measurement of a single energetic particle</a:t>
            </a:r>
          </a:p>
          <a:p>
            <a:pPr eaLnBrk="1" hangingPunct="1">
              <a:spcBef>
                <a:spcPts val="600"/>
              </a:spcBef>
              <a:buFont typeface="Arial" charset="0"/>
              <a:buChar char="•"/>
            </a:pPr>
            <a:r>
              <a:rPr lang="en-US" sz="1600"/>
              <a:t> black tracks correspond to different chemical elements</a:t>
            </a:r>
          </a:p>
          <a:p>
            <a:pPr eaLnBrk="1" hangingPunct="1">
              <a:spcBef>
                <a:spcPts val="600"/>
              </a:spcBef>
              <a:buFont typeface="Arial" charset="0"/>
              <a:buChar char="•"/>
            </a:pPr>
            <a:r>
              <a:rPr lang="en-US" sz="1600"/>
              <a:t> red lines defining boundaries between tracks are derived from a combination of calculations and corrections based on pre-flight accelerator test data</a:t>
            </a:r>
          </a:p>
          <a:p>
            <a:pPr eaLnBrk="1" hangingPunct="1">
              <a:spcBef>
                <a:spcPts val="600"/>
              </a:spcBef>
              <a:buFont typeface="Arial" charset="0"/>
              <a:buChar char="•"/>
            </a:pPr>
            <a:r>
              <a:rPr lang="en-US" sz="1600"/>
              <a:t> the locations of the species boxes must by checked (and possibly adjusted) in flight</a:t>
            </a:r>
          </a:p>
          <a:p>
            <a:pPr eaLnBrk="1" hangingPunct="1">
              <a:spcBef>
                <a:spcPts val="600"/>
              </a:spcBef>
              <a:buFont typeface="Arial" charset="0"/>
              <a:buChar char="•"/>
            </a:pPr>
            <a:r>
              <a:rPr lang="en-US" sz="1600"/>
              <a:t> without this adjustment the count rate data can be seriously compromised</a:t>
            </a:r>
          </a:p>
          <a:p>
            <a:pPr eaLnBrk="1" hangingPunct="1">
              <a:spcBef>
                <a:spcPts val="600"/>
              </a:spcBef>
              <a:buFont typeface="Arial" charset="0"/>
              <a:buChar char="•"/>
            </a:pPr>
            <a:r>
              <a:rPr lang="en-US" sz="1600"/>
              <a:t> once the box locations have been correctly set they should be stable for years</a:t>
            </a:r>
          </a:p>
        </p:txBody>
      </p:sp>
      <p:grpSp>
        <p:nvGrpSpPr>
          <p:cNvPr id="20483" name="Group 24"/>
          <p:cNvGrpSpPr>
            <a:grpSpLocks/>
          </p:cNvGrpSpPr>
          <p:nvPr/>
        </p:nvGrpSpPr>
        <p:grpSpPr bwMode="auto">
          <a:xfrm>
            <a:off x="231775" y="1371600"/>
            <a:ext cx="3956050" cy="4160838"/>
            <a:chOff x="228600" y="1371600"/>
            <a:chExt cx="3954780" cy="4160520"/>
          </a:xfrm>
        </p:grpSpPr>
        <p:pic>
          <p:nvPicPr>
            <p:cNvPr id="20484" name="Picture 2" descr="let001bf_001_cropped.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0486" name="TextBox 6"/>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0487" name="TextBox 7"/>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0488" name="TextBox 8"/>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0489" name="TextBox 9"/>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0490" name="TextBox 10"/>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3" name="Straight Connector 12"/>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31839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525463" y="76200"/>
            <a:ext cx="861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In-Flight Calibration – Importance of Measurements during an Active Period</a:t>
            </a:r>
          </a:p>
        </p:txBody>
      </p:sp>
      <p:grpSp>
        <p:nvGrpSpPr>
          <p:cNvPr id="21506" name="Group 6"/>
          <p:cNvGrpSpPr>
            <a:grpSpLocks/>
          </p:cNvGrpSpPr>
          <p:nvPr/>
        </p:nvGrpSpPr>
        <p:grpSpPr bwMode="auto">
          <a:xfrm>
            <a:off x="457200" y="820738"/>
            <a:ext cx="8061325" cy="4498975"/>
            <a:chOff x="457220" y="1033046"/>
            <a:chExt cx="8061940" cy="4499074"/>
          </a:xfrm>
        </p:grpSpPr>
        <p:pic>
          <p:nvPicPr>
            <p:cNvPr id="21508" name="Picture 1" descr="let001bf_002_cropped.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371600"/>
              <a:ext cx="394716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let001bf_001_cropped.pd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20" y="1371600"/>
              <a:ext cx="3888867" cy="409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4"/>
            <p:cNvSpPr txBox="1">
              <a:spLocks noChangeArrowheads="1"/>
            </p:cNvSpPr>
            <p:nvPr/>
          </p:nvSpPr>
          <p:spPr bwMode="auto">
            <a:xfrm>
              <a:off x="5164666"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quiet day in January 2007</a:t>
              </a:r>
            </a:p>
          </p:txBody>
        </p:sp>
        <p:sp>
          <p:nvSpPr>
            <p:cNvPr id="21511" name="TextBox 5"/>
            <p:cNvSpPr txBox="1">
              <a:spLocks noChangeArrowheads="1"/>
            </p:cNvSpPr>
            <p:nvPr/>
          </p:nvSpPr>
          <p:spPr bwMode="auto">
            <a:xfrm>
              <a:off x="1126065"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active day in December 2006</a:t>
              </a:r>
            </a:p>
          </p:txBody>
        </p:sp>
      </p:grpSp>
      <p:sp>
        <p:nvSpPr>
          <p:cNvPr id="21507" name="TextBox 7"/>
          <p:cNvSpPr txBox="1">
            <a:spLocks noChangeArrowheads="1"/>
          </p:cNvSpPr>
          <p:nvPr/>
        </p:nvSpPr>
        <p:spPr bwMode="auto">
          <a:xfrm>
            <a:off x="525463" y="5319713"/>
            <a:ext cx="836453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one active day of data can be sufficient for calibrating the locations of the tracks of all major elements</a:t>
            </a:r>
          </a:p>
          <a:p>
            <a:pPr eaLnBrk="1" hangingPunct="1">
              <a:spcBef>
                <a:spcPts val="600"/>
              </a:spcBef>
              <a:buFont typeface="Arial" charset="0"/>
              <a:buChar char="•"/>
            </a:pPr>
            <a:r>
              <a:rPr lang="en-US" sz="1800"/>
              <a:t> data from a quiet day can give a good indication of the location of the proton track, but data are too sparse to calibrate tracks for most heavier elements</a:t>
            </a:r>
          </a:p>
        </p:txBody>
      </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11059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14864" y="1173747"/>
            <a:ext cx="7832725" cy="4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a:t>
            </a:r>
            <a:r>
              <a:rPr lang="en-US" sz="1600" dirty="0"/>
              <a:t>-flight calibration should be done after instrument commissioning has been completed; at that time detector thresholds will have been correctly set and basic functionality of the instrument will be have been checked</a:t>
            </a:r>
          </a:p>
          <a:p>
            <a:pPr eaLnBrk="1" hangingPunct="1">
              <a:spcBef>
                <a:spcPts val="600"/>
              </a:spcBef>
              <a:buFont typeface="Arial" charset="0"/>
              <a:buChar char="•"/>
            </a:pPr>
            <a:r>
              <a:rPr lang="en-US" sz="1600" dirty="0"/>
              <a:t> in-flight calibration should take place as early as possible, preferably with enough time before first perihelion pass to allow evaluation of calibration data and adjustment of instrument parameters before the pass</a:t>
            </a:r>
          </a:p>
          <a:p>
            <a:pPr eaLnBrk="1" hangingPunct="1">
              <a:spcBef>
                <a:spcPts val="600"/>
              </a:spcBef>
              <a:buFont typeface="Arial" charset="0"/>
              <a:buChar char="•"/>
            </a:pPr>
            <a:r>
              <a:rPr lang="en-US" sz="1600" dirty="0"/>
              <a:t> one day of data, even under quiet conditions, will be useful for allow checking the proton track location</a:t>
            </a:r>
          </a:p>
          <a:p>
            <a:pPr eaLnBrk="1" hangingPunct="1">
              <a:spcBef>
                <a:spcPts val="600"/>
              </a:spcBef>
              <a:buFont typeface="Arial" charset="0"/>
              <a:buChar char="•"/>
            </a:pPr>
            <a:r>
              <a:rPr lang="en-US" sz="1600" dirty="0"/>
              <a:t> checking the location of heavy element tracks will require either a day of data taken during a significant solar energetic particle (SEP) event or an extended period of data collection under quieter conditions</a:t>
            </a:r>
          </a:p>
          <a:p>
            <a:pPr eaLnBrk="1" hangingPunct="1">
              <a:spcBef>
                <a:spcPts val="600"/>
              </a:spcBef>
              <a:buFont typeface="Arial" charset="0"/>
              <a:buChar char="•"/>
            </a:pPr>
            <a:r>
              <a:rPr lang="en-US" sz="1600" dirty="0"/>
              <a:t> large SEP events events could be rare in 2018 (near solar minimum) and their occurrence can not be reliably </a:t>
            </a:r>
            <a:r>
              <a:rPr lang="en-US" sz="1400" dirty="0"/>
              <a:t>predicted</a:t>
            </a:r>
            <a:endParaRPr lang="en-US" sz="1600" dirty="0"/>
          </a:p>
          <a:p>
            <a:pPr eaLnBrk="1" hangingPunct="1">
              <a:spcBef>
                <a:spcPts val="600"/>
              </a:spcBef>
              <a:buFont typeface="Arial" charset="0"/>
              <a:buChar char="•"/>
            </a:pPr>
            <a:r>
              <a:rPr lang="en-US" sz="1600" dirty="0"/>
              <a:t> need to have enough flexibility in scheduling so that a day of data accumulation can be scheduled with no more than 1 to 2 days notice when an active period does occur</a:t>
            </a:r>
          </a:p>
          <a:p>
            <a:pPr eaLnBrk="1" hangingPunct="1">
              <a:spcBef>
                <a:spcPts val="600"/>
              </a:spcBef>
              <a:buFont typeface="Arial" charset="0"/>
              <a:buChar char="•"/>
            </a:pPr>
            <a:r>
              <a:rPr lang="en-US" sz="1600" dirty="0"/>
              <a:t> it is possible that no suitably-active period will occur before the first perihelion pass;  in this case our best guess at species box locations will be used and calibration will be required during the first orbit that has significant activity</a:t>
            </a:r>
          </a:p>
        </p:txBody>
      </p:sp>
      <p:sp>
        <p:nvSpPr>
          <p:cNvPr id="2" name="Title 1"/>
          <p:cNvSpPr>
            <a:spLocks noGrp="1"/>
          </p:cNvSpPr>
          <p:nvPr>
            <p:ph type="title"/>
          </p:nvPr>
        </p:nvSpPr>
        <p:spPr/>
        <p:txBody>
          <a:bodyPr/>
          <a:lstStyle/>
          <a:p>
            <a:r>
              <a:rPr lang="en-US" dirty="0"/>
              <a:t>Proposed In-Flight Calibration Plan for EPI-Hi</a:t>
            </a:r>
          </a:p>
        </p:txBody>
      </p:sp>
    </p:spTree>
    <p:extLst>
      <p:ext uri="{BB962C8B-B14F-4D97-AF65-F5344CB8AC3E}">
        <p14:creationId xmlns:p14="http://schemas.microsoft.com/office/powerpoint/2010/main" val="34205733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4094245" y="1109579"/>
            <a:ext cx="4727575"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 </a:t>
            </a:r>
            <a:r>
              <a:rPr lang="en-US" sz="1600" dirty="0"/>
              <a:t>boxes we need to downlink a large sample of individual </a:t>
            </a:r>
            <a:r>
              <a:rPr lang="en-US" sz="1600" dirty="0" err="1"/>
              <a:t>pha</a:t>
            </a:r>
            <a:r>
              <a:rPr lang="en-US" sz="1600" dirty="0"/>
              <a:t> events containing the detailed information from which the black points on the plot are derived</a:t>
            </a:r>
          </a:p>
          <a:p>
            <a:pPr eaLnBrk="1" hangingPunct="1">
              <a:spcBef>
                <a:spcPts val="600"/>
              </a:spcBef>
              <a:buFont typeface="Arial" charset="0"/>
              <a:buChar char="•"/>
            </a:pPr>
            <a:r>
              <a:rPr lang="en-US" sz="1600" dirty="0"/>
              <a:t> during normal operation (not calibration), only a small subset of the </a:t>
            </a:r>
            <a:r>
              <a:rPr lang="en-US" sz="1600" dirty="0" err="1"/>
              <a:t>pha</a:t>
            </a:r>
            <a:r>
              <a:rPr lang="en-US" sz="1600" dirty="0"/>
              <a:t> events are transmitted to the ground, thereby maintaining a modest a EPI-Hi telemetry allocation</a:t>
            </a:r>
          </a:p>
          <a:p>
            <a:pPr eaLnBrk="1" hangingPunct="1">
              <a:spcBef>
                <a:spcPts val="600"/>
              </a:spcBef>
              <a:buFont typeface="Arial" charset="0"/>
              <a:buChar char="•"/>
            </a:pPr>
            <a:r>
              <a:rPr lang="en-US" sz="1600" dirty="0"/>
              <a:t> an average </a:t>
            </a:r>
            <a:r>
              <a:rPr lang="en-US" sz="1600" dirty="0" err="1"/>
              <a:t>pha</a:t>
            </a:r>
            <a:r>
              <a:rPr lang="en-US" sz="1600" dirty="0"/>
              <a:t> event consists of approximately 100 bits</a:t>
            </a:r>
          </a:p>
          <a:p>
            <a:pPr eaLnBrk="1" hangingPunct="1">
              <a:spcBef>
                <a:spcPts val="600"/>
              </a:spcBef>
              <a:buFont typeface="Arial" charset="0"/>
              <a:buChar char="•"/>
            </a:pPr>
            <a:r>
              <a:rPr lang="en-US" sz="1600" dirty="0"/>
              <a:t> to calibrate species boxes for all of the EPI-Hi telescopes and energy ranges will require~10</a:t>
            </a:r>
            <a:r>
              <a:rPr lang="en-US" sz="1600" baseline="30000" dirty="0"/>
              <a:t>6</a:t>
            </a:r>
            <a:r>
              <a:rPr lang="en-US" sz="1600" dirty="0"/>
              <a:t> </a:t>
            </a:r>
            <a:r>
              <a:rPr lang="en-US" sz="1600" dirty="0" err="1"/>
              <a:t>pha</a:t>
            </a:r>
            <a:r>
              <a:rPr lang="en-US" sz="1600" dirty="0"/>
              <a:t> events acquired during a relatively large SEP event (the plot at the left contains ~15,000 data points), thus ~100 Mb of downlinked </a:t>
            </a:r>
            <a:r>
              <a:rPr lang="en-US" sz="1600" dirty="0" err="1"/>
              <a:t>pha</a:t>
            </a:r>
            <a:r>
              <a:rPr lang="en-US" sz="1600" dirty="0"/>
              <a:t> data</a:t>
            </a:r>
          </a:p>
          <a:p>
            <a:pPr eaLnBrk="1" hangingPunct="1">
              <a:spcBef>
                <a:spcPts val="600"/>
              </a:spcBef>
              <a:buFont typeface="Arial" charset="0"/>
              <a:buChar char="•"/>
            </a:pPr>
            <a:r>
              <a:rPr lang="en-US" sz="1600" dirty="0"/>
              <a:t> EPI-Hi will provide a mode for collecting </a:t>
            </a:r>
            <a:r>
              <a:rPr lang="en-US" sz="1600" dirty="0" err="1"/>
              <a:t>pha</a:t>
            </a:r>
            <a:r>
              <a:rPr lang="en-US" sz="1600" dirty="0"/>
              <a:t> events for transmission to the spacecraft at a higher than the normal bit rate in order to efficiently collect these data</a:t>
            </a:r>
          </a:p>
        </p:txBody>
      </p:sp>
      <p:grpSp>
        <p:nvGrpSpPr>
          <p:cNvPr id="23554" name="Group 2"/>
          <p:cNvGrpSpPr>
            <a:grpSpLocks/>
          </p:cNvGrpSpPr>
          <p:nvPr/>
        </p:nvGrpSpPr>
        <p:grpSpPr bwMode="auto">
          <a:xfrm>
            <a:off x="231775" y="1371600"/>
            <a:ext cx="3956050" cy="4160838"/>
            <a:chOff x="228600" y="1371600"/>
            <a:chExt cx="3954780" cy="4160520"/>
          </a:xfrm>
        </p:grpSpPr>
        <p:pic>
          <p:nvPicPr>
            <p:cNvPr id="23555" name="Picture 3" descr="let001bf_001_cropped.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3557" name="TextBox 5"/>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3558" name="TextBox 6"/>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3559" name="TextBox 7"/>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3560" name="TextBox 8"/>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3561" name="TextBox 9"/>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1" name="Straight Connector 10"/>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17037" y="372259"/>
            <a:ext cx="7564437" cy="675511"/>
          </a:xfrm>
        </p:spPr>
        <p:txBody>
          <a:bodyPr/>
          <a:lstStyle/>
          <a:p>
            <a:r>
              <a:rPr lang="en-US" sz="2800" dirty="0"/>
              <a:t>In-Flight Calibration Plan for EPI-Hi – Continued</a:t>
            </a:r>
            <a:br>
              <a:rPr lang="en-US" sz="2800" dirty="0"/>
            </a:br>
            <a:endParaRPr lang="en-US" sz="2800" dirty="0"/>
          </a:p>
        </p:txBody>
      </p:sp>
    </p:spTree>
    <p:extLst>
      <p:ext uri="{BB962C8B-B14F-4D97-AF65-F5344CB8AC3E}">
        <p14:creationId xmlns:p14="http://schemas.microsoft.com/office/powerpoint/2010/main" val="1471013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47625"/>
            <a:ext cx="8229600" cy="790575"/>
          </a:xfrm>
        </p:spPr>
        <p:txBody>
          <a:bodyPr/>
          <a:lstStyle/>
          <a:p>
            <a:pPr eaLnBrk="1" hangingPunct="1"/>
            <a:r>
              <a:rPr lang="en-US">
                <a:latin typeface="Times New Roman" charset="0"/>
              </a:rPr>
              <a:t>Telemetry volumes</a:t>
            </a:r>
          </a:p>
        </p:txBody>
      </p:sp>
      <p:sp>
        <p:nvSpPr>
          <p:cNvPr id="24578" name="Content Placeholder 2"/>
          <p:cNvSpPr>
            <a:spLocks noGrp="1"/>
          </p:cNvSpPr>
          <p:nvPr>
            <p:ph idx="1"/>
          </p:nvPr>
        </p:nvSpPr>
        <p:spPr>
          <a:xfrm>
            <a:off x="457200" y="962025"/>
            <a:ext cx="8229600" cy="4525963"/>
          </a:xfrm>
        </p:spPr>
        <p:txBody>
          <a:bodyPr/>
          <a:lstStyle/>
          <a:p>
            <a:pPr eaLnBrk="1" hangingPunct="1"/>
            <a:r>
              <a:rPr lang="en-US">
                <a:latin typeface="Times New Roman" charset="0"/>
              </a:rPr>
              <a:t>Up to 125 Gbits collected each orbit</a:t>
            </a:r>
          </a:p>
          <a:p>
            <a:pPr lvl="1" eaLnBrk="1" hangingPunct="1"/>
            <a:r>
              <a:rPr lang="en-US">
                <a:latin typeface="Times New Roman" charset="0"/>
              </a:rPr>
              <a:t>Assumes 11.6 days near perihelion</a:t>
            </a:r>
          </a:p>
          <a:p>
            <a:pPr lvl="1" eaLnBrk="1" hangingPunct="1"/>
            <a:r>
              <a:rPr lang="en-US">
                <a:latin typeface="Times New Roman" charset="0"/>
              </a:rPr>
              <a:t>138 .5 days in cruise phase</a:t>
            </a:r>
          </a:p>
          <a:p>
            <a:pPr eaLnBrk="1" hangingPunct="1">
              <a:buFontTx/>
              <a:buNone/>
            </a:pPr>
            <a:r>
              <a:rPr lang="en-US">
                <a:latin typeface="Times New Roman" charset="0"/>
              </a:rPr>
              <a:t> </a:t>
            </a:r>
          </a:p>
          <a:p>
            <a:pPr eaLnBrk="1" hangingPunct="1">
              <a:buFontTx/>
              <a:buNone/>
            </a:pPr>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p:txBody>
      </p:sp>
      <p:graphicFrame>
        <p:nvGraphicFramePr>
          <p:cNvPr id="4" name="Table 3"/>
          <p:cNvGraphicFramePr>
            <a:graphicFrameLocks noGrp="1"/>
          </p:cNvGraphicFramePr>
          <p:nvPr/>
        </p:nvGraphicFramePr>
        <p:xfrm>
          <a:off x="1981200" y="2514600"/>
          <a:ext cx="5362575" cy="3633789"/>
        </p:xfrm>
        <a:graphic>
          <a:graphicData uri="http://schemas.openxmlformats.org/drawingml/2006/table">
            <a:tbl>
              <a:tblPr firstRow="1" bandRow="1">
                <a:tableStyleId>{5C22544A-7EE6-4342-B048-85BDC9FD1C3A}</a:tableStyleId>
              </a:tblPr>
              <a:tblGrid>
                <a:gridCol w="1787525"/>
                <a:gridCol w="1787525"/>
                <a:gridCol w="1787525"/>
              </a:tblGrid>
              <a:tr h="932499">
                <a:tc>
                  <a:txBody>
                    <a:bodyPr/>
                    <a:lstStyle/>
                    <a:p>
                      <a:endParaRPr lang="en-US" sz="1800" dirty="0"/>
                    </a:p>
                  </a:txBody>
                  <a:tcPr marL="91444" marR="91444"/>
                </a:tc>
                <a:tc>
                  <a:txBody>
                    <a:bodyPr/>
                    <a:lstStyle/>
                    <a:p>
                      <a:r>
                        <a:rPr lang="en-US" sz="1800" dirty="0" smtClean="0"/>
                        <a:t>Perihelion </a:t>
                      </a:r>
                    </a:p>
                    <a:p>
                      <a:r>
                        <a:rPr lang="en-US" sz="1800" dirty="0" smtClean="0"/>
                        <a:t>(&lt;0.25 AU)</a:t>
                      </a:r>
                      <a:endParaRPr lang="en-US" sz="1800" dirty="0"/>
                    </a:p>
                  </a:txBody>
                  <a:tcPr marL="91444" marR="91444"/>
                </a:tc>
                <a:tc>
                  <a:txBody>
                    <a:bodyPr/>
                    <a:lstStyle/>
                    <a:p>
                      <a:r>
                        <a:rPr lang="en-US" sz="1800" dirty="0" smtClean="0"/>
                        <a:t>Cruise</a:t>
                      </a:r>
                    </a:p>
                    <a:p>
                      <a:r>
                        <a:rPr lang="en-US" sz="1800" baseline="0" dirty="0" smtClean="0"/>
                        <a:t> (&gt;0.25 AU)</a:t>
                      </a:r>
                      <a:endParaRPr lang="en-US" sz="1800" dirty="0"/>
                    </a:p>
                  </a:txBody>
                  <a:tcPr marL="91444" marR="91444"/>
                </a:tc>
              </a:tr>
              <a:tr h="540258">
                <a:tc>
                  <a:txBody>
                    <a:bodyPr/>
                    <a:lstStyle/>
                    <a:p>
                      <a:r>
                        <a:rPr lang="en-US" sz="1800" dirty="0" smtClean="0"/>
                        <a:t>I-EPI-Hi (rate)</a:t>
                      </a:r>
                      <a:endParaRPr lang="en-US" sz="1800" dirty="0"/>
                    </a:p>
                  </a:txBody>
                  <a:tcPr marL="91444" marR="91444"/>
                </a:tc>
                <a:tc>
                  <a:txBody>
                    <a:bodyPr/>
                    <a:lstStyle/>
                    <a:p>
                      <a:r>
                        <a:rPr lang="en-US" sz="1800" dirty="0" smtClean="0"/>
                        <a:t>3.2 kbps</a:t>
                      </a:r>
                      <a:endParaRPr lang="en-US" sz="1800" dirty="0"/>
                    </a:p>
                  </a:txBody>
                  <a:tcPr marL="91444" marR="91444"/>
                </a:tc>
                <a:tc>
                  <a:txBody>
                    <a:bodyPr/>
                    <a:lstStyle/>
                    <a:p>
                      <a:r>
                        <a:rPr lang="en-US" sz="1800" dirty="0" smtClean="0"/>
                        <a:t>60.5 bps</a:t>
                      </a:r>
                      <a:endParaRPr lang="en-US" sz="1800" dirty="0"/>
                    </a:p>
                  </a:txBody>
                  <a:tcPr marL="91444" marR="91444"/>
                </a:tc>
              </a:tr>
              <a:tr h="540258">
                <a:tc>
                  <a:txBody>
                    <a:bodyPr/>
                    <a:lstStyle/>
                    <a:p>
                      <a:r>
                        <a:rPr lang="en-US" sz="1800" dirty="0" smtClean="0"/>
                        <a:t>I-EPI-Hi (total)</a:t>
                      </a:r>
                      <a:endParaRPr lang="en-US" sz="1800" dirty="0"/>
                    </a:p>
                  </a:txBody>
                  <a:tcPr marL="91444" marR="91444"/>
                </a:tc>
                <a:tc>
                  <a:txBody>
                    <a:bodyPr/>
                    <a:lstStyle/>
                    <a:p>
                      <a:r>
                        <a:rPr lang="en-US" sz="1800" dirty="0" smtClean="0"/>
                        <a:t>3.2 </a:t>
                      </a:r>
                      <a:r>
                        <a:rPr lang="en-US" sz="1800" dirty="0" err="1" smtClean="0"/>
                        <a:t>Gbit</a:t>
                      </a:r>
                      <a:r>
                        <a:rPr lang="en-US" sz="1800" dirty="0" smtClean="0"/>
                        <a:t>/orbit</a:t>
                      </a:r>
                      <a:endParaRPr lang="en-US" sz="1800" dirty="0"/>
                    </a:p>
                  </a:txBody>
                  <a:tcPr marL="91444" marR="91444"/>
                </a:tc>
                <a:tc>
                  <a:txBody>
                    <a:bodyPr/>
                    <a:lstStyle/>
                    <a:p>
                      <a:r>
                        <a:rPr lang="en-US" sz="1800" dirty="0" smtClean="0"/>
                        <a:t>0.7 </a:t>
                      </a:r>
                      <a:r>
                        <a:rPr lang="en-US" sz="1800" dirty="0" err="1" smtClean="0"/>
                        <a:t>Gbit</a:t>
                      </a:r>
                      <a:r>
                        <a:rPr lang="en-US" sz="1800" dirty="0" smtClean="0"/>
                        <a:t>/orbit</a:t>
                      </a:r>
                      <a:endParaRPr lang="en-US" sz="1800" dirty="0"/>
                    </a:p>
                  </a:txBody>
                  <a:tcPr marL="91444" marR="91444"/>
                </a:tc>
              </a:tr>
              <a:tr h="540258">
                <a:tc>
                  <a:txBody>
                    <a:bodyPr/>
                    <a:lstStyle/>
                    <a:p>
                      <a:r>
                        <a:rPr lang="en-US" sz="1800" dirty="0" smtClean="0"/>
                        <a:t>I-EPI-Lo (rate)</a:t>
                      </a:r>
                      <a:endParaRPr lang="en-US" sz="1800" dirty="0"/>
                    </a:p>
                  </a:txBody>
                  <a:tcPr marL="91444" marR="91444"/>
                </a:tc>
                <a:tc>
                  <a:txBody>
                    <a:bodyPr/>
                    <a:lstStyle/>
                    <a:p>
                      <a:r>
                        <a:rPr lang="en-US" sz="1800" dirty="0" smtClean="0"/>
                        <a:t>12.6 kbps</a:t>
                      </a:r>
                      <a:endParaRPr lang="en-US" sz="1800" dirty="0"/>
                    </a:p>
                  </a:txBody>
                  <a:tcPr marL="91444" marR="91444"/>
                </a:tc>
                <a:tc>
                  <a:txBody>
                    <a:bodyPr/>
                    <a:lstStyle/>
                    <a:p>
                      <a:r>
                        <a:rPr lang="en-US" sz="1800" dirty="0" smtClean="0"/>
                        <a:t>225.4 bps</a:t>
                      </a:r>
                      <a:endParaRPr lang="en-US" sz="1800" dirty="0"/>
                    </a:p>
                  </a:txBody>
                  <a:tcPr marL="91444" marR="91444"/>
                </a:tc>
              </a:tr>
              <a:tr h="540258">
                <a:tc>
                  <a:txBody>
                    <a:bodyPr/>
                    <a:lstStyle/>
                    <a:p>
                      <a:r>
                        <a:rPr lang="en-US" sz="1800" dirty="0" smtClean="0"/>
                        <a:t>I-EPI-Lo (burst)</a:t>
                      </a:r>
                      <a:endParaRPr lang="en-US" sz="1800" dirty="0"/>
                    </a:p>
                  </a:txBody>
                  <a:tcPr marL="91444" marR="91444"/>
                </a:tc>
                <a:tc>
                  <a:txBody>
                    <a:bodyPr/>
                    <a:lstStyle/>
                    <a:p>
                      <a:r>
                        <a:rPr lang="en-US" sz="1800" dirty="0" smtClean="0"/>
                        <a:t>51.7 kbps</a:t>
                      </a:r>
                      <a:endParaRPr lang="en-US" sz="1800" dirty="0"/>
                    </a:p>
                  </a:txBody>
                  <a:tcPr marL="91444" marR="91444"/>
                </a:tc>
                <a:tc>
                  <a:txBody>
                    <a:bodyPr/>
                    <a:lstStyle/>
                    <a:p>
                      <a:endParaRPr lang="en-US" sz="1800" dirty="0"/>
                    </a:p>
                  </a:txBody>
                  <a:tcPr marL="91444" marR="91444"/>
                </a:tc>
              </a:tr>
              <a:tr h="540258">
                <a:tc>
                  <a:txBody>
                    <a:bodyPr/>
                    <a:lstStyle/>
                    <a:p>
                      <a:r>
                        <a:rPr lang="en-US" sz="1800" dirty="0" smtClean="0"/>
                        <a:t>I-EPI-Lo (total)</a:t>
                      </a:r>
                      <a:endParaRPr lang="en-US" sz="1800" dirty="0"/>
                    </a:p>
                  </a:txBody>
                  <a:tcPr marL="91444" marR="91444"/>
                </a:tc>
                <a:tc>
                  <a:txBody>
                    <a:bodyPr/>
                    <a:lstStyle/>
                    <a:p>
                      <a:r>
                        <a:rPr lang="en-US" sz="1800" dirty="0" smtClean="0"/>
                        <a:t>12.7</a:t>
                      </a:r>
                      <a:r>
                        <a:rPr lang="en-US" sz="1800" baseline="0" dirty="0" smtClean="0"/>
                        <a:t> </a:t>
                      </a:r>
                      <a:r>
                        <a:rPr lang="en-US" sz="1800" baseline="0" dirty="0" err="1" smtClean="0"/>
                        <a:t>Gbit</a:t>
                      </a:r>
                      <a:r>
                        <a:rPr lang="en-US" sz="1800" baseline="0" dirty="0" smtClean="0"/>
                        <a:t>/orbit</a:t>
                      </a:r>
                      <a:endParaRPr lang="en-US" sz="1800" dirty="0"/>
                    </a:p>
                  </a:txBody>
                  <a:tcPr marL="91444" marR="91444"/>
                </a:tc>
                <a:tc>
                  <a:txBody>
                    <a:bodyPr/>
                    <a:lstStyle/>
                    <a:p>
                      <a:r>
                        <a:rPr lang="en-US" sz="1800" dirty="0" smtClean="0"/>
                        <a:t>2.7 </a:t>
                      </a:r>
                      <a:r>
                        <a:rPr lang="en-US" sz="1800" dirty="0" err="1" smtClean="0"/>
                        <a:t>Gbit</a:t>
                      </a:r>
                      <a:r>
                        <a:rPr lang="en-US" sz="1800" dirty="0" smtClean="0"/>
                        <a:t>/orbit</a:t>
                      </a:r>
                      <a:endParaRPr lang="en-US" sz="1800" dirty="0"/>
                    </a:p>
                  </a:txBody>
                  <a:tcPr marL="91444" marR="91444"/>
                </a:tc>
              </a:tr>
            </a:tbl>
          </a:graphicData>
        </a:graphic>
      </p:graphicFrame>
    </p:spTree>
    <p:extLst>
      <p:ext uri="{BB962C8B-B14F-4D97-AF65-F5344CB8AC3E}">
        <p14:creationId xmlns:p14="http://schemas.microsoft.com/office/powerpoint/2010/main" val="28923353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81150" y="-228600"/>
            <a:ext cx="5581650" cy="984250"/>
          </a:xfrm>
        </p:spPr>
        <p:txBody>
          <a:bodyPr/>
          <a:lstStyle/>
          <a:p>
            <a:pPr eaLnBrk="1" hangingPunct="1"/>
            <a:r>
              <a:rPr lang="en-US">
                <a:latin typeface="Times New Roman" charset="0"/>
              </a:rPr>
              <a:t>Orbit Planning Activities </a:t>
            </a:r>
          </a:p>
        </p:txBody>
      </p:sp>
      <p:sp>
        <p:nvSpPr>
          <p:cNvPr id="25603" name="Rectangle 3"/>
          <p:cNvSpPr>
            <a:spLocks noGrp="1" noChangeArrowheads="1"/>
          </p:cNvSpPr>
          <p:nvPr>
            <p:ph type="body" idx="1"/>
          </p:nvPr>
        </p:nvSpPr>
        <p:spPr>
          <a:xfrm>
            <a:off x="685800" y="685800"/>
            <a:ext cx="7953375" cy="5259388"/>
          </a:xfrm>
        </p:spPr>
        <p:txBody>
          <a:bodyPr/>
          <a:lstStyle/>
          <a:p>
            <a:pPr eaLnBrk="1" hangingPunct="1">
              <a:lnSpc>
                <a:spcPct val="75000"/>
              </a:lnSpc>
            </a:pPr>
            <a:r>
              <a:rPr lang="en-US" sz="2000">
                <a:latin typeface="Times New Roman" charset="0"/>
              </a:rPr>
              <a:t>Detailed operations planning performed for each orbit</a:t>
            </a:r>
          </a:p>
          <a:p>
            <a:pPr lvl="1" eaLnBrk="1" hangingPunct="1">
              <a:lnSpc>
                <a:spcPct val="75000"/>
              </a:lnSpc>
            </a:pPr>
            <a:r>
              <a:rPr lang="en-US" sz="1800">
                <a:latin typeface="Times New Roman" charset="0"/>
              </a:rPr>
              <a:t>24 total orbits (Orbital period varies between 169 - 88 days)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Key operations planning required for each orbit include:</a:t>
            </a:r>
          </a:p>
          <a:p>
            <a:pPr lvl="1" eaLnBrk="1" hangingPunct="1">
              <a:lnSpc>
                <a:spcPct val="75000"/>
              </a:lnSpc>
            </a:pPr>
            <a:r>
              <a:rPr lang="en-US" sz="1800">
                <a:latin typeface="Times New Roman" charset="0"/>
              </a:rPr>
              <a:t>Venus Fly-By Events</a:t>
            </a:r>
          </a:p>
          <a:p>
            <a:pPr lvl="1" eaLnBrk="1" hangingPunct="1">
              <a:lnSpc>
                <a:spcPct val="75000"/>
              </a:lnSpc>
            </a:pPr>
            <a:r>
              <a:rPr lang="en-US" sz="1800">
                <a:latin typeface="Times New Roman" charset="0"/>
              </a:rPr>
              <a:t>TCMs </a:t>
            </a:r>
          </a:p>
          <a:p>
            <a:pPr lvl="1" eaLnBrk="1" hangingPunct="1">
              <a:lnSpc>
                <a:spcPct val="75000"/>
              </a:lnSpc>
            </a:pPr>
            <a:r>
              <a:rPr lang="en-US" sz="1800">
                <a:latin typeface="Times New Roman" charset="0"/>
              </a:rPr>
              <a:t>Spacecraft Slews</a:t>
            </a:r>
          </a:p>
          <a:p>
            <a:pPr lvl="1" eaLnBrk="1" hangingPunct="1">
              <a:lnSpc>
                <a:spcPct val="75000"/>
              </a:lnSpc>
            </a:pPr>
            <a:r>
              <a:rPr lang="en-US" sz="1800">
                <a:latin typeface="Times New Roman" charset="0"/>
              </a:rPr>
              <a:t>HGA downlink opportunities</a:t>
            </a:r>
          </a:p>
          <a:p>
            <a:pPr lvl="2" eaLnBrk="1" hangingPunct="1">
              <a:lnSpc>
                <a:spcPct val="75000"/>
              </a:lnSpc>
            </a:pPr>
            <a:r>
              <a:rPr lang="en-US" sz="1600">
                <a:latin typeface="Times New Roman" charset="0"/>
              </a:rPr>
              <a:t>High priority downlink periods each orbit</a:t>
            </a:r>
          </a:p>
          <a:p>
            <a:pPr lvl="2" eaLnBrk="1" hangingPunct="1">
              <a:lnSpc>
                <a:spcPct val="75000"/>
              </a:lnSpc>
            </a:pPr>
            <a:r>
              <a:rPr lang="en-US" sz="1600">
                <a:latin typeface="Times New Roman" charset="0"/>
              </a:rPr>
              <a:t>Dictates SSR management scheme</a:t>
            </a:r>
          </a:p>
          <a:p>
            <a:pPr lvl="2" eaLnBrk="1" hangingPunct="1">
              <a:lnSpc>
                <a:spcPct val="75000"/>
              </a:lnSpc>
            </a:pPr>
            <a:r>
              <a:rPr lang="en-US" sz="1600">
                <a:latin typeface="Times New Roman" charset="0"/>
              </a:rPr>
              <a:t>Slews will be required for some downlinks</a:t>
            </a:r>
          </a:p>
          <a:p>
            <a:pPr lvl="1" eaLnBrk="1" hangingPunct="1">
              <a:lnSpc>
                <a:spcPct val="75000"/>
              </a:lnSpc>
            </a:pPr>
            <a:r>
              <a:rPr lang="en-US" sz="1800">
                <a:latin typeface="Times New Roman" charset="0"/>
              </a:rPr>
              <a:t>Spacecraft housekeeping &amp; maintenance activities</a:t>
            </a:r>
            <a:r>
              <a:rPr lang="en-US">
                <a:latin typeface="Times New Roman" charset="0"/>
              </a:rPr>
              <a:t> </a:t>
            </a:r>
          </a:p>
          <a:p>
            <a:pPr lvl="2" eaLnBrk="1" hangingPunct="1">
              <a:lnSpc>
                <a:spcPct val="75000"/>
              </a:lnSpc>
            </a:pPr>
            <a:r>
              <a:rPr lang="en-US" sz="1600">
                <a:latin typeface="Times New Roman" charset="0"/>
              </a:rPr>
              <a:t>Flight software loads	Command Sequence Uplinks</a:t>
            </a:r>
          </a:p>
          <a:p>
            <a:pPr lvl="2" eaLnBrk="1" hangingPunct="1">
              <a:lnSpc>
                <a:spcPct val="75000"/>
              </a:lnSpc>
            </a:pPr>
            <a:r>
              <a:rPr lang="en-US" sz="1600">
                <a:latin typeface="Times New Roman" charset="0"/>
              </a:rPr>
              <a:t>Autonomy loads	Parameter maintenance</a:t>
            </a:r>
          </a:p>
          <a:p>
            <a:pPr lvl="2" eaLnBrk="1" hangingPunct="1">
              <a:lnSpc>
                <a:spcPct val="75000"/>
              </a:lnSpc>
            </a:pPr>
            <a:r>
              <a:rPr lang="en-US" sz="1600">
                <a:latin typeface="Times New Roman" charset="0"/>
              </a:rPr>
              <a:t>Special sub-system and/or payload tests</a:t>
            </a:r>
          </a:p>
          <a:p>
            <a:pPr lvl="1" eaLnBrk="1" hangingPunct="1">
              <a:lnSpc>
                <a:spcPct val="75000"/>
              </a:lnSpc>
            </a:pPr>
            <a:r>
              <a:rPr lang="en-US" sz="1800">
                <a:latin typeface="Times New Roman" charset="0"/>
              </a:rPr>
              <a:t>Eclipse &amp; solar conjunction periods</a:t>
            </a:r>
          </a:p>
          <a:p>
            <a:pPr lvl="1" eaLnBrk="1" hangingPunct="1">
              <a:lnSpc>
                <a:spcPct val="75000"/>
              </a:lnSpc>
            </a:pPr>
            <a:r>
              <a:rPr lang="en-US" sz="1800">
                <a:latin typeface="Times New Roman" charset="0"/>
              </a:rPr>
              <a:t>Doppler range &amp; Delta-DOR tracking requirements</a:t>
            </a:r>
          </a:p>
          <a:p>
            <a:pPr lvl="1" eaLnBrk="1" hangingPunct="1">
              <a:lnSpc>
                <a:spcPct val="75000"/>
              </a:lnSpc>
            </a:pPr>
            <a:r>
              <a:rPr lang="en-US" sz="1800">
                <a:latin typeface="Times New Roman" charset="0"/>
              </a:rPr>
              <a:t>Solar encounter operations (POCs)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Orbital operations template created to capture and schedule these activities </a:t>
            </a:r>
          </a:p>
          <a:p>
            <a:pPr eaLnBrk="1" hangingPunct="1">
              <a:lnSpc>
                <a:spcPct val="75000"/>
              </a:lnSpc>
            </a:pPr>
            <a:endParaRPr lang="en-US" sz="1600">
              <a:latin typeface="Times New Roman" charset="0"/>
            </a:endParaRPr>
          </a:p>
        </p:txBody>
      </p:sp>
    </p:spTree>
    <p:extLst>
      <p:ext uri="{BB962C8B-B14F-4D97-AF65-F5344CB8AC3E}">
        <p14:creationId xmlns:p14="http://schemas.microsoft.com/office/powerpoint/2010/main" val="810724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a:off x="1962150" y="2125663"/>
            <a:ext cx="0" cy="398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graphicFrame>
        <p:nvGraphicFramePr>
          <p:cNvPr id="108696" name="Group 152"/>
          <p:cNvGraphicFramePr>
            <a:graphicFrameLocks noGrp="1"/>
          </p:cNvGraphicFramePr>
          <p:nvPr>
            <p:ph type="tbl" idx="1"/>
          </p:nvPr>
        </p:nvGraphicFramePr>
        <p:xfrm>
          <a:off x="212725" y="1625600"/>
          <a:ext cx="8475662" cy="4673600"/>
        </p:xfrm>
        <a:graphic>
          <a:graphicData uri="http://schemas.openxmlformats.org/drawingml/2006/table">
            <a:tbl>
              <a:tblPr/>
              <a:tblGrid>
                <a:gridCol w="1131887"/>
                <a:gridCol w="987425"/>
                <a:gridCol w="1058863"/>
                <a:gridCol w="1060450"/>
                <a:gridCol w="1058862"/>
                <a:gridCol w="1058863"/>
                <a:gridCol w="1060450"/>
                <a:gridCol w="1058862"/>
              </a:tblGrid>
              <a:tr h="5080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0" name="Text Box 32"/>
          <p:cNvSpPr txBox="1">
            <a:spLocks noChangeArrowheads="1"/>
          </p:cNvSpPr>
          <p:nvPr/>
        </p:nvSpPr>
        <p:spPr bwMode="auto">
          <a:xfrm>
            <a:off x="504825" y="1746250"/>
            <a:ext cx="7334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Activity</a:t>
            </a:r>
          </a:p>
        </p:txBody>
      </p:sp>
      <p:sp>
        <p:nvSpPr>
          <p:cNvPr id="27681" name="Text Box 33"/>
          <p:cNvSpPr txBox="1">
            <a:spLocks noChangeArrowheads="1"/>
          </p:cNvSpPr>
          <p:nvPr/>
        </p:nvSpPr>
        <p:spPr bwMode="auto">
          <a:xfrm>
            <a:off x="439738" y="6307138"/>
            <a:ext cx="102393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P = Perihelion</a:t>
            </a:r>
          </a:p>
        </p:txBody>
      </p:sp>
      <p:sp>
        <p:nvSpPr>
          <p:cNvPr id="27682" name="Text Box 34"/>
          <p:cNvSpPr txBox="1">
            <a:spLocks noChangeArrowheads="1"/>
          </p:cNvSpPr>
          <p:nvPr/>
        </p:nvSpPr>
        <p:spPr bwMode="auto">
          <a:xfrm>
            <a:off x="46005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P-1)</a:t>
            </a:r>
          </a:p>
        </p:txBody>
      </p:sp>
      <p:sp>
        <p:nvSpPr>
          <p:cNvPr id="27683" name="Text Box 35"/>
          <p:cNvSpPr txBox="1">
            <a:spLocks noChangeArrowheads="1"/>
          </p:cNvSpPr>
          <p:nvPr/>
        </p:nvSpPr>
        <p:spPr bwMode="auto">
          <a:xfrm>
            <a:off x="35337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(P-5 to P-3)</a:t>
            </a:r>
          </a:p>
        </p:txBody>
      </p:sp>
      <p:sp>
        <p:nvSpPr>
          <p:cNvPr id="27684" name="Text Box 36"/>
          <p:cNvSpPr txBox="1">
            <a:spLocks noChangeArrowheads="1"/>
          </p:cNvSpPr>
          <p:nvPr/>
        </p:nvSpPr>
        <p:spPr bwMode="auto">
          <a:xfrm>
            <a:off x="25622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(P-7 to P-5)</a:t>
            </a:r>
          </a:p>
        </p:txBody>
      </p:sp>
      <p:sp>
        <p:nvSpPr>
          <p:cNvPr id="27685" name="Text Box 37"/>
          <p:cNvSpPr txBox="1">
            <a:spLocks noChangeArrowheads="1"/>
          </p:cNvSpPr>
          <p:nvPr/>
        </p:nvSpPr>
        <p:spPr bwMode="auto">
          <a:xfrm>
            <a:off x="15335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(P-9 to P-7)</a:t>
            </a:r>
          </a:p>
        </p:txBody>
      </p:sp>
      <p:sp>
        <p:nvSpPr>
          <p:cNvPr id="27686" name="Text Box 38"/>
          <p:cNvSpPr txBox="1">
            <a:spLocks noChangeArrowheads="1"/>
          </p:cNvSpPr>
          <p:nvPr/>
        </p:nvSpPr>
        <p:spPr bwMode="auto">
          <a:xfrm>
            <a:off x="7705725" y="16954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P+5)</a:t>
            </a:r>
          </a:p>
        </p:txBody>
      </p:sp>
      <p:sp>
        <p:nvSpPr>
          <p:cNvPr id="27687" name="Text Box 39"/>
          <p:cNvSpPr txBox="1">
            <a:spLocks noChangeArrowheads="1"/>
          </p:cNvSpPr>
          <p:nvPr/>
        </p:nvSpPr>
        <p:spPr bwMode="auto">
          <a:xfrm>
            <a:off x="423863" y="2509838"/>
            <a:ext cx="976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Spacecraft Housekeeping</a:t>
            </a:r>
          </a:p>
        </p:txBody>
      </p:sp>
      <p:sp>
        <p:nvSpPr>
          <p:cNvPr id="27688" name="Text Box 40"/>
          <p:cNvSpPr txBox="1">
            <a:spLocks noChangeArrowheads="1"/>
          </p:cNvSpPr>
          <p:nvPr/>
        </p:nvSpPr>
        <p:spPr bwMode="auto">
          <a:xfrm>
            <a:off x="369888" y="297973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a:t>
            </a:r>
          </a:p>
        </p:txBody>
      </p:sp>
      <p:sp>
        <p:nvSpPr>
          <p:cNvPr id="27689" name="Text Box 41"/>
          <p:cNvSpPr txBox="1">
            <a:spLocks noChangeArrowheads="1"/>
          </p:cNvSpPr>
          <p:nvPr/>
        </p:nvSpPr>
        <p:spPr bwMode="auto">
          <a:xfrm>
            <a:off x="514350" y="3744913"/>
            <a:ext cx="7032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TCMs</a:t>
            </a:r>
          </a:p>
        </p:txBody>
      </p:sp>
      <p:sp>
        <p:nvSpPr>
          <p:cNvPr id="27690" name="Text Box 42"/>
          <p:cNvSpPr txBox="1">
            <a:spLocks noChangeArrowheads="1"/>
          </p:cNvSpPr>
          <p:nvPr/>
        </p:nvSpPr>
        <p:spPr bwMode="auto">
          <a:xfrm>
            <a:off x="379413" y="4106863"/>
            <a:ext cx="9509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Fly-bys</a:t>
            </a:r>
          </a:p>
        </p:txBody>
      </p:sp>
      <p:sp>
        <p:nvSpPr>
          <p:cNvPr id="27691" name="Text Box 43"/>
          <p:cNvSpPr txBox="1">
            <a:spLocks noChangeArrowheads="1"/>
          </p:cNvSpPr>
          <p:nvPr/>
        </p:nvSpPr>
        <p:spPr bwMode="auto">
          <a:xfrm>
            <a:off x="303213" y="4448175"/>
            <a:ext cx="1017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Encounter</a:t>
            </a:r>
          </a:p>
        </p:txBody>
      </p:sp>
      <p:sp>
        <p:nvSpPr>
          <p:cNvPr id="27692" name="Text Box 44"/>
          <p:cNvSpPr txBox="1">
            <a:spLocks noChangeArrowheads="1"/>
          </p:cNvSpPr>
          <p:nvPr/>
        </p:nvSpPr>
        <p:spPr bwMode="auto">
          <a:xfrm>
            <a:off x="401638" y="33575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Delta- DORs</a:t>
            </a:r>
          </a:p>
        </p:txBody>
      </p:sp>
      <p:sp>
        <p:nvSpPr>
          <p:cNvPr id="27693" name="Text Box 45"/>
          <p:cNvSpPr txBox="1">
            <a:spLocks noChangeArrowheads="1"/>
          </p:cNvSpPr>
          <p:nvPr/>
        </p:nvSpPr>
        <p:spPr bwMode="auto">
          <a:xfrm>
            <a:off x="357188" y="477678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Eclipse Period</a:t>
            </a:r>
          </a:p>
        </p:txBody>
      </p:sp>
      <p:sp>
        <p:nvSpPr>
          <p:cNvPr id="27694" name="Text Box 46"/>
          <p:cNvSpPr txBox="1">
            <a:spLocks noChangeArrowheads="1"/>
          </p:cNvSpPr>
          <p:nvPr/>
        </p:nvSpPr>
        <p:spPr bwMode="auto">
          <a:xfrm>
            <a:off x="368300" y="5019675"/>
            <a:ext cx="10080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Conjunction</a:t>
            </a:r>
          </a:p>
        </p:txBody>
      </p:sp>
      <p:sp>
        <p:nvSpPr>
          <p:cNvPr id="27695" name="Line 47"/>
          <p:cNvSpPr>
            <a:spLocks noChangeShapeType="1"/>
          </p:cNvSpPr>
          <p:nvPr/>
        </p:nvSpPr>
        <p:spPr bwMode="auto">
          <a:xfrm>
            <a:off x="2971800" y="2128838"/>
            <a:ext cx="0" cy="402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6" name="Line 48"/>
          <p:cNvSpPr>
            <a:spLocks noChangeShapeType="1"/>
          </p:cNvSpPr>
          <p:nvPr/>
        </p:nvSpPr>
        <p:spPr bwMode="auto">
          <a:xfrm>
            <a:off x="5038725" y="2144713"/>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7" name="Text Box 49"/>
          <p:cNvSpPr txBox="1">
            <a:spLocks noChangeArrowheads="1"/>
          </p:cNvSpPr>
          <p:nvPr/>
        </p:nvSpPr>
        <p:spPr bwMode="auto">
          <a:xfrm>
            <a:off x="5648325" y="1695450"/>
            <a:ext cx="8858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P+1)</a:t>
            </a:r>
          </a:p>
        </p:txBody>
      </p:sp>
      <p:sp>
        <p:nvSpPr>
          <p:cNvPr id="27698" name="Text Box 50"/>
          <p:cNvSpPr txBox="1">
            <a:spLocks noChangeArrowheads="1"/>
          </p:cNvSpPr>
          <p:nvPr/>
        </p:nvSpPr>
        <p:spPr bwMode="auto">
          <a:xfrm>
            <a:off x="6677025" y="17081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P+3)</a:t>
            </a:r>
          </a:p>
        </p:txBody>
      </p:sp>
      <p:sp>
        <p:nvSpPr>
          <p:cNvPr id="27699" name="Text Box 51"/>
          <p:cNvSpPr txBox="1">
            <a:spLocks noChangeArrowheads="1"/>
          </p:cNvSpPr>
          <p:nvPr/>
        </p:nvSpPr>
        <p:spPr bwMode="auto">
          <a:xfrm>
            <a:off x="452438" y="2211388"/>
            <a:ext cx="9572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 Phase </a:t>
            </a:r>
          </a:p>
        </p:txBody>
      </p:sp>
      <p:sp>
        <p:nvSpPr>
          <p:cNvPr id="27700" name="Rectangle 52"/>
          <p:cNvSpPr>
            <a:spLocks noChangeArrowheads="1"/>
          </p:cNvSpPr>
          <p:nvPr/>
        </p:nvSpPr>
        <p:spPr bwMode="auto">
          <a:xfrm>
            <a:off x="5634038" y="4505325"/>
            <a:ext cx="820737" cy="21113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1" name="AutoShape 53"/>
          <p:cNvSpPr>
            <a:spLocks noChangeArrowheads="1"/>
          </p:cNvSpPr>
          <p:nvPr/>
        </p:nvSpPr>
        <p:spPr bwMode="auto">
          <a:xfrm>
            <a:off x="2643188" y="4121150"/>
            <a:ext cx="219075" cy="219075"/>
          </a:xfrm>
          <a:prstGeom prst="triangle">
            <a:avLst>
              <a:gd name="adj" fmla="val 50000"/>
            </a:avLst>
          </a:prstGeom>
          <a:solidFill>
            <a:srgbClr val="0000FF"/>
          </a:solidFill>
          <a:ln w="9525">
            <a:solidFill>
              <a:schemeClr val="tx1"/>
            </a:solidFill>
            <a:miter lim="800000"/>
            <a:headEnd/>
            <a:tailEnd/>
          </a:ln>
        </p:spPr>
        <p:txBody>
          <a:bodyPr wrap="none" lIns="45720" anchor="ctr"/>
          <a:lstStyle/>
          <a:p>
            <a:endParaRPr lang="en-US"/>
          </a:p>
        </p:txBody>
      </p:sp>
      <p:sp>
        <p:nvSpPr>
          <p:cNvPr id="27702" name="AutoShape 54"/>
          <p:cNvSpPr>
            <a:spLocks noChangeArrowheads="1"/>
          </p:cNvSpPr>
          <p:nvPr/>
        </p:nvSpPr>
        <p:spPr bwMode="auto">
          <a:xfrm>
            <a:off x="1938338" y="3751263"/>
            <a:ext cx="228600" cy="247650"/>
          </a:xfrm>
          <a:prstGeom prst="diamond">
            <a:avLst/>
          </a:prstGeom>
          <a:solidFill>
            <a:srgbClr val="CC0000"/>
          </a:solidFill>
          <a:ln w="9525">
            <a:solidFill>
              <a:schemeClr val="tx1"/>
            </a:solidFill>
            <a:miter lim="800000"/>
            <a:headEnd/>
            <a:tailEnd/>
          </a:ln>
        </p:spPr>
        <p:txBody>
          <a:bodyPr wrap="none" anchor="ctr"/>
          <a:lstStyle/>
          <a:p>
            <a:endParaRPr lang="en-US"/>
          </a:p>
        </p:txBody>
      </p:sp>
      <p:sp>
        <p:nvSpPr>
          <p:cNvPr id="27703" name="Rectangle 55"/>
          <p:cNvSpPr>
            <a:spLocks noChangeArrowheads="1"/>
          </p:cNvSpPr>
          <p:nvPr/>
        </p:nvSpPr>
        <p:spPr bwMode="auto">
          <a:xfrm>
            <a:off x="1500188" y="3411538"/>
            <a:ext cx="49212"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4" name="Rectangle 56"/>
          <p:cNvSpPr>
            <a:spLocks noChangeArrowheads="1"/>
          </p:cNvSpPr>
          <p:nvPr/>
        </p:nvSpPr>
        <p:spPr bwMode="auto">
          <a:xfrm>
            <a:off x="1600200" y="34115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5" name="Rectangle 57"/>
          <p:cNvSpPr>
            <a:spLocks noChangeArrowheads="1"/>
          </p:cNvSpPr>
          <p:nvPr/>
        </p:nvSpPr>
        <p:spPr bwMode="auto">
          <a:xfrm>
            <a:off x="1693863" y="340995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6" name="Rectangle 58"/>
          <p:cNvSpPr>
            <a:spLocks noChangeArrowheads="1"/>
          </p:cNvSpPr>
          <p:nvPr/>
        </p:nvSpPr>
        <p:spPr bwMode="auto">
          <a:xfrm>
            <a:off x="217646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7" name="Rectangle 59"/>
          <p:cNvSpPr>
            <a:spLocks noChangeArrowheads="1"/>
          </p:cNvSpPr>
          <p:nvPr/>
        </p:nvSpPr>
        <p:spPr bwMode="auto">
          <a:xfrm>
            <a:off x="2268538" y="340360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8" name="Rectangle 60"/>
          <p:cNvSpPr>
            <a:spLocks noChangeArrowheads="1"/>
          </p:cNvSpPr>
          <p:nvPr/>
        </p:nvSpPr>
        <p:spPr bwMode="auto">
          <a:xfrm>
            <a:off x="2371725" y="3400425"/>
            <a:ext cx="49213"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9" name="Rectangle 61"/>
          <p:cNvSpPr>
            <a:spLocks noChangeArrowheads="1"/>
          </p:cNvSpPr>
          <p:nvPr/>
        </p:nvSpPr>
        <p:spPr bwMode="auto">
          <a:xfrm>
            <a:off x="2479675"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0" name="Rectangle 62"/>
          <p:cNvSpPr>
            <a:spLocks noChangeArrowheads="1"/>
          </p:cNvSpPr>
          <p:nvPr/>
        </p:nvSpPr>
        <p:spPr bwMode="auto">
          <a:xfrm>
            <a:off x="180181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1" name="Rectangle 63"/>
          <p:cNvSpPr>
            <a:spLocks noChangeArrowheads="1"/>
          </p:cNvSpPr>
          <p:nvPr/>
        </p:nvSpPr>
        <p:spPr bwMode="auto">
          <a:xfrm>
            <a:off x="2882900"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2" name="Rectangle 64"/>
          <p:cNvSpPr>
            <a:spLocks noChangeArrowheads="1"/>
          </p:cNvSpPr>
          <p:nvPr/>
        </p:nvSpPr>
        <p:spPr bwMode="auto">
          <a:xfrm>
            <a:off x="2987675" y="3395663"/>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3" name="Rectangle 65"/>
          <p:cNvSpPr>
            <a:spLocks noChangeArrowheads="1"/>
          </p:cNvSpPr>
          <p:nvPr/>
        </p:nvSpPr>
        <p:spPr bwMode="auto">
          <a:xfrm>
            <a:off x="30892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4" name="Rectangle 66"/>
          <p:cNvSpPr>
            <a:spLocks noChangeArrowheads="1"/>
          </p:cNvSpPr>
          <p:nvPr/>
        </p:nvSpPr>
        <p:spPr bwMode="auto">
          <a:xfrm>
            <a:off x="31908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5" name="Rectangle 67" descr="Business Areas - Military Space"/>
          <p:cNvSpPr>
            <a:spLocks noChangeArrowheads="1"/>
          </p:cNvSpPr>
          <p:nvPr/>
        </p:nvSpPr>
        <p:spPr bwMode="auto">
          <a:xfrm>
            <a:off x="6791325" y="4867275"/>
            <a:ext cx="95250" cy="228600"/>
          </a:xfrm>
          <a:prstGeom prst="rect">
            <a:avLst/>
          </a:prstGeom>
          <a:solidFill>
            <a:srgbClr val="CCECFF"/>
          </a:solidFill>
          <a:ln w="9525">
            <a:solidFill>
              <a:schemeClr val="tx1"/>
            </a:solidFill>
            <a:miter lim="800000"/>
            <a:headEnd/>
            <a:tailEnd/>
          </a:ln>
        </p:spPr>
        <p:txBody>
          <a:bodyPr wrap="none" lIns="45720" anchor="ctr"/>
          <a:lstStyle/>
          <a:p>
            <a:endParaRPr lang="en-US"/>
          </a:p>
        </p:txBody>
      </p:sp>
      <p:sp>
        <p:nvSpPr>
          <p:cNvPr id="27716" name="Rectangle 68"/>
          <p:cNvSpPr>
            <a:spLocks noChangeArrowheads="1"/>
          </p:cNvSpPr>
          <p:nvPr/>
        </p:nvSpPr>
        <p:spPr bwMode="auto">
          <a:xfrm>
            <a:off x="5391150" y="5132388"/>
            <a:ext cx="114300" cy="228600"/>
          </a:xfrm>
          <a:prstGeom prst="rect">
            <a:avLst/>
          </a:prstGeom>
          <a:solidFill>
            <a:srgbClr val="FF00FF"/>
          </a:solidFill>
          <a:ln w="9525">
            <a:solidFill>
              <a:schemeClr val="tx1"/>
            </a:solidFill>
            <a:miter lim="800000"/>
            <a:headEnd/>
            <a:tailEnd/>
          </a:ln>
        </p:spPr>
        <p:txBody>
          <a:bodyPr wrap="none" lIns="45720" anchor="ctr"/>
          <a:lstStyle/>
          <a:p>
            <a:endParaRPr lang="en-US"/>
          </a:p>
        </p:txBody>
      </p:sp>
      <p:sp>
        <p:nvSpPr>
          <p:cNvPr id="27717" name="Rectangle 69"/>
          <p:cNvSpPr>
            <a:spLocks noChangeArrowheads="1"/>
          </p:cNvSpPr>
          <p:nvPr/>
        </p:nvSpPr>
        <p:spPr bwMode="auto">
          <a:xfrm>
            <a:off x="3395663" y="3006725"/>
            <a:ext cx="973137" cy="211138"/>
          </a:xfrm>
          <a:prstGeom prst="rect">
            <a:avLst/>
          </a:prstGeom>
          <a:solidFill>
            <a:srgbClr val="0000FF"/>
          </a:solidFill>
          <a:ln w="15875">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361" name="Rectangle 71"/>
          <p:cNvSpPr>
            <a:spLocks noChangeArrowheads="1"/>
          </p:cNvSpPr>
          <p:nvPr/>
        </p:nvSpPr>
        <p:spPr bwMode="auto">
          <a:xfrm>
            <a:off x="3376613" y="2157413"/>
            <a:ext cx="1057275" cy="190500"/>
          </a:xfrm>
          <a:prstGeom prst="rect">
            <a:avLst/>
          </a:prstGeom>
          <a:solidFill>
            <a:schemeClr val="tx2">
              <a:lumMod val="25000"/>
              <a:lumOff val="75000"/>
            </a:schemeClr>
          </a:solidFill>
          <a:ln w="9525" algn="ctr">
            <a:solidFill>
              <a:schemeClr val="tx1"/>
            </a:solidFill>
            <a:miter lim="800000"/>
            <a:headEnd/>
            <a:tailEnd/>
          </a:ln>
        </p:spPr>
        <p:txBody>
          <a:bodyPr wrap="none" lIns="45720" anchor="ctr"/>
          <a:lstStyle/>
          <a:p>
            <a:pPr>
              <a:defRPr/>
            </a:pPr>
            <a:r>
              <a:rPr lang="en-US" sz="1400" dirty="0">
                <a:ea typeface="+mn-ea"/>
                <a:cs typeface="+mn-cs"/>
              </a:rPr>
              <a:t>Science D/L</a:t>
            </a:r>
          </a:p>
        </p:txBody>
      </p:sp>
      <p:sp>
        <p:nvSpPr>
          <p:cNvPr id="27719" name="Rectangle 73"/>
          <p:cNvSpPr>
            <a:spLocks noChangeArrowheads="1"/>
          </p:cNvSpPr>
          <p:nvPr/>
        </p:nvSpPr>
        <p:spPr bwMode="auto">
          <a:xfrm>
            <a:off x="17335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20" name="Text Box 74"/>
          <p:cNvSpPr txBox="1">
            <a:spLocks noChangeArrowheads="1"/>
          </p:cNvSpPr>
          <p:nvPr/>
        </p:nvSpPr>
        <p:spPr bwMode="auto">
          <a:xfrm>
            <a:off x="309563" y="56054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DSN Contacts</a:t>
            </a:r>
          </a:p>
        </p:txBody>
      </p:sp>
      <p:sp>
        <p:nvSpPr>
          <p:cNvPr id="27721" name="Rectangle 75"/>
          <p:cNvSpPr>
            <a:spLocks noChangeArrowheads="1"/>
          </p:cNvSpPr>
          <p:nvPr/>
        </p:nvSpPr>
        <p:spPr bwMode="auto">
          <a:xfrm>
            <a:off x="4402138" y="5768975"/>
            <a:ext cx="49212"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2" name="Rectangle 76"/>
          <p:cNvSpPr>
            <a:spLocks noChangeArrowheads="1"/>
          </p:cNvSpPr>
          <p:nvPr/>
        </p:nvSpPr>
        <p:spPr bwMode="auto">
          <a:xfrm>
            <a:off x="348932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3" name="Rectangle 77"/>
          <p:cNvSpPr>
            <a:spLocks noChangeArrowheads="1"/>
          </p:cNvSpPr>
          <p:nvPr/>
        </p:nvSpPr>
        <p:spPr bwMode="auto">
          <a:xfrm>
            <a:off x="359727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4" name="Rectangle 78"/>
          <p:cNvSpPr>
            <a:spLocks noChangeArrowheads="1"/>
          </p:cNvSpPr>
          <p:nvPr/>
        </p:nvSpPr>
        <p:spPr bwMode="auto">
          <a:xfrm>
            <a:off x="3714750"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5" name="Rectangle 79"/>
          <p:cNvSpPr>
            <a:spLocks noChangeArrowheads="1"/>
          </p:cNvSpPr>
          <p:nvPr/>
        </p:nvSpPr>
        <p:spPr bwMode="auto">
          <a:xfrm>
            <a:off x="3848100" y="577373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6" name="Rectangle 80"/>
          <p:cNvSpPr>
            <a:spLocks noChangeArrowheads="1"/>
          </p:cNvSpPr>
          <p:nvPr/>
        </p:nvSpPr>
        <p:spPr bwMode="auto">
          <a:xfrm>
            <a:off x="3954463" y="5773738"/>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7" name="Rectangle 81"/>
          <p:cNvSpPr>
            <a:spLocks noChangeArrowheads="1"/>
          </p:cNvSpPr>
          <p:nvPr/>
        </p:nvSpPr>
        <p:spPr bwMode="auto">
          <a:xfrm>
            <a:off x="4068763" y="577056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8" name="Rectangle 82"/>
          <p:cNvSpPr>
            <a:spLocks noChangeArrowheads="1"/>
          </p:cNvSpPr>
          <p:nvPr/>
        </p:nvSpPr>
        <p:spPr bwMode="auto">
          <a:xfrm>
            <a:off x="568483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9" name="Rectangle 83"/>
          <p:cNvSpPr>
            <a:spLocks noChangeArrowheads="1"/>
          </p:cNvSpPr>
          <p:nvPr/>
        </p:nvSpPr>
        <p:spPr bwMode="auto">
          <a:xfrm>
            <a:off x="579278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0" name="Rectangle 84"/>
          <p:cNvSpPr>
            <a:spLocks noChangeArrowheads="1"/>
          </p:cNvSpPr>
          <p:nvPr/>
        </p:nvSpPr>
        <p:spPr bwMode="auto">
          <a:xfrm>
            <a:off x="5899150" y="57816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1" name="Rectangle 85"/>
          <p:cNvSpPr>
            <a:spLocks noChangeArrowheads="1"/>
          </p:cNvSpPr>
          <p:nvPr/>
        </p:nvSpPr>
        <p:spPr bwMode="auto">
          <a:xfrm>
            <a:off x="6002338" y="577850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2" name="Rectangle 86"/>
          <p:cNvSpPr>
            <a:spLocks noChangeArrowheads="1"/>
          </p:cNvSpPr>
          <p:nvPr/>
        </p:nvSpPr>
        <p:spPr bwMode="auto">
          <a:xfrm>
            <a:off x="60960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3" name="Rectangle 87"/>
          <p:cNvSpPr>
            <a:spLocks noChangeArrowheads="1"/>
          </p:cNvSpPr>
          <p:nvPr/>
        </p:nvSpPr>
        <p:spPr bwMode="auto">
          <a:xfrm>
            <a:off x="6202363"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4" name="Rectangle 88"/>
          <p:cNvSpPr>
            <a:spLocks noChangeArrowheads="1"/>
          </p:cNvSpPr>
          <p:nvPr/>
        </p:nvSpPr>
        <p:spPr bwMode="auto">
          <a:xfrm>
            <a:off x="630396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5" name="Line 89"/>
          <p:cNvSpPr>
            <a:spLocks noChangeShapeType="1"/>
          </p:cNvSpPr>
          <p:nvPr/>
        </p:nvSpPr>
        <p:spPr bwMode="auto">
          <a:xfrm>
            <a:off x="3948113" y="2139950"/>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6" name="Line 90"/>
          <p:cNvSpPr>
            <a:spLocks noChangeShapeType="1"/>
          </p:cNvSpPr>
          <p:nvPr/>
        </p:nvSpPr>
        <p:spPr bwMode="auto">
          <a:xfrm>
            <a:off x="6054725" y="214312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7" name="Line 91"/>
          <p:cNvSpPr>
            <a:spLocks noChangeShapeType="1"/>
          </p:cNvSpPr>
          <p:nvPr/>
        </p:nvSpPr>
        <p:spPr bwMode="auto">
          <a:xfrm>
            <a:off x="7086600"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8" name="Line 92"/>
          <p:cNvSpPr>
            <a:spLocks noChangeShapeType="1"/>
          </p:cNvSpPr>
          <p:nvPr/>
        </p:nvSpPr>
        <p:spPr bwMode="auto">
          <a:xfrm>
            <a:off x="8143875"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9" name="Text Box 93"/>
          <p:cNvSpPr txBox="1">
            <a:spLocks noChangeArrowheads="1"/>
          </p:cNvSpPr>
          <p:nvPr/>
        </p:nvSpPr>
        <p:spPr bwMode="auto">
          <a:xfrm>
            <a:off x="1668463" y="6350000"/>
            <a:ext cx="5843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Note – Numbers in parentheses denote DOY for illustrative purposes only </a:t>
            </a:r>
          </a:p>
        </p:txBody>
      </p:sp>
      <p:sp>
        <p:nvSpPr>
          <p:cNvPr id="27740" name="Text Box 97"/>
          <p:cNvSpPr txBox="1">
            <a:spLocks noChangeArrowheads="1"/>
          </p:cNvSpPr>
          <p:nvPr/>
        </p:nvSpPr>
        <p:spPr bwMode="auto">
          <a:xfrm>
            <a:off x="5305425" y="4052888"/>
            <a:ext cx="1489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Science Data Collection</a:t>
            </a:r>
          </a:p>
          <a:p>
            <a:r>
              <a:rPr lang="en-US" sz="1000" b="1">
                <a:latin typeface="Arial Narrow" charset="0"/>
              </a:rPr>
              <a:t>            (156 – 167)</a:t>
            </a:r>
          </a:p>
        </p:txBody>
      </p:sp>
      <p:sp>
        <p:nvSpPr>
          <p:cNvPr id="12388" name="Rectangle 98"/>
          <p:cNvSpPr>
            <a:spLocks noChangeArrowheads="1"/>
          </p:cNvSpPr>
          <p:nvPr/>
        </p:nvSpPr>
        <p:spPr bwMode="auto">
          <a:xfrm>
            <a:off x="1447800" y="2157413"/>
            <a:ext cx="191452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42" name="Text Box 100"/>
          <p:cNvSpPr txBox="1">
            <a:spLocks noChangeArrowheads="1"/>
          </p:cNvSpPr>
          <p:nvPr/>
        </p:nvSpPr>
        <p:spPr bwMode="auto">
          <a:xfrm>
            <a:off x="2905125" y="4110038"/>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 # 3 (115)</a:t>
            </a:r>
          </a:p>
        </p:txBody>
      </p:sp>
      <p:sp>
        <p:nvSpPr>
          <p:cNvPr id="27743" name="Text Box 101"/>
          <p:cNvSpPr txBox="1">
            <a:spLocks noChangeArrowheads="1"/>
          </p:cNvSpPr>
          <p:nvPr/>
        </p:nvSpPr>
        <p:spPr bwMode="auto">
          <a:xfrm>
            <a:off x="1590675" y="4014788"/>
            <a:ext cx="9937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 5 (101)</a:t>
            </a:r>
          </a:p>
        </p:txBody>
      </p:sp>
      <p:sp>
        <p:nvSpPr>
          <p:cNvPr id="27744" name="Text Box 102"/>
          <p:cNvSpPr txBox="1">
            <a:spLocks noChangeArrowheads="1"/>
          </p:cNvSpPr>
          <p:nvPr/>
        </p:nvSpPr>
        <p:spPr bwMode="auto">
          <a:xfrm>
            <a:off x="5524500" y="5129213"/>
            <a:ext cx="1965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SEP &lt; 1.0 deg for 12 hrs</a:t>
            </a:r>
          </a:p>
          <a:p>
            <a:r>
              <a:rPr lang="en-US" sz="1000" b="1">
                <a:latin typeface="Arial Narrow" charset="0"/>
              </a:rPr>
              <a:t>                 (155)</a:t>
            </a:r>
          </a:p>
        </p:txBody>
      </p:sp>
      <p:sp>
        <p:nvSpPr>
          <p:cNvPr id="27745" name="Rectangle 103"/>
          <p:cNvSpPr>
            <a:spLocks noChangeArrowheads="1"/>
          </p:cNvSpPr>
          <p:nvPr/>
        </p:nvSpPr>
        <p:spPr bwMode="auto">
          <a:xfrm>
            <a:off x="4181475" y="576738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6" name="Rectangle 104"/>
          <p:cNvSpPr>
            <a:spLocks noChangeArrowheads="1"/>
          </p:cNvSpPr>
          <p:nvPr/>
        </p:nvSpPr>
        <p:spPr bwMode="auto">
          <a:xfrm>
            <a:off x="4294188" y="576421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7" name="Text Box 105"/>
          <p:cNvSpPr txBox="1">
            <a:spLocks noChangeArrowheads="1"/>
          </p:cNvSpPr>
          <p:nvPr/>
        </p:nvSpPr>
        <p:spPr bwMode="auto">
          <a:xfrm>
            <a:off x="3552825" y="3224213"/>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a:t>
            </a:r>
          </a:p>
        </p:txBody>
      </p:sp>
      <p:sp>
        <p:nvSpPr>
          <p:cNvPr id="27748" name="Text Box 106"/>
          <p:cNvSpPr txBox="1">
            <a:spLocks noChangeArrowheads="1"/>
          </p:cNvSpPr>
          <p:nvPr/>
        </p:nvSpPr>
        <p:spPr bwMode="auto">
          <a:xfrm>
            <a:off x="3219450" y="5343525"/>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 HGA</a:t>
            </a:r>
          </a:p>
        </p:txBody>
      </p:sp>
      <p:sp>
        <p:nvSpPr>
          <p:cNvPr id="27749" name="Text Box 107"/>
          <p:cNvSpPr txBox="1">
            <a:spLocks noChangeArrowheads="1"/>
          </p:cNvSpPr>
          <p:nvPr/>
        </p:nvSpPr>
        <p:spPr bwMode="auto">
          <a:xfrm>
            <a:off x="6962775" y="4862513"/>
            <a:ext cx="8318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(169 1.5 hrs)</a:t>
            </a:r>
          </a:p>
        </p:txBody>
      </p:sp>
      <p:sp>
        <p:nvSpPr>
          <p:cNvPr id="27750" name="Text Box 108"/>
          <p:cNvSpPr txBox="1">
            <a:spLocks noChangeArrowheads="1"/>
          </p:cNvSpPr>
          <p:nvPr/>
        </p:nvSpPr>
        <p:spPr bwMode="auto">
          <a:xfrm>
            <a:off x="6838950" y="5214938"/>
            <a:ext cx="17653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Contacts for H/K data &amp; NAV</a:t>
            </a:r>
          </a:p>
          <a:p>
            <a:r>
              <a:rPr lang="en-US" sz="1000" b="1">
                <a:latin typeface="Arial Narrow" charset="0"/>
              </a:rPr>
              <a:t>           (156 – 157) LGA</a:t>
            </a:r>
          </a:p>
        </p:txBody>
      </p:sp>
      <p:sp>
        <p:nvSpPr>
          <p:cNvPr id="27751" name="Rectangle 109"/>
          <p:cNvSpPr>
            <a:spLocks noGrp="1" noChangeArrowheads="1"/>
          </p:cNvSpPr>
          <p:nvPr>
            <p:ph type="title"/>
          </p:nvPr>
        </p:nvSpPr>
        <p:spPr>
          <a:xfrm>
            <a:off x="1500188" y="0"/>
            <a:ext cx="6648450" cy="727075"/>
          </a:xfrm>
        </p:spPr>
        <p:txBody>
          <a:bodyPr/>
          <a:lstStyle/>
          <a:p>
            <a:pPr eaLnBrk="1" hangingPunct="1"/>
            <a:r>
              <a:rPr lang="en-US">
                <a:latin typeface="Times New Roman" charset="0"/>
              </a:rPr>
              <a:t>Orbital Operations Template </a:t>
            </a:r>
          </a:p>
        </p:txBody>
      </p:sp>
      <p:sp>
        <p:nvSpPr>
          <p:cNvPr id="27752" name="Rectangle 110"/>
          <p:cNvSpPr>
            <a:spLocks noChangeArrowheads="1"/>
          </p:cNvSpPr>
          <p:nvPr/>
        </p:nvSpPr>
        <p:spPr bwMode="auto">
          <a:xfrm>
            <a:off x="5200650" y="259080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3" name="Text Box 111"/>
          <p:cNvSpPr txBox="1">
            <a:spLocks noChangeArrowheads="1"/>
          </p:cNvSpPr>
          <p:nvPr/>
        </p:nvSpPr>
        <p:spPr bwMode="auto">
          <a:xfrm>
            <a:off x="1593850" y="29257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TBD frequency &amp; duration</a:t>
            </a:r>
          </a:p>
        </p:txBody>
      </p:sp>
      <p:sp>
        <p:nvSpPr>
          <p:cNvPr id="27754" name="Line 112"/>
          <p:cNvSpPr>
            <a:spLocks noChangeShapeType="1"/>
          </p:cNvSpPr>
          <p:nvPr/>
        </p:nvSpPr>
        <p:spPr bwMode="auto">
          <a:xfrm flipH="1">
            <a:off x="1889125" y="3162300"/>
            <a:ext cx="428625" cy="1905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5" name="Line 113"/>
          <p:cNvSpPr>
            <a:spLocks noChangeShapeType="1"/>
          </p:cNvSpPr>
          <p:nvPr/>
        </p:nvSpPr>
        <p:spPr bwMode="auto">
          <a:xfrm>
            <a:off x="2435225" y="3165475"/>
            <a:ext cx="492125" cy="1428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6" name="Line 114"/>
          <p:cNvSpPr>
            <a:spLocks noChangeShapeType="1"/>
          </p:cNvSpPr>
          <p:nvPr/>
        </p:nvSpPr>
        <p:spPr bwMode="auto">
          <a:xfrm flipH="1">
            <a:off x="2355850" y="3136900"/>
            <a:ext cx="63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7" name="Text Box 115"/>
          <p:cNvSpPr txBox="1">
            <a:spLocks noChangeArrowheads="1"/>
          </p:cNvSpPr>
          <p:nvPr/>
        </p:nvSpPr>
        <p:spPr bwMode="auto">
          <a:xfrm>
            <a:off x="1885950" y="2528888"/>
            <a:ext cx="812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Latch Valve </a:t>
            </a:r>
          </a:p>
          <a:p>
            <a:r>
              <a:rPr lang="en-US" sz="1000" b="1">
                <a:latin typeface="Arial Narrow" charset="0"/>
              </a:rPr>
              <a:t>  Test (99)</a:t>
            </a:r>
          </a:p>
        </p:txBody>
      </p:sp>
      <p:sp>
        <p:nvSpPr>
          <p:cNvPr id="27758" name="Rectangle 116"/>
          <p:cNvSpPr>
            <a:spLocks noChangeArrowheads="1"/>
          </p:cNvSpPr>
          <p:nvPr/>
        </p:nvSpPr>
        <p:spPr bwMode="auto">
          <a:xfrm>
            <a:off x="77533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9" name="Rectangle 117"/>
          <p:cNvSpPr>
            <a:spLocks noChangeArrowheads="1"/>
          </p:cNvSpPr>
          <p:nvPr/>
        </p:nvSpPr>
        <p:spPr bwMode="auto">
          <a:xfrm>
            <a:off x="3962400" y="257175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60" name="Text Box 118"/>
          <p:cNvSpPr txBox="1">
            <a:spLocks noChangeArrowheads="1"/>
          </p:cNvSpPr>
          <p:nvPr/>
        </p:nvSpPr>
        <p:spPr bwMode="auto">
          <a:xfrm>
            <a:off x="4133850" y="2528888"/>
            <a:ext cx="7556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Instr. S/W</a:t>
            </a:r>
          </a:p>
          <a:p>
            <a:r>
              <a:rPr lang="en-US" sz="1000" b="1">
                <a:latin typeface="Arial Narrow" charset="0"/>
              </a:rPr>
              <a:t>Load  (136)</a:t>
            </a:r>
          </a:p>
        </p:txBody>
      </p:sp>
      <p:sp>
        <p:nvSpPr>
          <p:cNvPr id="27761" name="Text Box 119"/>
          <p:cNvSpPr txBox="1">
            <a:spLocks noChangeArrowheads="1"/>
          </p:cNvSpPr>
          <p:nvPr/>
        </p:nvSpPr>
        <p:spPr bwMode="auto">
          <a:xfrm>
            <a:off x="5410200" y="25574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G&amp;C Ephem Load (152)</a:t>
            </a:r>
          </a:p>
        </p:txBody>
      </p:sp>
      <p:sp>
        <p:nvSpPr>
          <p:cNvPr id="27762" name="Text Box 120"/>
          <p:cNvSpPr txBox="1">
            <a:spLocks noChangeArrowheads="1"/>
          </p:cNvSpPr>
          <p:nvPr/>
        </p:nvSpPr>
        <p:spPr bwMode="auto">
          <a:xfrm>
            <a:off x="7886700" y="2471738"/>
            <a:ext cx="822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Load Tlm</a:t>
            </a:r>
          </a:p>
          <a:p>
            <a:r>
              <a:rPr lang="en-US" sz="1000" b="1">
                <a:latin typeface="Arial Narrow" charset="0"/>
              </a:rPr>
              <a:t>Tables  (178)</a:t>
            </a:r>
          </a:p>
        </p:txBody>
      </p:sp>
      <p:sp>
        <p:nvSpPr>
          <p:cNvPr id="27763" name="Rectangle 121"/>
          <p:cNvSpPr>
            <a:spLocks noChangeArrowheads="1"/>
          </p:cNvSpPr>
          <p:nvPr/>
        </p:nvSpPr>
        <p:spPr bwMode="auto">
          <a:xfrm>
            <a:off x="20923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4" name="Rectangle 122"/>
          <p:cNvSpPr>
            <a:spLocks noChangeArrowheads="1"/>
          </p:cNvSpPr>
          <p:nvPr/>
        </p:nvSpPr>
        <p:spPr bwMode="auto">
          <a:xfrm>
            <a:off x="219233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5" name="Rectangle 123"/>
          <p:cNvSpPr>
            <a:spLocks noChangeArrowheads="1"/>
          </p:cNvSpPr>
          <p:nvPr/>
        </p:nvSpPr>
        <p:spPr bwMode="auto">
          <a:xfrm>
            <a:off x="2295525" y="576738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6" name="Rectangle 124"/>
          <p:cNvSpPr>
            <a:spLocks noChangeArrowheads="1"/>
          </p:cNvSpPr>
          <p:nvPr/>
        </p:nvSpPr>
        <p:spPr bwMode="auto">
          <a:xfrm>
            <a:off x="24003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7" name="Rectangle 125"/>
          <p:cNvSpPr>
            <a:spLocks noChangeArrowheads="1"/>
          </p:cNvSpPr>
          <p:nvPr/>
        </p:nvSpPr>
        <p:spPr bwMode="auto">
          <a:xfrm>
            <a:off x="2498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8" name="Rectangle 126"/>
          <p:cNvSpPr>
            <a:spLocks noChangeArrowheads="1"/>
          </p:cNvSpPr>
          <p:nvPr/>
        </p:nvSpPr>
        <p:spPr bwMode="auto">
          <a:xfrm>
            <a:off x="1990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9" name="Rectangle 127"/>
          <p:cNvSpPr>
            <a:spLocks noChangeArrowheads="1"/>
          </p:cNvSpPr>
          <p:nvPr/>
        </p:nvSpPr>
        <p:spPr bwMode="auto">
          <a:xfrm>
            <a:off x="187325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0" name="Rectangle 128"/>
          <p:cNvSpPr>
            <a:spLocks noChangeArrowheads="1"/>
          </p:cNvSpPr>
          <p:nvPr/>
        </p:nvSpPr>
        <p:spPr bwMode="auto">
          <a:xfrm>
            <a:off x="17621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1" name="Rectangle 129"/>
          <p:cNvSpPr>
            <a:spLocks noChangeArrowheads="1"/>
          </p:cNvSpPr>
          <p:nvPr/>
        </p:nvSpPr>
        <p:spPr bwMode="auto">
          <a:xfrm>
            <a:off x="16541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2" name="Rectangle 130"/>
          <p:cNvSpPr>
            <a:spLocks noChangeArrowheads="1"/>
          </p:cNvSpPr>
          <p:nvPr/>
        </p:nvSpPr>
        <p:spPr bwMode="auto">
          <a:xfrm>
            <a:off x="26289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3" name="Rectangle 131"/>
          <p:cNvSpPr>
            <a:spLocks noChangeArrowheads="1"/>
          </p:cNvSpPr>
          <p:nvPr/>
        </p:nvSpPr>
        <p:spPr bwMode="auto">
          <a:xfrm>
            <a:off x="152717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4" name="Rectangle 132"/>
          <p:cNvSpPr>
            <a:spLocks noChangeArrowheads="1"/>
          </p:cNvSpPr>
          <p:nvPr/>
        </p:nvSpPr>
        <p:spPr bwMode="auto">
          <a:xfrm>
            <a:off x="2732088"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5" name="Rectangle 133"/>
          <p:cNvSpPr>
            <a:spLocks noChangeArrowheads="1"/>
          </p:cNvSpPr>
          <p:nvPr/>
        </p:nvSpPr>
        <p:spPr bwMode="auto">
          <a:xfrm>
            <a:off x="2954338" y="57753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6" name="Rectangle 134"/>
          <p:cNvSpPr>
            <a:spLocks noChangeArrowheads="1"/>
          </p:cNvSpPr>
          <p:nvPr/>
        </p:nvSpPr>
        <p:spPr bwMode="auto">
          <a:xfrm>
            <a:off x="3067050" y="577373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7" name="Rectangle 135"/>
          <p:cNvSpPr>
            <a:spLocks noChangeArrowheads="1"/>
          </p:cNvSpPr>
          <p:nvPr/>
        </p:nvSpPr>
        <p:spPr bwMode="auto">
          <a:xfrm>
            <a:off x="3176588" y="577056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8" name="Text Box 136"/>
          <p:cNvSpPr txBox="1">
            <a:spLocks noChangeArrowheads="1"/>
          </p:cNvSpPr>
          <p:nvPr/>
        </p:nvSpPr>
        <p:spPr bwMode="auto">
          <a:xfrm>
            <a:off x="1568450" y="5353050"/>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&amp; Flyby DSN supports</a:t>
            </a:r>
          </a:p>
          <a:p>
            <a:r>
              <a:rPr lang="en-US" sz="1000" b="1">
                <a:latin typeface="Arial Narrow" charset="0"/>
              </a:rPr>
              <a:t>             (100 – 120) LGA</a:t>
            </a:r>
          </a:p>
        </p:txBody>
      </p:sp>
      <p:sp>
        <p:nvSpPr>
          <p:cNvPr id="27779" name="Rectangle 137"/>
          <p:cNvSpPr>
            <a:spLocks noChangeArrowheads="1"/>
          </p:cNvSpPr>
          <p:nvPr/>
        </p:nvSpPr>
        <p:spPr bwMode="auto">
          <a:xfrm>
            <a:off x="283051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0" name="Rectangle 138"/>
          <p:cNvSpPr>
            <a:spLocks noChangeArrowheads="1"/>
          </p:cNvSpPr>
          <p:nvPr/>
        </p:nvSpPr>
        <p:spPr bwMode="auto">
          <a:xfrm>
            <a:off x="4635500" y="57562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1" name="Rectangle 139"/>
          <p:cNvSpPr>
            <a:spLocks noChangeArrowheads="1"/>
          </p:cNvSpPr>
          <p:nvPr/>
        </p:nvSpPr>
        <p:spPr bwMode="auto">
          <a:xfrm>
            <a:off x="4886325" y="57578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2" name="Rectangle 140"/>
          <p:cNvSpPr>
            <a:spLocks noChangeArrowheads="1"/>
          </p:cNvSpPr>
          <p:nvPr/>
        </p:nvSpPr>
        <p:spPr bwMode="auto">
          <a:xfrm>
            <a:off x="5133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3" name="Rectangle 141"/>
          <p:cNvSpPr>
            <a:spLocks noChangeArrowheads="1"/>
          </p:cNvSpPr>
          <p:nvPr/>
        </p:nvSpPr>
        <p:spPr bwMode="auto">
          <a:xfrm>
            <a:off x="5387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4" name="Rectangle 142"/>
          <p:cNvSpPr>
            <a:spLocks noChangeArrowheads="1"/>
          </p:cNvSpPr>
          <p:nvPr/>
        </p:nvSpPr>
        <p:spPr bwMode="auto">
          <a:xfrm>
            <a:off x="6410325" y="57705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5" name="Rectangle 143"/>
          <p:cNvSpPr>
            <a:spLocks noChangeArrowheads="1"/>
          </p:cNvSpPr>
          <p:nvPr/>
        </p:nvSpPr>
        <p:spPr bwMode="auto">
          <a:xfrm>
            <a:off x="673258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6" name="Line 144"/>
          <p:cNvSpPr>
            <a:spLocks noChangeShapeType="1"/>
          </p:cNvSpPr>
          <p:nvPr/>
        </p:nvSpPr>
        <p:spPr bwMode="auto">
          <a:xfrm flipH="1">
            <a:off x="6515100" y="5476875"/>
            <a:ext cx="609600"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45720"/>
          <a:lstStyle/>
          <a:p>
            <a:endParaRPr lang="en-US"/>
          </a:p>
        </p:txBody>
      </p:sp>
      <p:sp>
        <p:nvSpPr>
          <p:cNvPr id="27787" name="Rectangle 145"/>
          <p:cNvSpPr>
            <a:spLocks noChangeArrowheads="1"/>
          </p:cNvSpPr>
          <p:nvPr/>
        </p:nvSpPr>
        <p:spPr bwMode="auto">
          <a:xfrm>
            <a:off x="6927850"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8" name="Rectangle 146"/>
          <p:cNvSpPr>
            <a:spLocks noChangeArrowheads="1"/>
          </p:cNvSpPr>
          <p:nvPr/>
        </p:nvSpPr>
        <p:spPr bwMode="auto">
          <a:xfrm>
            <a:off x="7212013" y="576421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9" name="Rectangle 147"/>
          <p:cNvSpPr>
            <a:spLocks noChangeArrowheads="1"/>
          </p:cNvSpPr>
          <p:nvPr/>
        </p:nvSpPr>
        <p:spPr bwMode="auto">
          <a:xfrm>
            <a:off x="7500938" y="57626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0" name="Rectangle 148"/>
          <p:cNvSpPr>
            <a:spLocks noChangeArrowheads="1"/>
          </p:cNvSpPr>
          <p:nvPr/>
        </p:nvSpPr>
        <p:spPr bwMode="auto">
          <a:xfrm>
            <a:off x="773112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1" name="Rectangle 149"/>
          <p:cNvSpPr>
            <a:spLocks noChangeArrowheads="1"/>
          </p:cNvSpPr>
          <p:nvPr/>
        </p:nvSpPr>
        <p:spPr bwMode="auto">
          <a:xfrm>
            <a:off x="79660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2" name="Rectangle 150"/>
          <p:cNvSpPr>
            <a:spLocks noChangeArrowheads="1"/>
          </p:cNvSpPr>
          <p:nvPr/>
        </p:nvSpPr>
        <p:spPr bwMode="auto">
          <a:xfrm>
            <a:off x="8224838" y="57610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3" name="Rectangle 151"/>
          <p:cNvSpPr>
            <a:spLocks noChangeArrowheads="1"/>
          </p:cNvSpPr>
          <p:nvPr/>
        </p:nvSpPr>
        <p:spPr bwMode="auto">
          <a:xfrm>
            <a:off x="849312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6" name="Rectangle 98"/>
          <p:cNvSpPr>
            <a:spLocks noChangeArrowheads="1"/>
          </p:cNvSpPr>
          <p:nvPr/>
        </p:nvSpPr>
        <p:spPr bwMode="auto">
          <a:xfrm>
            <a:off x="6515100" y="2162175"/>
            <a:ext cx="220027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127" name="Rectangle 98"/>
          <p:cNvSpPr>
            <a:spLocks noChangeArrowheads="1"/>
          </p:cNvSpPr>
          <p:nvPr/>
        </p:nvSpPr>
        <p:spPr bwMode="auto">
          <a:xfrm>
            <a:off x="4448175" y="2162175"/>
            <a:ext cx="1162050"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96" name="Rectangle 71"/>
          <p:cNvSpPr>
            <a:spLocks noChangeArrowheads="1"/>
          </p:cNvSpPr>
          <p:nvPr/>
        </p:nvSpPr>
        <p:spPr bwMode="auto">
          <a:xfrm>
            <a:off x="5619750" y="2162175"/>
            <a:ext cx="885825" cy="190500"/>
          </a:xfrm>
          <a:prstGeom prst="rect">
            <a:avLst/>
          </a:prstGeom>
          <a:solidFill>
            <a:srgbClr val="FFFF00"/>
          </a:solidFill>
          <a:ln w="9525">
            <a:solidFill>
              <a:schemeClr val="tx1"/>
            </a:solidFill>
            <a:miter lim="800000"/>
            <a:headEnd/>
            <a:tailEnd/>
          </a:ln>
        </p:spPr>
        <p:txBody>
          <a:bodyPr wrap="none" lIns="45720" anchor="ctr"/>
          <a:lstStyle/>
          <a:p>
            <a:r>
              <a:rPr lang="en-US" sz="1400"/>
              <a:t>Encounter</a:t>
            </a:r>
          </a:p>
        </p:txBody>
      </p:sp>
    </p:spTree>
    <p:extLst>
      <p:ext uri="{BB962C8B-B14F-4D97-AF65-F5344CB8AC3E}">
        <p14:creationId xmlns:p14="http://schemas.microsoft.com/office/powerpoint/2010/main" val="14110599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body" idx="1"/>
          </p:nvPr>
        </p:nvSpPr>
        <p:spPr>
          <a:xfrm>
            <a:off x="765175" y="1219200"/>
            <a:ext cx="7921625" cy="4811713"/>
          </a:xfrm>
        </p:spPr>
        <p:txBody>
          <a:bodyPr>
            <a:normAutofit lnSpcReduction="10000"/>
          </a:bodyPr>
          <a:lstStyle/>
          <a:p>
            <a:pPr eaLnBrk="1" hangingPunct="1">
              <a:lnSpc>
                <a:spcPct val="75000"/>
              </a:lnSpc>
              <a:defRPr/>
            </a:pPr>
            <a:r>
              <a:rPr lang="en-US" dirty="0" smtClean="0">
                <a:ea typeface="+mn-ea"/>
                <a:cs typeface="+mn-cs"/>
              </a:rPr>
              <a:t>Heritage on TIMED, STEREO and planned for RBSP</a:t>
            </a:r>
          </a:p>
          <a:p>
            <a:pPr eaLnBrk="1" hangingPunct="1">
              <a:lnSpc>
                <a:spcPct val="75000"/>
              </a:lnSpc>
              <a:buFont typeface="Wingdings" pitchFamily="2" charset="2"/>
              <a:buNone/>
              <a:defRPr/>
            </a:pPr>
            <a:endParaRPr lang="en-US" sz="1600" dirty="0" smtClean="0">
              <a:ea typeface="+mn-ea"/>
              <a:cs typeface="+mn-cs"/>
            </a:endParaRPr>
          </a:p>
          <a:p>
            <a:pPr eaLnBrk="1" hangingPunct="1">
              <a:lnSpc>
                <a:spcPct val="75000"/>
              </a:lnSpc>
              <a:defRPr/>
            </a:pPr>
            <a:r>
              <a:rPr lang="en-US" dirty="0" smtClean="0">
                <a:ea typeface="+mn-ea"/>
                <a:cs typeface="+mn-cs"/>
              </a:rPr>
              <a:t>Instruments operate independently of S/C bus operations and each other</a:t>
            </a:r>
          </a:p>
          <a:p>
            <a:pPr eaLnBrk="1" hangingPunct="1">
              <a:lnSpc>
                <a:spcPct val="75000"/>
              </a:lnSpc>
              <a:defRPr/>
            </a:pPr>
            <a:endParaRPr lang="en-US" sz="1600" dirty="0" smtClean="0">
              <a:ea typeface="+mn-ea"/>
              <a:cs typeface="+mn-cs"/>
            </a:endParaRPr>
          </a:p>
          <a:p>
            <a:pPr eaLnBrk="1" hangingPunct="1">
              <a:lnSpc>
                <a:spcPct val="75000"/>
              </a:lnSpc>
              <a:defRPr/>
            </a:pPr>
            <a:r>
              <a:rPr lang="en-US" dirty="0" smtClean="0">
                <a:ea typeface="+mn-ea"/>
                <a:cs typeface="+mn-cs"/>
              </a:rPr>
              <a:t>Nominally all instruments are powered ON for this approach</a:t>
            </a:r>
          </a:p>
          <a:p>
            <a:pPr lvl="1" eaLnBrk="1" hangingPunct="1">
              <a:lnSpc>
                <a:spcPct val="75000"/>
              </a:lnSpc>
              <a:defRPr/>
            </a:pPr>
            <a:r>
              <a:rPr lang="en-US" sz="1600" dirty="0" smtClean="0"/>
              <a:t>Enough power to operate all instruments simultaneously during entire solar encounter</a:t>
            </a:r>
          </a:p>
          <a:p>
            <a:pPr lvl="1" eaLnBrk="1" hangingPunct="1">
              <a:lnSpc>
                <a:spcPct val="75000"/>
              </a:lnSpc>
              <a:defRPr/>
            </a:pPr>
            <a:r>
              <a:rPr lang="en-US" sz="1600" dirty="0" smtClean="0"/>
              <a:t>Outside of solar encounter may not have enough power to operate all instruments simultaneously</a:t>
            </a:r>
          </a:p>
          <a:p>
            <a:pPr lvl="1" eaLnBrk="1" hangingPunct="1">
              <a:lnSpc>
                <a:spcPct val="75000"/>
              </a:lnSpc>
              <a:buFont typeface="Arial" charset="0"/>
              <a:buNone/>
              <a:defRPr/>
            </a:pPr>
            <a:endParaRPr lang="en-US" sz="1600" dirty="0" smtClean="0"/>
          </a:p>
          <a:p>
            <a:pPr eaLnBrk="1" hangingPunct="1">
              <a:lnSpc>
                <a:spcPct val="75000"/>
              </a:lnSpc>
              <a:defRPr/>
            </a:pPr>
            <a:r>
              <a:rPr lang="en-US" dirty="0" smtClean="0">
                <a:ea typeface="+mn-ea"/>
                <a:cs typeface="+mn-cs"/>
              </a:rPr>
              <a:t>No requirement to change spacecraft attitude during normal instrument operations</a:t>
            </a:r>
          </a:p>
          <a:p>
            <a:pPr lvl="1" eaLnBrk="1" hangingPunct="1">
              <a:lnSpc>
                <a:spcPct val="75000"/>
              </a:lnSpc>
              <a:defRPr/>
            </a:pPr>
            <a:r>
              <a:rPr lang="en-US" sz="1600" dirty="0" smtClean="0"/>
              <a:t>Except for periodic calibrations?</a:t>
            </a:r>
          </a:p>
          <a:p>
            <a:pPr lvl="1" eaLnBrk="1" hangingPunct="1">
              <a:lnSpc>
                <a:spcPct val="75000"/>
              </a:lnSpc>
              <a:buFont typeface="Arial" charset="0"/>
              <a:buNone/>
              <a:defRPr/>
            </a:pPr>
            <a:endParaRPr lang="en-US" sz="1600" dirty="0" smtClean="0"/>
          </a:p>
          <a:p>
            <a:pPr eaLnBrk="1" hangingPunct="1">
              <a:lnSpc>
                <a:spcPct val="80000"/>
              </a:lnSpc>
              <a:defRPr/>
            </a:pPr>
            <a:r>
              <a:rPr lang="en-US" dirty="0" smtClean="0">
                <a:ea typeface="+mn-ea"/>
                <a:cs typeface="+mn-cs"/>
              </a:rPr>
              <a:t>Instrument POCs operate their instrument (plan, </a:t>
            </a:r>
            <a:r>
              <a:rPr lang="en-US" dirty="0" err="1" smtClean="0">
                <a:ea typeface="+mn-ea"/>
                <a:cs typeface="+mn-cs"/>
              </a:rPr>
              <a:t>cmd</a:t>
            </a:r>
            <a:r>
              <a:rPr lang="en-US" dirty="0" smtClean="0">
                <a:ea typeface="+mn-ea"/>
                <a:cs typeface="+mn-cs"/>
              </a:rPr>
              <a:t>, assess)</a:t>
            </a:r>
          </a:p>
          <a:p>
            <a:pPr lvl="1" eaLnBrk="1" hangingPunct="1">
              <a:lnSpc>
                <a:spcPct val="80000"/>
              </a:lnSpc>
              <a:defRPr/>
            </a:pPr>
            <a:r>
              <a:rPr lang="en-US" sz="1600" dirty="0" smtClean="0"/>
              <a:t>Instrument POCs forward commands to MOC independent of station contact times; commands are stored in a POC Queue; Queue is opened during station contact and commands are transmitted to S/C.</a:t>
            </a:r>
          </a:p>
          <a:p>
            <a:pPr eaLnBrk="1" hangingPunct="1">
              <a:lnSpc>
                <a:spcPct val="75000"/>
              </a:lnSpc>
              <a:defRPr/>
            </a:pPr>
            <a:endParaRPr lang="en-US" sz="1400" dirty="0" smtClean="0">
              <a:ea typeface="+mn-ea"/>
              <a:cs typeface="+mn-cs"/>
            </a:endParaRPr>
          </a:p>
          <a:p>
            <a:pPr lvl="1" eaLnBrk="1" hangingPunct="1">
              <a:lnSpc>
                <a:spcPct val="75000"/>
              </a:lnSpc>
              <a:defRPr/>
            </a:pPr>
            <a:endParaRPr lang="en-US" sz="1600" dirty="0" smtClean="0"/>
          </a:p>
        </p:txBody>
      </p:sp>
      <p:sp>
        <p:nvSpPr>
          <p:cNvPr id="20485" name="Rectangle 3"/>
          <p:cNvSpPr>
            <a:spLocks noGrp="1" noChangeArrowheads="1"/>
          </p:cNvSpPr>
          <p:nvPr>
            <p:ph type="title"/>
          </p:nvPr>
        </p:nvSpPr>
        <p:spPr>
          <a:xfrm>
            <a:off x="838200" y="82550"/>
            <a:ext cx="7267575" cy="984250"/>
          </a:xfrm>
        </p:spPr>
        <p:txBody>
          <a:bodyPr>
            <a:normAutofit/>
          </a:bodyPr>
          <a:lstStyle/>
          <a:p>
            <a:pPr eaLnBrk="1" hangingPunct="1">
              <a:defRPr/>
            </a:pPr>
            <a:r>
              <a:rPr lang="en-US" dirty="0" smtClean="0">
                <a:ea typeface="+mj-ea"/>
                <a:cs typeface="+mj-cs"/>
              </a:rPr>
              <a:t>           Decoupled Payload </a:t>
            </a:r>
            <a:br>
              <a:rPr lang="en-US" dirty="0" smtClean="0">
                <a:ea typeface="+mj-ea"/>
                <a:cs typeface="+mj-cs"/>
              </a:rPr>
            </a:br>
            <a:r>
              <a:rPr lang="en-US" dirty="0" smtClean="0">
                <a:ea typeface="+mj-ea"/>
                <a:cs typeface="+mj-cs"/>
              </a:rPr>
              <a:t>                  Operations</a:t>
            </a:r>
          </a:p>
        </p:txBody>
      </p:sp>
    </p:spTree>
    <p:extLst>
      <p:ext uri="{BB962C8B-B14F-4D97-AF65-F5344CB8AC3E}">
        <p14:creationId xmlns:p14="http://schemas.microsoft.com/office/powerpoint/2010/main" val="3692679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74" y="4783419"/>
            <a:ext cx="8426450" cy="1405408"/>
          </a:xfrm>
        </p:spPr>
        <p:txBody>
          <a:bodyPr/>
          <a:lstStyle/>
          <a:p>
            <a:r>
              <a:rPr lang="en-US" dirty="0" smtClean="0"/>
              <a:t>Science and Operations Functions managed by SOC</a:t>
            </a:r>
          </a:p>
          <a:p>
            <a:r>
              <a:rPr lang="en-US" dirty="0" smtClean="0"/>
              <a:t>Software development needed for Ops, Science and Health &amp; Safety</a:t>
            </a:r>
          </a:p>
          <a:p>
            <a:r>
              <a:rPr lang="en-US" dirty="0" smtClean="0"/>
              <a:t>ISIS SOC Testing via GSEOS – “Test as you fly and fly as you test”</a:t>
            </a:r>
          </a:p>
          <a:p>
            <a:endParaRPr lang="en-US" dirty="0" smtClean="0"/>
          </a:p>
        </p:txBody>
      </p:sp>
      <p:sp>
        <p:nvSpPr>
          <p:cNvPr id="2" name="Title 1"/>
          <p:cNvSpPr>
            <a:spLocks noGrp="1"/>
          </p:cNvSpPr>
          <p:nvPr>
            <p:ph type="title"/>
          </p:nvPr>
        </p:nvSpPr>
        <p:spPr/>
        <p:txBody>
          <a:bodyPr/>
          <a:lstStyle/>
          <a:p>
            <a:r>
              <a:rPr lang="en-US" dirty="0"/>
              <a:t>SOC </a:t>
            </a:r>
            <a:r>
              <a:rPr lang="en-US" dirty="0" smtClean="0"/>
              <a:t>Organization</a:t>
            </a:r>
            <a:endParaRPr lang="en-US" dirty="0"/>
          </a:p>
        </p:txBody>
      </p:sp>
      <p:sp>
        <p:nvSpPr>
          <p:cNvPr id="8" name="Rectangle 7"/>
          <p:cNvSpPr/>
          <p:nvPr/>
        </p:nvSpPr>
        <p:spPr bwMode="auto">
          <a:xfrm>
            <a:off x="2686257" y="1028268"/>
            <a:ext cx="346075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Lead</a:t>
            </a:r>
          </a:p>
          <a:p>
            <a:pPr marL="0" marR="0" indent="0" algn="ctr" defTabSz="914400" rtl="0" eaLnBrk="1" fontAlgn="base" latinLnBrk="0" hangingPunct="1">
              <a:lnSpc>
                <a:spcPct val="100000"/>
              </a:lnSpc>
              <a:spcBef>
                <a:spcPct val="0"/>
              </a:spcBef>
              <a:spcAft>
                <a:spcPct val="0"/>
              </a:spcAft>
              <a:buClrTx/>
              <a:buSzTx/>
              <a:buFontTx/>
              <a:buNone/>
              <a:tabLst/>
            </a:pPr>
            <a:r>
              <a:rPr lang="en-US" baseline="0" dirty="0" smtClean="0">
                <a:solidFill>
                  <a:schemeClr val="tx1"/>
                </a:solidFill>
                <a:latin typeface="Arial" charset="0"/>
              </a:rPr>
              <a:t>N.</a:t>
            </a:r>
            <a:r>
              <a:rPr lang="en-US" dirty="0" smtClean="0">
                <a:solidFill>
                  <a:schemeClr val="tx1"/>
                </a:solidFill>
                <a:latin typeface="Arial" charset="0"/>
              </a:rPr>
              <a:t> Schwadron</a:t>
            </a: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007138" y="3321586"/>
            <a:ext cx="2034378" cy="93128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ISIS SOC Test Engineer</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 </a:t>
            </a:r>
            <a:r>
              <a:rPr lang="en-US" dirty="0" err="1" smtClean="0">
                <a:solidFill>
                  <a:schemeClr val="tx1"/>
                </a:solidFill>
                <a:latin typeface="Arial" charset="0"/>
              </a:rPr>
              <a:t>Legere</a:t>
            </a:r>
            <a:endParaRPr kumimoji="0" lang="en-US" sz="18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737128" y="2159343"/>
            <a:ext cx="346710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Ops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 Smith</a:t>
            </a: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188021" y="3194727"/>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Lead</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Jon </a:t>
            </a:r>
            <a:r>
              <a:rPr lang="en-US" dirty="0" err="1" smtClean="0">
                <a:solidFill>
                  <a:schemeClr val="tx1"/>
                </a:solidFill>
                <a:latin typeface="Arial" charset="0"/>
              </a:rPr>
              <a:t>Niehof</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8" idx="2"/>
            <a:endCxn id="10" idx="0"/>
          </p:cNvCxnSpPr>
          <p:nvPr/>
        </p:nvCxnSpPr>
        <p:spPr bwMode="auto">
          <a:xfrm flipH="1">
            <a:off x="3470678" y="1726768"/>
            <a:ext cx="945954" cy="432575"/>
          </a:xfrm>
          <a:prstGeom prst="line">
            <a:avLst/>
          </a:prstGeom>
          <a:blipFill dpi="0" rotWithShape="0">
            <a:blip r:embed="rId2" cstate="print"/>
            <a:srcRect/>
            <a:stretch>
              <a:fillRect/>
            </a:stretch>
          </a:blipFill>
          <a:ln w="9525" cap="flat" cmpd="sng" algn="ctr">
            <a:noFill/>
            <a:prstDash val="solid"/>
            <a:round/>
            <a:headEnd type="none" w="med" len="med"/>
            <a:tailEnd type="none" w="med" len="med"/>
          </a:ln>
          <a:effectLst/>
        </p:spPr>
      </p:cxnSp>
      <p:cxnSp>
        <p:nvCxnSpPr>
          <p:cNvPr id="15" name="Straight Connector 14"/>
          <p:cNvCxnSpPr/>
          <p:nvPr/>
        </p:nvCxnSpPr>
        <p:spPr bwMode="auto">
          <a:xfrm>
            <a:off x="949158" y="1390316"/>
            <a:ext cx="6920" cy="1937427"/>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29" name="Straight Connector 28"/>
          <p:cNvCxnSpPr>
            <a:stCxn id="8" idx="1"/>
          </p:cNvCxnSpPr>
          <p:nvPr/>
        </p:nvCxnSpPr>
        <p:spPr bwMode="auto">
          <a:xfrm flipH="1">
            <a:off x="935789" y="1377518"/>
            <a:ext cx="1750468" cy="12798"/>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952903" y="2464143"/>
            <a:ext cx="784226" cy="3175"/>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825593" y="1751183"/>
            <a:ext cx="3039" cy="1550817"/>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5231709" y="2419684"/>
            <a:ext cx="2682396" cy="20741"/>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6218259" y="2954404"/>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EPI-Hi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A. Davis</a:t>
            </a: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7723817" y="2972098"/>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EPI-Lo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 Hill</a:t>
            </a:r>
            <a:endParaRPr kumimoji="0" lang="en-US" sz="1800" b="0" i="0" u="none" strike="noStrike" cap="none" normalizeH="0" baseline="0" dirty="0" smtClean="0">
              <a:ln>
                <a:noFill/>
              </a:ln>
              <a:solidFill>
                <a:schemeClr val="tx1"/>
              </a:solidFill>
              <a:effectLst/>
              <a:latin typeface="Arial" charset="0"/>
            </a:endParaRPr>
          </a:p>
        </p:txBody>
      </p:sp>
      <p:cxnSp>
        <p:nvCxnSpPr>
          <p:cNvPr id="41" name="Straight Connector 40"/>
          <p:cNvCxnSpPr/>
          <p:nvPr/>
        </p:nvCxnSpPr>
        <p:spPr bwMode="auto">
          <a:xfrm flipH="1">
            <a:off x="6154821" y="1369497"/>
            <a:ext cx="1750468" cy="12798"/>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956926" y="1376947"/>
            <a:ext cx="8021" cy="1582822"/>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7898063" y="1382295"/>
            <a:ext cx="8021" cy="1582822"/>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sp>
        <p:nvSpPr>
          <p:cNvPr id="20" name="Rectangle 19"/>
          <p:cNvSpPr/>
          <p:nvPr/>
        </p:nvSpPr>
        <p:spPr bwMode="auto">
          <a:xfrm>
            <a:off x="714737" y="3815022"/>
            <a:ext cx="3010596" cy="85857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Support</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Matt </a:t>
            </a:r>
            <a:r>
              <a:rPr lang="en-US" dirty="0" err="1" smtClean="0">
                <a:solidFill>
                  <a:schemeClr val="tx1"/>
                </a:solidFill>
                <a:latin typeface="Arial" charset="0"/>
              </a:rPr>
              <a:t>Gorby</a:t>
            </a:r>
            <a:r>
              <a:rPr lang="en-US" dirty="0" smtClean="0">
                <a:solidFill>
                  <a:schemeClr val="tx1"/>
                </a:solidFill>
                <a:latin typeface="Arial" charset="0"/>
              </a:rPr>
              <a:t>, Marty Quinn, Ken Fairchild</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1" name="TextBox 20"/>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3501194237"/>
      </p:ext>
    </p:extLst>
  </p:cSld>
  <p:clrMapOvr>
    <a:masterClrMapping/>
  </p:clrMapOvr>
  <p:transition xmlns:p14="http://schemas.microsoft.com/office/powerpoint/2010/mai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195263" y="1143000"/>
            <a:ext cx="8958262" cy="4876800"/>
          </a:xfrm>
        </p:spPr>
        <p:txBody>
          <a:bodyPr/>
          <a:lstStyle/>
          <a:p>
            <a:pPr eaLnBrk="1" hangingPunct="1">
              <a:lnSpc>
                <a:spcPct val="55000"/>
              </a:lnSpc>
            </a:pPr>
            <a:r>
              <a:rPr lang="en-US" sz="2600">
                <a:latin typeface="Times New Roman" charset="0"/>
              </a:rPr>
              <a:t>S/C bus controls power switching to the instrument</a:t>
            </a:r>
            <a:r>
              <a:rPr lang="ja-JP" altLang="en-US" sz="2600">
                <a:latin typeface="Times New Roman" charset="0"/>
              </a:rPr>
              <a:t>’</a:t>
            </a:r>
            <a:r>
              <a:rPr lang="en-US" altLang="ja-JP" sz="2600">
                <a:latin typeface="Times New Roman" charset="0"/>
              </a:rPr>
              <a:t>s main power</a:t>
            </a:r>
          </a:p>
          <a:p>
            <a:pPr eaLnBrk="1" hangingPunct="1">
              <a:lnSpc>
                <a:spcPct val="55000"/>
              </a:lnSpc>
            </a:pPr>
            <a:endParaRPr lang="en-US" sz="2600">
              <a:latin typeface="Times New Roman" charset="0"/>
            </a:endParaRPr>
          </a:p>
          <a:p>
            <a:pPr eaLnBrk="1" hangingPunct="1">
              <a:lnSpc>
                <a:spcPct val="60000"/>
              </a:lnSpc>
            </a:pPr>
            <a:r>
              <a:rPr lang="en-US" sz="2600">
                <a:latin typeface="Times New Roman" charset="0"/>
              </a:rPr>
              <a:t>Instruments cannot command the S/C bus (i.e. cannot control S/C Attitude or Power switching)</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Team (MOT) operates the S/C bus and controls power status of Instruments – normally always ON</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Center (MOC) monitors detailed Health and Status of the Spacecraft Bus through </a:t>
            </a:r>
            <a:r>
              <a:rPr lang="ja-JP" altLang="en-US" sz="2600">
                <a:latin typeface="Times New Roman" charset="0"/>
              </a:rPr>
              <a:t>“</a:t>
            </a:r>
            <a:r>
              <a:rPr lang="en-US" altLang="ja-JP" sz="2600">
                <a:latin typeface="Times New Roman" charset="0"/>
              </a:rPr>
              <a:t>alarms</a:t>
            </a:r>
            <a:r>
              <a:rPr lang="ja-JP" altLang="en-US" sz="2600">
                <a:latin typeface="Times New Roman" charset="0"/>
              </a:rPr>
              <a:t>”</a:t>
            </a:r>
            <a:endParaRPr lang="en-US" altLang="ja-JP" sz="2600">
              <a:latin typeface="Times New Roman" charset="0"/>
            </a:endParaRPr>
          </a:p>
          <a:p>
            <a:pPr eaLnBrk="1" hangingPunct="1">
              <a:lnSpc>
                <a:spcPct val="60000"/>
              </a:lnSpc>
            </a:pPr>
            <a:endParaRPr lang="en-US" sz="2600">
              <a:latin typeface="Times New Roman" charset="0"/>
            </a:endParaRPr>
          </a:p>
          <a:p>
            <a:pPr eaLnBrk="1" hangingPunct="1">
              <a:lnSpc>
                <a:spcPct val="60000"/>
              </a:lnSpc>
            </a:pPr>
            <a:r>
              <a:rPr lang="en-US" sz="2600">
                <a:latin typeface="Times New Roman" charset="0"/>
              </a:rPr>
              <a:t>Each Instrument POC is responsible for monitoring their own instrument</a:t>
            </a:r>
            <a:r>
              <a:rPr lang="ja-JP" altLang="en-US" sz="2600">
                <a:latin typeface="Times New Roman" charset="0"/>
              </a:rPr>
              <a:t>’</a:t>
            </a:r>
            <a:r>
              <a:rPr lang="en-US" altLang="ja-JP" sz="2600">
                <a:latin typeface="Times New Roman" charset="0"/>
              </a:rPr>
              <a:t>s health and safety</a:t>
            </a:r>
          </a:p>
          <a:p>
            <a:pPr lvl="1" eaLnBrk="1" hangingPunct="1">
              <a:lnSpc>
                <a:spcPct val="60000"/>
              </a:lnSpc>
            </a:pPr>
            <a:r>
              <a:rPr lang="en-US" sz="2200">
                <a:latin typeface="Times New Roman" charset="0"/>
              </a:rPr>
              <a:t>MOC monitors high-level instrument Health and Status </a:t>
            </a:r>
          </a:p>
          <a:p>
            <a:pPr lvl="2" eaLnBrk="1" hangingPunct="1">
              <a:lnSpc>
                <a:spcPct val="60000"/>
              </a:lnSpc>
            </a:pPr>
            <a:r>
              <a:rPr lang="en-US" sz="1500">
                <a:latin typeface="Times New Roman" charset="0"/>
              </a:rPr>
              <a:t>Current draw from bus</a:t>
            </a:r>
          </a:p>
          <a:p>
            <a:pPr lvl="2" eaLnBrk="1" hangingPunct="1">
              <a:lnSpc>
                <a:spcPct val="60000"/>
              </a:lnSpc>
            </a:pPr>
            <a:r>
              <a:rPr lang="en-US" sz="1500">
                <a:latin typeface="Times New Roman" charset="0"/>
              </a:rPr>
              <a:t>Temp sensors from S/C bus</a:t>
            </a:r>
          </a:p>
          <a:p>
            <a:pPr eaLnBrk="1" hangingPunct="1">
              <a:lnSpc>
                <a:spcPct val="60000"/>
              </a:lnSpc>
            </a:pPr>
            <a:endParaRPr lang="en-US" sz="2600">
              <a:latin typeface="Times New Roman" charset="0"/>
            </a:endParaRPr>
          </a:p>
          <a:p>
            <a:pPr eaLnBrk="1" hangingPunct="1">
              <a:lnSpc>
                <a:spcPct val="55000"/>
              </a:lnSpc>
            </a:pPr>
            <a:endParaRPr lang="en-US" sz="1300">
              <a:latin typeface="Times New Roman" charset="0"/>
            </a:endParaRPr>
          </a:p>
          <a:p>
            <a:pPr lvl="1" eaLnBrk="1" hangingPunct="1">
              <a:lnSpc>
                <a:spcPct val="55000"/>
              </a:lnSpc>
            </a:pPr>
            <a:endParaRPr lang="en-US" sz="1500">
              <a:latin typeface="Times New Roman" charset="0"/>
            </a:endParaRPr>
          </a:p>
        </p:txBody>
      </p:sp>
      <p:sp>
        <p:nvSpPr>
          <p:cNvPr id="30723" name="Rectangle 3"/>
          <p:cNvSpPr>
            <a:spLocks noGrp="1" noChangeArrowheads="1"/>
          </p:cNvSpPr>
          <p:nvPr>
            <p:ph type="title"/>
          </p:nvPr>
        </p:nvSpPr>
        <p:spPr>
          <a:xfrm>
            <a:off x="504825" y="-228600"/>
            <a:ext cx="7800975" cy="984250"/>
          </a:xfrm>
        </p:spPr>
        <p:txBody>
          <a:bodyPr/>
          <a:lstStyle/>
          <a:p>
            <a:pPr eaLnBrk="1" hangingPunct="1"/>
            <a:r>
              <a:rPr lang="en-US">
                <a:latin typeface="Times New Roman" charset="0"/>
              </a:rPr>
              <a:t>Decoupled Payload Operations</a:t>
            </a:r>
          </a:p>
        </p:txBody>
      </p:sp>
    </p:spTree>
    <p:extLst>
      <p:ext uri="{BB962C8B-B14F-4D97-AF65-F5344CB8AC3E}">
        <p14:creationId xmlns:p14="http://schemas.microsoft.com/office/powerpoint/2010/main" val="3136897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Times New Roman" charset="0"/>
              </a:rPr>
              <a:t>Questions from the MOC</a:t>
            </a:r>
          </a:p>
        </p:txBody>
      </p:sp>
      <p:sp>
        <p:nvSpPr>
          <p:cNvPr id="32770" name="Content Placeholder 2"/>
          <p:cNvSpPr>
            <a:spLocks noGrp="1"/>
          </p:cNvSpPr>
          <p:nvPr>
            <p:ph idx="1"/>
          </p:nvPr>
        </p:nvSpPr>
        <p:spPr/>
        <p:txBody>
          <a:bodyPr/>
          <a:lstStyle/>
          <a:p>
            <a:pPr eaLnBrk="1" hangingPunct="1"/>
            <a:r>
              <a:rPr lang="en-US">
                <a:latin typeface="Times New Roman" charset="0"/>
              </a:rPr>
              <a:t>What is needed during commissioning?</a:t>
            </a:r>
          </a:p>
          <a:p>
            <a:pPr eaLnBrk="1" hangingPunct="1"/>
            <a:r>
              <a:rPr lang="en-US">
                <a:latin typeface="Times New Roman" charset="0"/>
              </a:rPr>
              <a:t>Before 0.25 AU do we *require* data?</a:t>
            </a:r>
          </a:p>
          <a:p>
            <a:pPr eaLnBrk="1" hangingPunct="1"/>
            <a:r>
              <a:rPr lang="en-US">
                <a:latin typeface="Times New Roman" charset="0"/>
              </a:rPr>
              <a:t>What do we need before 0.25 AU?</a:t>
            </a:r>
          </a:p>
          <a:p>
            <a:pPr eaLnBrk="1" hangingPunct="1"/>
            <a:r>
              <a:rPr lang="en-US">
                <a:latin typeface="Times New Roman" charset="0"/>
              </a:rPr>
              <a:t>How do we want to split out the three available files?</a:t>
            </a:r>
          </a:p>
          <a:p>
            <a:pPr lvl="1" eaLnBrk="1" hangingPunct="1"/>
            <a:r>
              <a:rPr lang="en-US">
                <a:latin typeface="Times New Roman" charset="0"/>
              </a:rPr>
              <a:t>Status/Summary</a:t>
            </a:r>
          </a:p>
          <a:p>
            <a:pPr lvl="1" eaLnBrk="1" hangingPunct="1"/>
            <a:r>
              <a:rPr lang="en-US">
                <a:latin typeface="Times New Roman" charset="0"/>
              </a:rPr>
              <a:t>Nominal mode data</a:t>
            </a:r>
          </a:p>
          <a:p>
            <a:pPr lvl="1" eaLnBrk="1" hangingPunct="1"/>
            <a:r>
              <a:rPr lang="en-US">
                <a:latin typeface="Times New Roman" charset="0"/>
              </a:rPr>
              <a:t>Burst Data</a:t>
            </a:r>
          </a:p>
          <a:p>
            <a:pPr eaLnBrk="1" hangingPunct="1"/>
            <a:r>
              <a:rPr lang="en-US">
                <a:latin typeface="Times New Roman" charset="0"/>
              </a:rPr>
              <a:t>Note that we will have up to 3 files, and may have different APIDs within each file</a:t>
            </a:r>
          </a:p>
          <a:p>
            <a:pPr eaLnBrk="1" hangingPunct="1">
              <a:buFontTx/>
              <a:buNone/>
            </a:pPr>
            <a:endParaRPr lang="en-US">
              <a:latin typeface="Times New Roman" charset="0"/>
            </a:endParaRPr>
          </a:p>
        </p:txBody>
      </p:sp>
    </p:spTree>
    <p:extLst>
      <p:ext uri="{BB962C8B-B14F-4D97-AF65-F5344CB8AC3E}">
        <p14:creationId xmlns:p14="http://schemas.microsoft.com/office/powerpoint/2010/main" val="7744858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Times New Roman" charset="0"/>
              </a:rPr>
              <a:t>Additional Questions</a:t>
            </a:r>
          </a:p>
        </p:txBody>
      </p:sp>
      <p:sp>
        <p:nvSpPr>
          <p:cNvPr id="33794" name="Content Placeholder 2"/>
          <p:cNvSpPr>
            <a:spLocks noGrp="1"/>
          </p:cNvSpPr>
          <p:nvPr>
            <p:ph idx="1"/>
          </p:nvPr>
        </p:nvSpPr>
        <p:spPr/>
        <p:txBody>
          <a:bodyPr/>
          <a:lstStyle/>
          <a:p>
            <a:pPr eaLnBrk="1" hangingPunct="1"/>
            <a:r>
              <a:rPr lang="en-US">
                <a:latin typeface="Times New Roman" charset="0"/>
              </a:rPr>
              <a:t>Will not have much time before solar passes (&lt;0.25 AU)</a:t>
            </a:r>
          </a:p>
          <a:p>
            <a:pPr lvl="1" eaLnBrk="1" hangingPunct="1"/>
            <a:r>
              <a:rPr lang="en-US">
                <a:latin typeface="Times New Roman" charset="0"/>
              </a:rPr>
              <a:t>Two levels of changes</a:t>
            </a:r>
          </a:p>
          <a:p>
            <a:pPr lvl="2" eaLnBrk="1" hangingPunct="1"/>
            <a:r>
              <a:rPr lang="en-US">
                <a:latin typeface="Times New Roman" charset="0"/>
              </a:rPr>
              <a:t>Changes to upload prior to next solar pass</a:t>
            </a:r>
          </a:p>
          <a:p>
            <a:pPr lvl="2" eaLnBrk="1" hangingPunct="1"/>
            <a:r>
              <a:rPr lang="en-US">
                <a:latin typeface="Times New Roman" charset="0"/>
              </a:rPr>
              <a:t>Changes to upload prior to (next solar pass + 1)</a:t>
            </a:r>
          </a:p>
          <a:p>
            <a:pPr eaLnBrk="1" hangingPunct="1"/>
            <a:r>
              <a:rPr lang="en-US">
                <a:latin typeface="Times New Roman" charset="0"/>
              </a:rPr>
              <a:t>~Daily snapshots (or on some cadence)</a:t>
            </a:r>
          </a:p>
          <a:p>
            <a:pPr lvl="1" eaLnBrk="1" hangingPunct="1"/>
            <a:r>
              <a:rPr lang="en-US">
                <a:latin typeface="Times New Roman" charset="0"/>
              </a:rPr>
              <a:t>This would allow us to get down and analyze data covering the solar pass quickly to assess what changes will be needed in the next solar pass</a:t>
            </a:r>
          </a:p>
        </p:txBody>
      </p:sp>
    </p:spTree>
    <p:extLst>
      <p:ext uri="{BB962C8B-B14F-4D97-AF65-F5344CB8AC3E}">
        <p14:creationId xmlns:p14="http://schemas.microsoft.com/office/powerpoint/2010/main" val="814361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Products (2/3)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71344761"/>
              </p:ext>
            </p:extLst>
          </p:nvPr>
        </p:nvGraphicFramePr>
        <p:xfrm>
          <a:off x="198551" y="1323474"/>
          <a:ext cx="8793563" cy="5042428"/>
        </p:xfrm>
        <a:graphic>
          <a:graphicData uri="http://schemas.openxmlformats.org/presentationml/2006/ole">
            <mc:AlternateContent xmlns:mc="http://schemas.openxmlformats.org/markup-compatibility/2006">
              <mc:Choice xmlns:v="urn:schemas-microsoft-com:vml" Requires="v">
                <p:oleObj spid="_x0000_s53392" name="Document" r:id="rId3" imgW="6125400" imgH="3501360" progId="Word.Document.12">
                  <p:embed/>
                </p:oleObj>
              </mc:Choice>
              <mc:Fallback>
                <p:oleObj name="Document" r:id="rId3" imgW="6125400" imgH="3501360" progId="Word.Document.12">
                  <p:embed/>
                  <p:pic>
                    <p:nvPicPr>
                      <p:cNvPr id="0" name="Picture 1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51" y="1323474"/>
                        <a:ext cx="8793563" cy="50424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09790304"/>
      </p:ext>
    </p:extLst>
  </p:cSld>
  <p:clrMapOvr>
    <a:masterClrMapping/>
  </p:clrMapOvr>
  <p:transition xmlns:p14="http://schemas.microsoft.com/office/powerpoint/2010/mai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t>
            </a:r>
            <a:r>
              <a:rPr lang="en-US" dirty="0" smtClean="0"/>
              <a:t>Products (3/3)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5906637"/>
              </p:ext>
            </p:extLst>
          </p:nvPr>
        </p:nvGraphicFramePr>
        <p:xfrm>
          <a:off x="198438" y="1490663"/>
          <a:ext cx="8793162" cy="4786312"/>
        </p:xfrm>
        <a:graphic>
          <a:graphicData uri="http://schemas.openxmlformats.org/presentationml/2006/ole">
            <mc:AlternateContent xmlns:mc="http://schemas.openxmlformats.org/markup-compatibility/2006">
              <mc:Choice xmlns:v="urn:schemas-microsoft-com:vml" Requires="v">
                <p:oleObj spid="_x0000_s54416" name="Document" r:id="rId3" imgW="6125400" imgH="3327840" progId="Word.Document.12">
                  <p:embed/>
                </p:oleObj>
              </mc:Choice>
              <mc:Fallback>
                <p:oleObj name="Document" r:id="rId3" imgW="6125400" imgH="3327840" progId="Word.Document.12">
                  <p:embed/>
                  <p:pic>
                    <p:nvPicPr>
                      <p:cNvPr id="0" name="Picture 1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8" y="1490663"/>
                        <a:ext cx="8793162" cy="478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06887688"/>
      </p:ext>
    </p:extLst>
  </p:cSld>
  <p:clrMapOvr>
    <a:masterClrMapping/>
  </p:clrMapOvr>
  <p:transition xmlns:p14="http://schemas.microsoft.com/office/powerpoint/2010/mai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855287792"/>
      </p:ext>
    </p:extLst>
  </p:cSld>
  <p:clrMapOvr>
    <a:masterClrMapping/>
  </p:clrMapOvr>
  <p:transition xmlns:p14="http://schemas.microsoft.com/office/powerpoint/2010/mai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4" name="Rounded Rectangle 3"/>
          <p:cNvSpPr/>
          <p:nvPr/>
        </p:nvSpPr>
        <p:spPr bwMode="auto">
          <a:xfrm>
            <a:off x="5119688" y="3276600"/>
            <a:ext cx="3186112" cy="762000"/>
          </a:xfrm>
          <a:prstGeom prst="roundRect">
            <a:avLst/>
          </a:prstGeom>
          <a:solidFill>
            <a:schemeClr val="bg1">
              <a:lumMod val="65000"/>
            </a:schemeClr>
          </a:solidFill>
          <a:ln w="38100" cap="flat" cmpd="sng" algn="ctr">
            <a:solidFill>
              <a:schemeClr val="tx1"/>
            </a:solidFill>
            <a:prstDash val="solid"/>
            <a:round/>
            <a:headEnd type="none" w="med" len="med"/>
            <a:tailEnd type="none" w="med" len="med"/>
          </a:ln>
          <a:effectLst/>
        </p:spPr>
        <p:txBody>
          <a:bodyPr/>
          <a:lstStyle/>
          <a:p>
            <a:pPr algn="ctr">
              <a:defRPr/>
            </a:pPr>
            <a:endParaRPr lang="en-US" sz="1600" b="1" dirty="0">
              <a:solidFill>
                <a:schemeClr val="tx1"/>
              </a:solidFill>
              <a:ea typeface="+mn-ea"/>
            </a:endParaRPr>
          </a:p>
          <a:p>
            <a:pPr algn="ctr">
              <a:defRPr/>
            </a:pPr>
            <a:r>
              <a:rPr lang="en-US" sz="1600" b="1" dirty="0">
                <a:solidFill>
                  <a:schemeClr val="tx1"/>
                </a:solidFill>
                <a:ea typeface="+mn-ea"/>
              </a:rPr>
              <a:t>EPI-HI / </a:t>
            </a:r>
            <a:r>
              <a:rPr lang="en-US" sz="1600" dirty="0">
                <a:solidFill>
                  <a:schemeClr val="tx1"/>
                </a:solidFill>
                <a:ea typeface="+mn-ea"/>
              </a:rPr>
              <a:t>Cal Tech</a:t>
            </a:r>
            <a:endParaRPr lang="en-US" sz="1100" dirty="0">
              <a:solidFill>
                <a:schemeClr val="tx1"/>
              </a:solidFill>
              <a:ea typeface="+mn-ea"/>
            </a:endParaRPr>
          </a:p>
        </p:txBody>
      </p:sp>
      <p:sp>
        <p:nvSpPr>
          <p:cNvPr id="5" name="Rectangle 10"/>
          <p:cNvSpPr>
            <a:spLocks noChangeArrowheads="1"/>
          </p:cNvSpPr>
          <p:nvPr/>
        </p:nvSpPr>
        <p:spPr bwMode="auto">
          <a:xfrm>
            <a:off x="76200" y="1008063"/>
            <a:ext cx="2743200" cy="3590925"/>
          </a:xfrm>
          <a:prstGeom prst="rect">
            <a:avLst/>
          </a:prstGeom>
          <a:solidFill>
            <a:srgbClr val="99CCFF"/>
          </a:solidFill>
          <a:ln w="38100">
            <a:solidFill>
              <a:srgbClr val="0000FF"/>
            </a:solidFill>
            <a:prstDash val="dash"/>
            <a:round/>
            <a:headEnd/>
            <a:tailEnd/>
          </a:ln>
        </p:spPr>
        <p:txBody>
          <a:bodyPr/>
          <a:lstStyle/>
          <a:p>
            <a:endParaRPr lang="en-US"/>
          </a:p>
        </p:txBody>
      </p:sp>
      <p:sp>
        <p:nvSpPr>
          <p:cNvPr id="6" name="Freeform 5"/>
          <p:cNvSpPr/>
          <p:nvPr/>
        </p:nvSpPr>
        <p:spPr bwMode="auto">
          <a:xfrm>
            <a:off x="3125788" y="2514600"/>
            <a:ext cx="5540375" cy="3282950"/>
          </a:xfrm>
          <a:custGeom>
            <a:avLst/>
            <a:gdLst>
              <a:gd name="connsiteX0" fmla="*/ 0 w 5459104"/>
              <a:gd name="connsiteY0" fmla="*/ 0 h 4094328"/>
              <a:gd name="connsiteX1" fmla="*/ 0 w 5459104"/>
              <a:gd name="connsiteY1" fmla="*/ 4094328 h 4094328"/>
              <a:gd name="connsiteX2" fmla="*/ 5459104 w 5459104"/>
              <a:gd name="connsiteY2" fmla="*/ 4094328 h 4094328"/>
              <a:gd name="connsiteX3" fmla="*/ 5459104 w 5459104"/>
              <a:gd name="connsiteY3" fmla="*/ 2961564 h 4094328"/>
              <a:gd name="connsiteX4" fmla="*/ 955343 w 5459104"/>
              <a:gd name="connsiteY4" fmla="*/ 2961564 h 4094328"/>
              <a:gd name="connsiteX5" fmla="*/ 955343 w 5459104"/>
              <a:gd name="connsiteY5" fmla="*/ 13647 h 4094328"/>
              <a:gd name="connsiteX6" fmla="*/ 13648 w 5459104"/>
              <a:gd name="connsiteY6" fmla="*/ 13647 h 4094328"/>
              <a:gd name="connsiteX7" fmla="*/ 13648 w 5459104"/>
              <a:gd name="connsiteY7" fmla="*/ 95534 h 40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04" h="4094328">
                <a:moveTo>
                  <a:pt x="0" y="0"/>
                </a:moveTo>
                <a:lnTo>
                  <a:pt x="0" y="4094328"/>
                </a:lnTo>
                <a:lnTo>
                  <a:pt x="5459104" y="4094328"/>
                </a:lnTo>
                <a:lnTo>
                  <a:pt x="5459104" y="2961564"/>
                </a:lnTo>
                <a:lnTo>
                  <a:pt x="955343" y="2961564"/>
                </a:lnTo>
                <a:lnTo>
                  <a:pt x="955343" y="13647"/>
                </a:lnTo>
                <a:lnTo>
                  <a:pt x="13648" y="13647"/>
                </a:lnTo>
                <a:lnTo>
                  <a:pt x="13648" y="95534"/>
                </a:lnTo>
              </a:path>
            </a:pathLst>
          </a:custGeom>
          <a:solidFill>
            <a:srgbClr val="CCFF99"/>
          </a:solidFill>
          <a:ln w="38100" cap="flat" cmpd="sng" algn="ctr">
            <a:solidFill>
              <a:srgbClr val="00B050"/>
            </a:solidFill>
            <a:prstDash val="dash"/>
            <a:round/>
            <a:headEnd type="none" w="med" len="med"/>
            <a:tailEnd type="none" w="med" len="med"/>
          </a:ln>
          <a:effectLst/>
        </p:spPr>
        <p:txBody>
          <a:bodyPr/>
          <a:lstStyle/>
          <a:p>
            <a:pPr>
              <a:defRPr/>
            </a:pPr>
            <a:endParaRPr lang="en-US">
              <a:ln w="28575">
                <a:solidFill>
                  <a:schemeClr val="tx1"/>
                </a:solidFill>
              </a:ln>
              <a:ea typeface="+mn-ea"/>
            </a:endParaRPr>
          </a:p>
        </p:txBody>
      </p:sp>
      <p:sp>
        <p:nvSpPr>
          <p:cNvPr id="7" name="Rectangle 6"/>
          <p:cNvSpPr/>
          <p:nvPr/>
        </p:nvSpPr>
        <p:spPr bwMode="auto">
          <a:xfrm>
            <a:off x="5745163" y="3924300"/>
            <a:ext cx="2101850" cy="2333625"/>
          </a:xfrm>
          <a:prstGeom prst="rect">
            <a:avLst/>
          </a:prstGeom>
          <a:solidFill>
            <a:schemeClr val="accent2">
              <a:lumMod val="20000"/>
              <a:lumOff val="80000"/>
              <a:alpha val="50000"/>
            </a:schemeClr>
          </a:solidFill>
          <a:ln w="38100" cap="flat" cmpd="sng" algn="ctr">
            <a:solidFill>
              <a:srgbClr val="CC00FF"/>
            </a:solidFill>
            <a:prstDash val="dash"/>
            <a:round/>
            <a:headEnd type="none" w="med" len="med"/>
            <a:tailEnd type="none" w="med" len="med"/>
          </a:ln>
          <a:effectLst/>
        </p:spPr>
        <p:txBody>
          <a:bodyPr/>
          <a:lstStyle/>
          <a:p>
            <a:pPr>
              <a:defRPr/>
            </a:pPr>
            <a:endParaRPr lang="en-US">
              <a:ea typeface="+mn-ea"/>
            </a:endParaRPr>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Text Box 7"/>
          <p:cNvSpPr txBox="1">
            <a:spLocks noChangeArrowheads="1"/>
          </p:cNvSpPr>
          <p:nvPr/>
        </p:nvSpPr>
        <p:spPr bwMode="auto">
          <a:xfrm>
            <a:off x="4173538" y="950913"/>
            <a:ext cx="4970462" cy="204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eaLnBrk="1" hangingPunct="1">
              <a:spcBef>
                <a:spcPts val="875"/>
              </a:spcBef>
              <a:buFont typeface="Arial" charset="0"/>
              <a:buAutoNum type="arabicPeriod"/>
            </a:pPr>
            <a:r>
              <a:rPr lang="en-GB" sz="1400" b="1">
                <a:solidFill>
                  <a:srgbClr val="0000FF"/>
                </a:solidFill>
              </a:rPr>
              <a:t>Common GSE-OS platform for instrument GSEs/SOC</a:t>
            </a:r>
          </a:p>
          <a:p>
            <a:pPr eaLnBrk="1" hangingPunct="1">
              <a:spcBef>
                <a:spcPts val="875"/>
              </a:spcBef>
              <a:buFont typeface="Arial" charset="0"/>
              <a:buAutoNum type="arabicPeriod"/>
            </a:pPr>
            <a:r>
              <a:rPr lang="en-GB" sz="1400" b="1">
                <a:solidFill>
                  <a:srgbClr val="0000FF"/>
                </a:solidFill>
              </a:rPr>
              <a:t>Instrument GSEs may have two types of operation:</a:t>
            </a:r>
            <a:br>
              <a:rPr lang="en-GB" sz="1400" b="1">
                <a:solidFill>
                  <a:srgbClr val="0000FF"/>
                </a:solidFill>
              </a:rPr>
            </a:br>
            <a:r>
              <a:rPr lang="en-GB" sz="1400" b="1">
                <a:solidFill>
                  <a:srgbClr val="0000FF"/>
                </a:solidFill>
              </a:rPr>
              <a:t>- Specific: direct connection to instrument test ports</a:t>
            </a:r>
            <a:br>
              <a:rPr lang="en-GB" sz="1400" b="1">
                <a:solidFill>
                  <a:srgbClr val="0000FF"/>
                </a:solidFill>
              </a:rPr>
            </a:br>
            <a:r>
              <a:rPr lang="en-GB" sz="1400" b="1">
                <a:solidFill>
                  <a:srgbClr val="0000FF"/>
                </a:solidFill>
              </a:rPr>
              <a:t>- Flight Mode: spacecraft simulator </a:t>
            </a:r>
            <a:r>
              <a:rPr lang="en-GB" sz="1400" b="1">
                <a:solidFill>
                  <a:srgbClr val="0000FF"/>
                </a:solidFill>
                <a:sym typeface="Wingdings" charset="0"/>
              </a:rPr>
              <a:t></a:t>
            </a:r>
            <a:r>
              <a:rPr lang="en-GB" sz="1400" b="1">
                <a:solidFill>
                  <a:srgbClr val="0000FF"/>
                </a:solidFill>
              </a:rPr>
              <a:t> instrument</a:t>
            </a:r>
          </a:p>
          <a:p>
            <a:pPr eaLnBrk="1" hangingPunct="1">
              <a:spcBef>
                <a:spcPts val="875"/>
              </a:spcBef>
              <a:buFont typeface="Arial" charset="0"/>
              <a:buAutoNum type="arabicPeriod"/>
            </a:pPr>
            <a:r>
              <a:rPr lang="en-GB" sz="1400" b="1">
                <a:solidFill>
                  <a:srgbClr val="0000FF"/>
                </a:solidFill>
              </a:rPr>
              <a:t>GSE Flight-Mode operation incorporated info the   SOC GSEO-OS system. Identical </a:t>
            </a:r>
            <a:r>
              <a:rPr lang="ja-JP" altLang="en-GB" sz="1400" b="1">
                <a:solidFill>
                  <a:srgbClr val="0000FF"/>
                </a:solidFill>
              </a:rPr>
              <a:t>“</a:t>
            </a:r>
            <a:r>
              <a:rPr lang="en-GB" sz="1400" b="1">
                <a:solidFill>
                  <a:srgbClr val="0000FF"/>
                </a:solidFill>
              </a:rPr>
              <a:t>look and feel</a:t>
            </a:r>
            <a:r>
              <a:rPr lang="ja-JP" altLang="en-GB" sz="1400" b="1">
                <a:solidFill>
                  <a:srgbClr val="0000FF"/>
                </a:solidFill>
              </a:rPr>
              <a:t>”</a:t>
            </a:r>
            <a:r>
              <a:rPr lang="en-GB" sz="1400" b="1">
                <a:solidFill>
                  <a:srgbClr val="0000FF"/>
                </a:solidFill>
              </a:rPr>
              <a:t> to the instrument/SOC teams during testing, I&amp;T, commissioning and  normal flight operations</a:t>
            </a:r>
          </a:p>
        </p:txBody>
      </p:sp>
      <p:sp>
        <p:nvSpPr>
          <p:cNvPr id="10" name="Rounded Rectangle 1"/>
          <p:cNvSpPr>
            <a:spLocks noChangeArrowheads="1"/>
          </p:cNvSpPr>
          <p:nvPr/>
        </p:nvSpPr>
        <p:spPr bwMode="auto">
          <a:xfrm>
            <a:off x="304800" y="11430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SPP </a:t>
            </a:r>
            <a:r>
              <a:rPr lang="en-US" b="1" dirty="0">
                <a:solidFill>
                  <a:schemeClr val="tx1"/>
                </a:solidFill>
              </a:rPr>
              <a:t>MOC</a:t>
            </a:r>
            <a:r>
              <a:rPr lang="en-US" dirty="0">
                <a:solidFill>
                  <a:schemeClr val="tx1"/>
                </a:solidFill>
              </a:rPr>
              <a:t>/APL</a:t>
            </a:r>
          </a:p>
          <a:p>
            <a:pPr algn="ctr"/>
            <a:r>
              <a:rPr lang="en-US" sz="1200" dirty="0">
                <a:solidFill>
                  <a:schemeClr val="tx1"/>
                </a:solidFill>
              </a:rPr>
              <a:t>(Mission Operations Center)</a:t>
            </a:r>
          </a:p>
        </p:txBody>
      </p:sp>
      <p:sp>
        <p:nvSpPr>
          <p:cNvPr id="11" name="Rounded Rectangle 10"/>
          <p:cNvSpPr/>
          <p:nvPr/>
        </p:nvSpPr>
        <p:spPr bwMode="auto">
          <a:xfrm>
            <a:off x="228600" y="5524500"/>
            <a:ext cx="2438400" cy="342900"/>
          </a:xfrm>
          <a:prstGeom prst="roundRect">
            <a:avLst/>
          </a:prstGeom>
          <a:noFill/>
          <a:ln w="38100" cap="flat" cmpd="sng" algn="ctr">
            <a:solidFill>
              <a:schemeClr val="tx1"/>
            </a:solidFill>
            <a:prstDash val="solid"/>
            <a:round/>
            <a:headEnd type="none" w="med" len="med"/>
            <a:tailEnd type="none" w="med" len="med"/>
          </a:ln>
          <a:effectLst/>
        </p:spPr>
        <p:txBody>
          <a:bodyPr/>
          <a:lstStyle/>
          <a:p>
            <a:pPr algn="ctr">
              <a:defRPr/>
            </a:pPr>
            <a:r>
              <a:rPr lang="en-US" sz="1400" dirty="0">
                <a:solidFill>
                  <a:schemeClr val="tx1"/>
                </a:solidFill>
                <a:ea typeface="+mn-ea"/>
              </a:rPr>
              <a:t>ISIS Instrument Team Input</a:t>
            </a:r>
            <a:endParaRPr lang="en-US" sz="1050" dirty="0">
              <a:solidFill>
                <a:schemeClr val="tx1"/>
              </a:solidFill>
              <a:ea typeface="+mn-ea"/>
            </a:endParaRPr>
          </a:p>
        </p:txBody>
      </p:sp>
      <p:cxnSp>
        <p:nvCxnSpPr>
          <p:cNvPr id="12" name="Straight Arrow Connector 3"/>
          <p:cNvCxnSpPr>
            <a:cxnSpLocks noChangeShapeType="1"/>
          </p:cNvCxnSpPr>
          <p:nvPr/>
        </p:nvCxnSpPr>
        <p:spPr bwMode="auto">
          <a:xfrm flipV="1">
            <a:off x="838200" y="1978025"/>
            <a:ext cx="0" cy="1603375"/>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5"/>
          <p:cNvCxnSpPr>
            <a:cxnSpLocks noChangeShapeType="1"/>
          </p:cNvCxnSpPr>
          <p:nvPr/>
        </p:nvCxnSpPr>
        <p:spPr bwMode="auto">
          <a:xfrm>
            <a:off x="2057400" y="1828800"/>
            <a:ext cx="0" cy="1676400"/>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8"/>
          <p:cNvSpPr txBox="1">
            <a:spLocks noChangeArrowheads="1"/>
          </p:cNvSpPr>
          <p:nvPr/>
        </p:nvSpPr>
        <p:spPr bwMode="auto">
          <a:xfrm rot="16200000">
            <a:off x="100807" y="2436018"/>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Instrument </a:t>
            </a:r>
          </a:p>
          <a:p>
            <a:pPr eaLnBrk="1" hangingPunct="1"/>
            <a:r>
              <a:rPr lang="en-US" sz="1200" b="1">
                <a:solidFill>
                  <a:schemeClr val="tx1"/>
                </a:solidFill>
              </a:rPr>
              <a:t>Commands</a:t>
            </a:r>
          </a:p>
        </p:txBody>
      </p:sp>
      <p:sp>
        <p:nvSpPr>
          <p:cNvPr id="15" name="TextBox 15"/>
          <p:cNvSpPr txBox="1">
            <a:spLocks noChangeArrowheads="1"/>
          </p:cNvSpPr>
          <p:nvPr/>
        </p:nvSpPr>
        <p:spPr bwMode="auto">
          <a:xfrm rot="5400000">
            <a:off x="1866106" y="2436020"/>
            <a:ext cx="95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Data/SOH </a:t>
            </a:r>
          </a:p>
          <a:p>
            <a:pPr eaLnBrk="1" hangingPunct="1"/>
            <a:r>
              <a:rPr lang="en-US" sz="1200" b="1">
                <a:solidFill>
                  <a:schemeClr val="tx1"/>
                </a:solidFill>
              </a:rPr>
              <a:t>Level Zero</a:t>
            </a:r>
          </a:p>
        </p:txBody>
      </p:sp>
      <p:sp>
        <p:nvSpPr>
          <p:cNvPr id="16" name="Rounded Rectangle 17"/>
          <p:cNvSpPr>
            <a:spLocks noChangeArrowheads="1"/>
          </p:cNvSpPr>
          <p:nvPr/>
        </p:nvSpPr>
        <p:spPr bwMode="auto">
          <a:xfrm>
            <a:off x="304800" y="35814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a:solidFill>
                  <a:schemeClr val="tx1"/>
                </a:solidFill>
              </a:rPr>
              <a:t>ISIS </a:t>
            </a:r>
            <a:r>
              <a:rPr lang="en-US" b="1">
                <a:solidFill>
                  <a:schemeClr val="tx1"/>
                </a:solidFill>
              </a:rPr>
              <a:t>SOC</a:t>
            </a:r>
            <a:r>
              <a:rPr lang="en-US">
                <a:solidFill>
                  <a:schemeClr val="tx1"/>
                </a:solidFill>
              </a:rPr>
              <a:t>/UNH</a:t>
            </a:r>
          </a:p>
          <a:p>
            <a:pPr algn="ctr"/>
            <a:r>
              <a:rPr lang="en-US" sz="1200">
                <a:solidFill>
                  <a:schemeClr val="tx1"/>
                </a:solidFill>
              </a:rPr>
              <a:t>(Science Operations Center)</a:t>
            </a:r>
          </a:p>
        </p:txBody>
      </p:sp>
      <p:cxnSp>
        <p:nvCxnSpPr>
          <p:cNvPr id="17" name="Straight Arrow Connector 18"/>
          <p:cNvCxnSpPr>
            <a:cxnSpLocks noChangeShapeType="1"/>
          </p:cNvCxnSpPr>
          <p:nvPr/>
        </p:nvCxnSpPr>
        <p:spPr bwMode="auto">
          <a:xfrm flipV="1">
            <a:off x="1157288" y="4325938"/>
            <a:ext cx="20637"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22"/>
          <p:cNvCxnSpPr>
            <a:cxnSpLocks noChangeShapeType="1"/>
          </p:cNvCxnSpPr>
          <p:nvPr/>
        </p:nvCxnSpPr>
        <p:spPr bwMode="auto">
          <a:xfrm flipV="1">
            <a:off x="1711325" y="4325938"/>
            <a:ext cx="22225"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23"/>
          <p:cNvSpPr txBox="1">
            <a:spLocks noChangeArrowheads="1"/>
          </p:cNvSpPr>
          <p:nvPr/>
        </p:nvSpPr>
        <p:spPr bwMode="auto">
          <a:xfrm rot="16200000">
            <a:off x="655638" y="4868862"/>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EPI-LO</a:t>
            </a:r>
          </a:p>
        </p:txBody>
      </p:sp>
      <p:sp>
        <p:nvSpPr>
          <p:cNvPr id="20" name="TextBox 24"/>
          <p:cNvSpPr txBox="1">
            <a:spLocks noChangeArrowheads="1"/>
          </p:cNvSpPr>
          <p:nvPr/>
        </p:nvSpPr>
        <p:spPr bwMode="auto">
          <a:xfrm rot="16200000">
            <a:off x="1524000" y="4868863"/>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EPI-HI</a:t>
            </a:r>
          </a:p>
        </p:txBody>
      </p:sp>
      <p:cxnSp>
        <p:nvCxnSpPr>
          <p:cNvPr id="21" name="Elbow Connector 16"/>
          <p:cNvCxnSpPr>
            <a:cxnSpLocks noChangeShapeType="1"/>
          </p:cNvCxnSpPr>
          <p:nvPr/>
        </p:nvCxnSpPr>
        <p:spPr bwMode="auto">
          <a:xfrm flipV="1">
            <a:off x="2590800" y="1143000"/>
            <a:ext cx="762000" cy="171450"/>
          </a:xfrm>
          <a:prstGeom prst="bentConnector3">
            <a:avLst>
              <a:gd name="adj1" fmla="val 55375"/>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7"/>
          <p:cNvSpPr txBox="1">
            <a:spLocks noChangeArrowheads="1"/>
          </p:cNvSpPr>
          <p:nvPr/>
        </p:nvSpPr>
        <p:spPr bwMode="auto">
          <a:xfrm>
            <a:off x="3276600" y="1004888"/>
            <a:ext cx="8969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600" b="1" dirty="0">
                <a:solidFill>
                  <a:schemeClr val="tx1"/>
                </a:solidFill>
              </a:rPr>
              <a:t>EPI-LO</a:t>
            </a:r>
          </a:p>
          <a:p>
            <a:pPr algn="ctr" eaLnBrk="1" hangingPunct="1"/>
            <a:r>
              <a:rPr lang="en-US" sz="1200" b="1" dirty="0">
                <a:solidFill>
                  <a:schemeClr val="tx1"/>
                </a:solidFill>
              </a:rPr>
              <a:t>(same as EPI-HI shown below)</a:t>
            </a:r>
          </a:p>
        </p:txBody>
      </p:sp>
      <p:sp>
        <p:nvSpPr>
          <p:cNvPr id="23" name="Rounded Rectangle 49"/>
          <p:cNvSpPr>
            <a:spLocks noChangeArrowheads="1"/>
          </p:cNvSpPr>
          <p:nvPr/>
        </p:nvSpPr>
        <p:spPr bwMode="auto">
          <a:xfrm rot="16200000">
            <a:off x="2851943" y="3320257"/>
            <a:ext cx="1509713"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SPP S/C </a:t>
            </a:r>
          </a:p>
          <a:p>
            <a:pPr algn="ctr"/>
            <a:r>
              <a:rPr lang="en-US" sz="1600" b="1">
                <a:solidFill>
                  <a:schemeClr val="tx1"/>
                </a:solidFill>
              </a:rPr>
              <a:t>simulator</a:t>
            </a:r>
            <a:endParaRPr lang="en-US" sz="1100" b="1">
              <a:solidFill>
                <a:schemeClr val="tx1"/>
              </a:solidFill>
            </a:endParaRPr>
          </a:p>
        </p:txBody>
      </p:sp>
      <p:sp>
        <p:nvSpPr>
          <p:cNvPr id="24" name="Rounded Rectangle 50"/>
          <p:cNvSpPr>
            <a:spLocks noChangeArrowheads="1"/>
          </p:cNvSpPr>
          <p:nvPr/>
        </p:nvSpPr>
        <p:spPr bwMode="auto">
          <a:xfrm>
            <a:off x="6034088" y="5029200"/>
            <a:ext cx="1509712"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EPI-HI GSE</a:t>
            </a:r>
          </a:p>
          <a:p>
            <a:pPr algn="ctr"/>
            <a:r>
              <a:rPr lang="en-US" sz="1600" b="1">
                <a:solidFill>
                  <a:schemeClr val="tx1"/>
                </a:solidFill>
              </a:rPr>
              <a:t>(GSE-OS)</a:t>
            </a:r>
            <a:endParaRPr lang="en-US" sz="1100" b="1">
              <a:solidFill>
                <a:schemeClr val="tx1"/>
              </a:solidFill>
            </a:endParaRPr>
          </a:p>
        </p:txBody>
      </p:sp>
      <p:cxnSp>
        <p:nvCxnSpPr>
          <p:cNvPr id="25" name="Elbow Connector 14351"/>
          <p:cNvCxnSpPr>
            <a:cxnSpLocks noChangeShapeType="1"/>
            <a:stCxn id="23" idx="1"/>
            <a:endCxn id="24" idx="1"/>
          </p:cNvCxnSpPr>
          <p:nvPr/>
        </p:nvCxnSpPr>
        <p:spPr bwMode="auto">
          <a:xfrm rot="16200000" flipH="1">
            <a:off x="4343400" y="3668713"/>
            <a:ext cx="954087" cy="2427288"/>
          </a:xfrm>
          <a:prstGeom prst="bentConnector2">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55"/>
          <p:cNvSpPr txBox="1">
            <a:spLocks noChangeArrowheads="1"/>
          </p:cNvSpPr>
          <p:nvPr/>
        </p:nvSpPr>
        <p:spPr bwMode="auto">
          <a:xfrm>
            <a:off x="3868738" y="5029200"/>
            <a:ext cx="184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Flight Mode  Data/SOH</a:t>
            </a:r>
          </a:p>
        </p:txBody>
      </p:sp>
      <p:sp>
        <p:nvSpPr>
          <p:cNvPr id="27" name="TextBox 58"/>
          <p:cNvSpPr txBox="1">
            <a:spLocks noChangeArrowheads="1"/>
          </p:cNvSpPr>
          <p:nvPr/>
        </p:nvSpPr>
        <p:spPr bwMode="auto">
          <a:xfrm>
            <a:off x="3124200" y="5486400"/>
            <a:ext cx="263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400" b="1">
                <a:solidFill>
                  <a:srgbClr val="00B050"/>
                </a:solidFill>
              </a:rPr>
              <a:t>Duplicates SOC functionality</a:t>
            </a:r>
          </a:p>
        </p:txBody>
      </p:sp>
      <p:cxnSp>
        <p:nvCxnSpPr>
          <p:cNvPr id="28" name="Elbow Connector 14356"/>
          <p:cNvCxnSpPr>
            <a:cxnSpLocks noChangeShapeType="1"/>
          </p:cNvCxnSpPr>
          <p:nvPr/>
        </p:nvCxnSpPr>
        <p:spPr bwMode="auto">
          <a:xfrm rot="16200000" flipV="1">
            <a:off x="5631656" y="4328319"/>
            <a:ext cx="968375" cy="388938"/>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Elbow Connector 61"/>
          <p:cNvCxnSpPr>
            <a:cxnSpLocks noChangeShapeType="1"/>
          </p:cNvCxnSpPr>
          <p:nvPr/>
        </p:nvCxnSpPr>
        <p:spPr bwMode="auto">
          <a:xfrm rot="5400000" flipH="1" flipV="1">
            <a:off x="7000082" y="4339431"/>
            <a:ext cx="996950" cy="395287"/>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68"/>
          <p:cNvSpPr txBox="1">
            <a:spLocks noChangeArrowheads="1"/>
          </p:cNvSpPr>
          <p:nvPr/>
        </p:nvSpPr>
        <p:spPr bwMode="auto">
          <a:xfrm>
            <a:off x="5921375" y="4143375"/>
            <a:ext cx="169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200" b="1">
                <a:solidFill>
                  <a:schemeClr val="tx1"/>
                </a:solidFill>
              </a:rPr>
              <a:t>Detailed Diagnostics</a:t>
            </a:r>
          </a:p>
        </p:txBody>
      </p:sp>
      <p:cxnSp>
        <p:nvCxnSpPr>
          <p:cNvPr id="31" name="Straight Arrow Connector 31"/>
          <p:cNvCxnSpPr>
            <a:cxnSpLocks noChangeShapeType="1"/>
            <a:stCxn id="23" idx="2"/>
            <a:endCxn id="4" idx="1"/>
          </p:cNvCxnSpPr>
          <p:nvPr/>
        </p:nvCxnSpPr>
        <p:spPr bwMode="auto">
          <a:xfrm>
            <a:off x="3937000" y="3649663"/>
            <a:ext cx="1182688" cy="7937"/>
          </a:xfrm>
          <a:prstGeom prst="straightConnector1">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TextBox 76"/>
          <p:cNvSpPr txBox="1">
            <a:spLocks noChangeArrowheads="1"/>
          </p:cNvSpPr>
          <p:nvPr/>
        </p:nvSpPr>
        <p:spPr bwMode="auto">
          <a:xfrm>
            <a:off x="5943600" y="5791200"/>
            <a:ext cx="187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400" b="1">
                <a:solidFill>
                  <a:srgbClr val="CC00FF"/>
                </a:solidFill>
              </a:rPr>
              <a:t>Instrument specific </a:t>
            </a:r>
          </a:p>
          <a:p>
            <a:pPr algn="ctr" eaLnBrk="1" hangingPunct="1"/>
            <a:r>
              <a:rPr lang="en-US" sz="1400" b="1">
                <a:solidFill>
                  <a:srgbClr val="CC00FF"/>
                </a:solidFill>
              </a:rPr>
              <a:t>functionality</a:t>
            </a:r>
          </a:p>
        </p:txBody>
      </p:sp>
      <p:sp>
        <p:nvSpPr>
          <p:cNvPr id="33" name="Line 12"/>
          <p:cNvSpPr>
            <a:spLocks noChangeShapeType="1"/>
          </p:cNvSpPr>
          <p:nvPr/>
        </p:nvSpPr>
        <p:spPr bwMode="auto">
          <a:xfrm flipH="1" flipV="1">
            <a:off x="2344738" y="4156075"/>
            <a:ext cx="931862" cy="1330325"/>
          </a:xfrm>
          <a:prstGeom prst="line">
            <a:avLst/>
          </a:prstGeom>
          <a:noFill/>
          <a:ln w="1270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561100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CCFF"/>
                                      </p:to>
                                    </p:animClr>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9">
                                            <p:txEl>
                                              <p:pRg st="1" end="1"/>
                                            </p:txEl>
                                          </p:spTgt>
                                        </p:tgtEl>
                                        <p:attrNameLst>
                                          <p:attrName>style.color</p:attrName>
                                        </p:attrNameLst>
                                      </p:cBhvr>
                                      <p:to>
                                        <a:schemeClr val="hlink"/>
                                      </p:to>
                                    </p:animClr>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Times New Roman" charset="0"/>
                <a:ea typeface="ＭＳ Ｐゴシック" charset="0"/>
                <a:cs typeface="ＭＳ Ｐゴシック" charset="0"/>
              </a:rPr>
              <a:t>Command-Load Sizes</a:t>
            </a:r>
            <a:endParaRPr lang="en-US" dirty="0">
              <a:latin typeface="Times New Roman" charset="0"/>
              <a:ea typeface="ＭＳ Ｐゴシック" charset="0"/>
              <a:cs typeface="ＭＳ Ｐゴシック" charset="0"/>
            </a:endParaRPr>
          </a:p>
        </p:txBody>
      </p:sp>
      <p:sp>
        <p:nvSpPr>
          <p:cNvPr id="10242" name="Content Placeholder 2"/>
          <p:cNvSpPr>
            <a:spLocks noGrp="1"/>
          </p:cNvSpPr>
          <p:nvPr>
            <p:ph idx="1"/>
          </p:nvPr>
        </p:nvSpPr>
        <p:spPr/>
        <p:txBody>
          <a:bodyPr/>
          <a:lstStyle/>
          <a:p>
            <a:r>
              <a:rPr lang="en-US" sz="2400">
                <a:latin typeface="Times New Roman" charset="0"/>
                <a:ea typeface="ＭＳ Ｐゴシック" charset="0"/>
                <a:cs typeface="ＭＳ Ｐゴシック" charset="0"/>
              </a:rPr>
              <a:t>EPI-Lo</a:t>
            </a:r>
          </a:p>
          <a:p>
            <a:pPr lvl="1"/>
            <a:r>
              <a:rPr lang="en-US" sz="2000">
                <a:latin typeface="Times New Roman" charset="0"/>
                <a:ea typeface="ＭＳ Ｐゴシック" charset="0"/>
              </a:rPr>
              <a:t>Command lengths vary.  </a:t>
            </a:r>
          </a:p>
          <a:p>
            <a:pPr lvl="2"/>
            <a:r>
              <a:rPr lang="en-US" sz="1800">
                <a:latin typeface="Times New Roman" charset="0"/>
                <a:ea typeface="ＭＳ Ｐゴシック" charset="0"/>
              </a:rPr>
              <a:t>For example to set a HV level would require five bytes. </a:t>
            </a:r>
          </a:p>
          <a:p>
            <a:pPr lvl="2"/>
            <a:r>
              <a:rPr lang="en-US" sz="1800">
                <a:latin typeface="Times New Roman" charset="0"/>
                <a:ea typeface="ＭＳ Ｐゴシック" charset="0"/>
              </a:rPr>
              <a:t> Table loads would need much more space, typically 256 bytes </a:t>
            </a:r>
          </a:p>
          <a:p>
            <a:r>
              <a:rPr lang="en-US" sz="2400">
                <a:latin typeface="Times New Roman" charset="0"/>
                <a:ea typeface="ＭＳ Ｐゴシック" charset="0"/>
                <a:cs typeface="ＭＳ Ｐゴシック" charset="0"/>
              </a:rPr>
              <a:t>EPI-Hi</a:t>
            </a:r>
          </a:p>
          <a:p>
            <a:pPr lvl="1"/>
            <a:r>
              <a:rPr lang="en-US" sz="2000">
                <a:latin typeface="Times New Roman" charset="0"/>
                <a:ea typeface="ＭＳ Ｐゴシック" charset="0"/>
              </a:rPr>
              <a:t>Instrument commands are variable in size.</a:t>
            </a:r>
          </a:p>
          <a:p>
            <a:pPr lvl="2"/>
            <a:r>
              <a:rPr lang="en-US" sz="1800">
                <a:latin typeface="Times New Roman" charset="0"/>
                <a:ea typeface="ＭＳ Ｐゴシック" charset="0"/>
              </a:rPr>
              <a:t>Routine instrument commands are generally 10 - 100 bytes.</a:t>
            </a:r>
          </a:p>
          <a:p>
            <a:pPr lvl="2"/>
            <a:r>
              <a:rPr lang="en-US" sz="1800">
                <a:latin typeface="Times New Roman" charset="0"/>
                <a:ea typeface="ＭＳ Ｐゴシック" charset="0"/>
              </a:rPr>
              <a:t>Flt software patches can be hundreds of bytes.</a:t>
            </a:r>
          </a:p>
          <a:p>
            <a:pPr lvl="2"/>
            <a:r>
              <a:rPr lang="en-US" sz="1800">
                <a:latin typeface="Times New Roman" charset="0"/>
                <a:ea typeface="ＭＳ Ｐゴシック" charset="0"/>
              </a:rPr>
              <a:t>Flt software binary upload would be thousands of bytes.</a:t>
            </a:r>
          </a:p>
          <a:p>
            <a:pPr lvl="1"/>
            <a:r>
              <a:rPr lang="en-US" sz="2000">
                <a:latin typeface="Times New Roman" charset="0"/>
                <a:ea typeface="ＭＳ Ｐゴシック" charset="0"/>
              </a:rPr>
              <a:t>For the longer commands and table uploads, we generally break the upload into a sequence of separate commands designed to fit into the size of the CCSDS telecommand packet defined in the MOC-SOC ICD.</a:t>
            </a:r>
          </a:p>
          <a:p>
            <a:pPr lvl="1"/>
            <a:r>
              <a:rPr lang="en-US" sz="2000">
                <a:latin typeface="Times New Roman" charset="0"/>
                <a:ea typeface="ＭＳ Ｐゴシック" charset="0"/>
              </a:rPr>
              <a:t>During the definition of the MOC-SOC ICD, we work with the MOC and SOC to ensure that the sequencing of these multi-packet uploads can be properly orchestrated, with appropriate hand-shaking, etc. </a:t>
            </a:r>
          </a:p>
          <a:p>
            <a:pPr lvl="1"/>
            <a:endParaRPr lang="en-US">
              <a:latin typeface="Times New Roman" charset="0"/>
              <a:ea typeface="ＭＳ Ｐゴシック" charset="0"/>
            </a:endParaRPr>
          </a:p>
        </p:txBody>
      </p:sp>
    </p:spTree>
    <p:extLst>
      <p:ext uri="{BB962C8B-B14F-4D97-AF65-F5344CB8AC3E}">
        <p14:creationId xmlns:p14="http://schemas.microsoft.com/office/powerpoint/2010/main" val="2280939030"/>
      </p:ext>
    </p:extLst>
  </p:cSld>
  <p:clrMapOvr>
    <a:masterClrMapping/>
  </p:clrMapOvr>
  <p:transition xmlns:p14="http://schemas.microsoft.com/office/powerpoint/2010/mai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304800"/>
            <a:ext cx="8686800" cy="609600"/>
          </a:xfrm>
        </p:spPr>
        <p:txBody>
          <a:bodyPr/>
          <a:lstStyle/>
          <a:p>
            <a:r>
              <a:rPr lang="en-US" dirty="0" smtClean="0">
                <a:latin typeface="Times New Roman" charset="0"/>
                <a:ea typeface="ＭＳ Ｐゴシック" charset="0"/>
                <a:cs typeface="ＭＳ Ｐゴシック" charset="0"/>
              </a:rPr>
              <a:t>Number of commands in an orbit </a:t>
            </a:r>
            <a:endParaRPr lang="en-US" dirty="0">
              <a:latin typeface="Times New Roman" charset="0"/>
              <a:ea typeface="ＭＳ Ｐゴシック" charset="0"/>
              <a:cs typeface="ＭＳ Ｐゴシック" charset="0"/>
            </a:endParaRPr>
          </a:p>
        </p:txBody>
      </p:sp>
      <p:sp>
        <p:nvSpPr>
          <p:cNvPr id="11266" name="Content Placeholder 2"/>
          <p:cNvSpPr>
            <a:spLocks noGrp="1"/>
          </p:cNvSpPr>
          <p:nvPr>
            <p:ph idx="1"/>
          </p:nvPr>
        </p:nvSpPr>
        <p:spPr>
          <a:xfrm>
            <a:off x="533400" y="1143000"/>
            <a:ext cx="8305800" cy="5105400"/>
          </a:xfrm>
        </p:spPr>
        <p:txBody>
          <a:bodyPr/>
          <a:lstStyle/>
          <a:p>
            <a:r>
              <a:rPr lang="en-US">
                <a:latin typeface="Times New Roman" charset="0"/>
                <a:ea typeface="ＭＳ Ｐゴシック" charset="0"/>
                <a:cs typeface="ＭＳ Ｐゴシック" charset="0"/>
              </a:rPr>
              <a:t>EPI-Lo</a:t>
            </a:r>
          </a:p>
          <a:p>
            <a:pPr lvl="1"/>
            <a:r>
              <a:rPr lang="en-US">
                <a:latin typeface="Times New Roman" charset="0"/>
                <a:ea typeface="ＭＳ Ｐゴシック" charset="0"/>
              </a:rPr>
              <a:t>Plan to be in one mode throughout encounter (&lt; 0.25 AU), so there should be few to none. </a:t>
            </a:r>
          </a:p>
          <a:p>
            <a:pPr lvl="1"/>
            <a:r>
              <a:rPr lang="en-US">
                <a:latin typeface="Times New Roman" charset="0"/>
                <a:ea typeface="ＭＳ Ｐゴシック" charset="0"/>
              </a:rPr>
              <a:t>Still the possibility that we might want to use a super-high rate "burst mode" during intervals within 0.25 AU, but ideally that would require only a macro to be fired to set the new mode and another macro to return to the old mode.  Maybe a few bytes for each operation.</a:t>
            </a:r>
          </a:p>
          <a:p>
            <a:pPr lvl="1"/>
            <a:r>
              <a:rPr lang="en-US">
                <a:latin typeface="Times New Roman" charset="0"/>
                <a:ea typeface="ＭＳ Ｐゴシック" charset="0"/>
              </a:rPr>
              <a:t>More commands during cruise as we power on/off and into various modes. </a:t>
            </a:r>
          </a:p>
          <a:p>
            <a:pPr lvl="1"/>
            <a:r>
              <a:rPr lang="en-US">
                <a:latin typeface="Times New Roman" charset="0"/>
                <a:ea typeface="ＭＳ Ｐゴシック" charset="0"/>
              </a:rPr>
              <a:t>Many commands during commissioning.  </a:t>
            </a:r>
          </a:p>
          <a:p>
            <a:r>
              <a:rPr lang="en-US">
                <a:latin typeface="Times New Roman" charset="0"/>
                <a:ea typeface="ＭＳ Ｐゴシック" charset="0"/>
                <a:cs typeface="ＭＳ Ｐゴシック" charset="0"/>
              </a:rPr>
              <a:t>EPI-Hi</a:t>
            </a:r>
          </a:p>
          <a:p>
            <a:pPr lvl="1"/>
            <a:r>
              <a:rPr lang="en-US">
                <a:latin typeface="Times New Roman" charset="0"/>
                <a:ea typeface="ＭＳ Ｐゴシック" charset="0"/>
              </a:rPr>
              <a:t>We do not yet know</a:t>
            </a:r>
          </a:p>
        </p:txBody>
      </p:sp>
    </p:spTree>
    <p:extLst>
      <p:ext uri="{BB962C8B-B14F-4D97-AF65-F5344CB8AC3E}">
        <p14:creationId xmlns:p14="http://schemas.microsoft.com/office/powerpoint/2010/main" val="2270470692"/>
      </p:ext>
    </p:extLst>
  </p:cSld>
  <p:clrMapOvr>
    <a:masterClrMapping/>
  </p:clrMapOvr>
  <p:transition xmlns:p14="http://schemas.microsoft.com/office/powerpoint/2010/mai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256632" y="228600"/>
            <a:ext cx="8039768" cy="609600"/>
          </a:xfrm>
        </p:spPr>
        <p:txBody>
          <a:bodyPr/>
          <a:lstStyle/>
          <a:p>
            <a:r>
              <a:rPr lang="en-US" dirty="0" smtClean="0">
                <a:latin typeface="Times New Roman" charset="0"/>
                <a:ea typeface="ＭＳ Ｐゴシック" charset="0"/>
                <a:cs typeface="ＭＳ Ｐゴシック" charset="0"/>
              </a:rPr>
              <a:t>ISIS Macros </a:t>
            </a:r>
            <a:endParaRPr lang="en-US" dirty="0">
              <a:latin typeface="Times New Roman" charset="0"/>
              <a:ea typeface="ＭＳ Ｐゴシック" charset="0"/>
              <a:cs typeface="ＭＳ Ｐゴシック" charset="0"/>
            </a:endParaRPr>
          </a:p>
        </p:txBody>
      </p:sp>
      <p:sp>
        <p:nvSpPr>
          <p:cNvPr id="12290" name="Content Placeholder 2"/>
          <p:cNvSpPr>
            <a:spLocks noGrp="1"/>
          </p:cNvSpPr>
          <p:nvPr>
            <p:ph idx="1"/>
          </p:nvPr>
        </p:nvSpPr>
        <p:spPr>
          <a:xfrm>
            <a:off x="346242" y="1594853"/>
            <a:ext cx="8305800" cy="4191000"/>
          </a:xfrm>
        </p:spPr>
        <p:txBody>
          <a:bodyPr/>
          <a:lstStyle/>
          <a:p>
            <a:r>
              <a:rPr lang="en-US" sz="3600" dirty="0">
                <a:latin typeface="Times New Roman" charset="0"/>
                <a:ea typeface="ＭＳ Ｐゴシック" charset="0"/>
                <a:cs typeface="ＭＳ Ｐゴシック" charset="0"/>
              </a:rPr>
              <a:t>EPI-Lo</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 and </a:t>
            </a:r>
            <a:r>
              <a:rPr lang="en-US" sz="3200" dirty="0" smtClean="0">
                <a:latin typeface="Times New Roman" charset="0"/>
                <a:ea typeface="ＭＳ Ｐゴシック" charset="0"/>
              </a:rPr>
              <a:t>plans to use it </a:t>
            </a:r>
            <a:endParaRPr lang="en-US" sz="3200" dirty="0">
              <a:latin typeface="Times New Roman" charset="0"/>
              <a:ea typeface="ＭＳ Ｐゴシック" charset="0"/>
            </a:endParaRPr>
          </a:p>
          <a:p>
            <a:r>
              <a:rPr lang="en-US" sz="3600" dirty="0">
                <a:latin typeface="Times New Roman" charset="0"/>
                <a:ea typeface="ＭＳ Ｐゴシック" charset="0"/>
                <a:cs typeface="ＭＳ Ｐゴシック" charset="0"/>
              </a:rPr>
              <a:t>EPI-Hi</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ix </a:t>
            </a:r>
            <a:r>
              <a:rPr lang="en-US" sz="3200" dirty="0">
                <a:latin typeface="Times New Roman" charset="0"/>
                <a:ea typeface="ＭＳ Ｐゴシック" charset="0"/>
              </a:rPr>
              <a:t>of macros and “raw commands”</a:t>
            </a:r>
          </a:p>
        </p:txBody>
      </p:sp>
    </p:spTree>
    <p:extLst>
      <p:ext uri="{BB962C8B-B14F-4D97-AF65-F5344CB8AC3E}">
        <p14:creationId xmlns:p14="http://schemas.microsoft.com/office/powerpoint/2010/main" val="1591012026"/>
      </p:ext>
    </p:extLst>
  </p:cSld>
  <p:clrMapOvr>
    <a:masterClrMapping/>
  </p:clrMapOvr>
  <p:transition xmlns:p14="http://schemas.microsoft.com/office/powerpoint/2010/mai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EB1E82-37FB-4953-99C4-8D01CD617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0BE7FE1-DA25-45B9-9FC6-A4D256D68B48}">
  <ds:schemaRefs>
    <ds:schemaRef ds:uri="http://schemas.microsoft.com/sharepoint/v3/contenttype/forms"/>
  </ds:schemaRefs>
</ds:datastoreItem>
</file>

<file path=customXml/itemProps3.xml><?xml version="1.0" encoding="utf-8"?>
<ds:datastoreItem xmlns:ds="http://schemas.openxmlformats.org/officeDocument/2006/customXml" ds:itemID="{85CAFA1D-9CFE-4BF4-B37C-D0E67195DF6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43084</TotalTime>
  <Words>8663</Words>
  <Application>Microsoft Macintosh PowerPoint</Application>
  <PresentationFormat>On-screen Show (4:3)</PresentationFormat>
  <Paragraphs>945</Paragraphs>
  <Slides>104</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06" baseType="lpstr">
      <vt:lpstr>Mid Phase B Status - ISIS - DRAFT 1</vt:lpstr>
      <vt:lpstr>Document</vt:lpstr>
      <vt:lpstr>ISIS Project Manager Introduction</vt:lpstr>
      <vt:lpstr>Introduction</vt:lpstr>
      <vt:lpstr>Review Board Introduction</vt:lpstr>
      <vt:lpstr>Review Board Introduction</vt:lpstr>
      <vt:lpstr>ISIS Science Ops Center</vt:lpstr>
      <vt:lpstr>Science Operations Center Agenda</vt:lpstr>
      <vt:lpstr>List of Governing Documents</vt:lpstr>
      <vt:lpstr>Heritage</vt:lpstr>
      <vt:lpstr>SOC Organization</vt:lpstr>
      <vt:lpstr>Requirements Analysis</vt:lpstr>
      <vt:lpstr>Requirements Analysis</vt:lpstr>
      <vt:lpstr>Level 2 Requirements</vt:lpstr>
      <vt:lpstr>Level 2 Requirements</vt:lpstr>
      <vt:lpstr>Level 2 Requirements</vt:lpstr>
      <vt:lpstr>Level 3 Requirements</vt:lpstr>
      <vt:lpstr>Level 3 Requirements</vt:lpstr>
      <vt:lpstr>Level 3 Requirements</vt:lpstr>
      <vt:lpstr>Level 3 Requirements</vt:lpstr>
      <vt:lpstr>Level 3 Requirements</vt:lpstr>
      <vt:lpstr>Level 3 Requirements</vt:lpstr>
      <vt:lpstr>Level 3 Requirements</vt:lpstr>
      <vt:lpstr>Summary</vt:lpstr>
      <vt:lpstr>SOC Description</vt:lpstr>
      <vt:lpstr>SOC Description - Architecture (1/2)</vt:lpstr>
      <vt:lpstr>SOC Description - Architecture (2/2)</vt:lpstr>
      <vt:lpstr>SOC Description - Facilities</vt:lpstr>
      <vt:lpstr>SOC Description -  Command, Telemetry &amp; Ground Support</vt:lpstr>
      <vt:lpstr>SOC Description - Science and Data Pipeline Software Systems</vt:lpstr>
      <vt:lpstr>Summary</vt:lpstr>
      <vt:lpstr>Operations </vt:lpstr>
      <vt:lpstr>SOC Description - Operations Planning</vt:lpstr>
      <vt:lpstr>SOC Description - Commanding</vt:lpstr>
      <vt:lpstr>ISIS Operations Summary</vt:lpstr>
      <vt:lpstr>Commanding in First 2 Months</vt:lpstr>
      <vt:lpstr>Normal Science Operations</vt:lpstr>
      <vt:lpstr>Nominal Operations</vt:lpstr>
      <vt:lpstr>Summary</vt:lpstr>
      <vt:lpstr>Testing, Processing, Data Products, Plan and Status</vt:lpstr>
      <vt:lpstr>SOC Description - “Test as you Fly, Fly as you Test”</vt:lpstr>
      <vt:lpstr>SOC Description - Instrument Health &amp; Safety</vt:lpstr>
      <vt:lpstr>SOC Description - Telemetry </vt:lpstr>
      <vt:lpstr>SOC Description - Data Processing</vt:lpstr>
      <vt:lpstr>Data Products (1/2)</vt:lpstr>
      <vt:lpstr>Data Products (2/2)</vt:lpstr>
      <vt:lpstr>Level 0 Status and Housekeeping</vt:lpstr>
      <vt:lpstr>Level 0 Command Response/Mem Dumps</vt:lpstr>
      <vt:lpstr>Level 0 EPI-Hi Events (1/2)</vt:lpstr>
      <vt:lpstr>Level 0 EPI-Hi Events (2/2)</vt:lpstr>
      <vt:lpstr>EPI-Lo Level 0 Rates</vt:lpstr>
      <vt:lpstr>Level 0 EPI-Lo Events</vt:lpstr>
      <vt:lpstr>Level 1 Data (1/2) </vt:lpstr>
      <vt:lpstr>Level Data (2/2)</vt:lpstr>
      <vt:lpstr>Level 2 and Higher </vt:lpstr>
      <vt:lpstr>Data Products (Quicklook)</vt:lpstr>
      <vt:lpstr>PowerPoint Presentation</vt:lpstr>
      <vt:lpstr>PowerPoint Presentation</vt:lpstr>
      <vt:lpstr>PowerPoint Presentation</vt:lpstr>
      <vt:lpstr>PowerPoint Presentation</vt:lpstr>
      <vt:lpstr>PowerPoint Presentation</vt:lpstr>
      <vt:lpstr>PowerPoint Presentation</vt:lpstr>
      <vt:lpstr>Development Plan and Schedule (1/3)</vt:lpstr>
      <vt:lpstr> Development Plan  and Schedule (2/3) ‏</vt:lpstr>
      <vt:lpstr> Development Plan and Schedule (3/3)‏</vt:lpstr>
      <vt:lpstr>Test Plan</vt:lpstr>
      <vt:lpstr>Current Status</vt:lpstr>
      <vt:lpstr>Backup</vt:lpstr>
      <vt:lpstr>PowerPoint Presentation</vt:lpstr>
      <vt:lpstr>STEREO Sees Enormous Proton Anisotropies  in a Solar Energetic Particle Event</vt:lpstr>
      <vt:lpstr>PowerPoint Presentation</vt:lpstr>
      <vt:lpstr>PowerPoint Presentation</vt:lpstr>
      <vt:lpstr>PowerPoint Presentation</vt:lpstr>
      <vt:lpstr>PowerPoint Presentation</vt:lpstr>
      <vt:lpstr>LV and HV Checkout</vt:lpstr>
      <vt:lpstr>Commanding in First 2 Months</vt:lpstr>
      <vt:lpstr>Nominal Operations</vt:lpstr>
      <vt:lpstr>Prelim Data Downlink Requirements</vt:lpstr>
      <vt:lpstr>Prior to Second Encounter</vt:lpstr>
      <vt:lpstr>Content Guidelines for the Definition of the ISIS Con Ops</vt:lpstr>
      <vt:lpstr>Operations Concept Drivers</vt:lpstr>
      <vt:lpstr>Orbital Operations Planning Concept </vt:lpstr>
      <vt:lpstr>PowerPoint Presentation</vt:lpstr>
      <vt:lpstr>Calibration</vt:lpstr>
      <vt:lpstr>Calibration</vt:lpstr>
      <vt:lpstr>Proposed In-Flight Calibration Plan for EPI-Hi</vt:lpstr>
      <vt:lpstr>In-Flight Calibration Plan for EPI-Hi – Continued </vt:lpstr>
      <vt:lpstr>Telemetry volumes</vt:lpstr>
      <vt:lpstr>Orbit Planning Activities </vt:lpstr>
      <vt:lpstr>Orbital Operations Template </vt:lpstr>
      <vt:lpstr>           Decoupled Payload                    Operations</vt:lpstr>
      <vt:lpstr>Decoupled Payload Operations</vt:lpstr>
      <vt:lpstr>Questions from the MOC</vt:lpstr>
      <vt:lpstr>Additional Questions</vt:lpstr>
      <vt:lpstr>Data Products (2/3)</vt:lpstr>
      <vt:lpstr>Data Products (3/3)</vt:lpstr>
      <vt:lpstr>BACKUP</vt:lpstr>
      <vt:lpstr>ISIS Science Operations Center Description: “Test as you Fly, Fly as you Test”</vt:lpstr>
      <vt:lpstr>Command-Load Sizes</vt:lpstr>
      <vt:lpstr>Number of commands in an orbit </vt:lpstr>
      <vt:lpstr>ISIS Macros </vt:lpstr>
      <vt:lpstr>Commissioning</vt:lpstr>
      <vt:lpstr>EPI-Lo Commissioning</vt:lpstr>
      <vt:lpstr>Calibration Science Mode</vt:lpstr>
      <vt:lpstr>OLD – no to use .. </vt:lpstr>
      <vt:lpstr>“Do you store the commands inside your instrument and operate on them using the command timing or do you expect the spacecraft to send the commands to you at the proper time?” </vt:lpstr>
    </vt:vector>
  </TitlesOfParts>
  <Company>JHUAPL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Conde, Richard</dc:creator>
  <cp:lastModifiedBy>Nigel Angold</cp:lastModifiedBy>
  <cp:revision>1036</cp:revision>
  <cp:lastPrinted>2013-10-28T16:07:18Z</cp:lastPrinted>
  <dcterms:created xsi:type="dcterms:W3CDTF">2013-10-25T18:05:04Z</dcterms:created>
  <dcterms:modified xsi:type="dcterms:W3CDTF">2013-10-29T21:35:06Z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