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104"/>
  </p:notesMasterIdLst>
  <p:sldIdLst>
    <p:sldId id="264" r:id="rId5"/>
    <p:sldId id="265" r:id="rId6"/>
    <p:sldId id="266" r:id="rId7"/>
    <p:sldId id="267" r:id="rId8"/>
    <p:sldId id="268" r:id="rId9"/>
    <p:sldId id="388" r:id="rId10"/>
    <p:sldId id="384" r:id="rId11"/>
    <p:sldId id="269" r:id="rId12"/>
    <p:sldId id="284" r:id="rId13"/>
    <p:sldId id="385" r:id="rId14"/>
    <p:sldId id="287" r:id="rId15"/>
    <p:sldId id="288" r:id="rId16"/>
    <p:sldId id="289" r:id="rId17"/>
    <p:sldId id="386" r:id="rId18"/>
    <p:sldId id="285" r:id="rId19"/>
    <p:sldId id="291" r:id="rId20"/>
    <p:sldId id="286" r:id="rId21"/>
    <p:sldId id="389" r:id="rId22"/>
    <p:sldId id="270" r:id="rId23"/>
    <p:sldId id="361" r:id="rId24"/>
    <p:sldId id="293" r:id="rId25"/>
    <p:sldId id="271" r:id="rId26"/>
    <p:sldId id="294" r:id="rId27"/>
    <p:sldId id="390" r:id="rId28"/>
    <p:sldId id="273" r:id="rId29"/>
    <p:sldId id="274" r:id="rId30"/>
    <p:sldId id="339" r:id="rId31"/>
    <p:sldId id="340" r:id="rId32"/>
    <p:sldId id="353" r:id="rId33"/>
    <p:sldId id="354" r:id="rId34"/>
    <p:sldId id="391" r:id="rId35"/>
    <p:sldId id="298" r:id="rId36"/>
    <p:sldId id="276" r:id="rId37"/>
    <p:sldId id="292" r:id="rId38"/>
    <p:sldId id="277" r:id="rId39"/>
    <p:sldId id="359" r:id="rId40"/>
    <p:sldId id="362" r:id="rId41"/>
    <p:sldId id="360" r:id="rId42"/>
    <p:sldId id="363" r:id="rId43"/>
    <p:sldId id="364" r:id="rId44"/>
    <p:sldId id="365" r:id="rId45"/>
    <p:sldId id="366" r:id="rId46"/>
    <p:sldId id="367" r:id="rId47"/>
    <p:sldId id="371" r:id="rId48"/>
    <p:sldId id="373" r:id="rId49"/>
    <p:sldId id="372" r:id="rId50"/>
    <p:sldId id="297" r:id="rId51"/>
    <p:sldId id="299" r:id="rId52"/>
    <p:sldId id="300" r:id="rId53"/>
    <p:sldId id="301" r:id="rId54"/>
    <p:sldId id="302" r:id="rId55"/>
    <p:sldId id="303" r:id="rId56"/>
    <p:sldId id="304" r:id="rId57"/>
    <p:sldId id="305" r:id="rId58"/>
    <p:sldId id="279" r:id="rId59"/>
    <p:sldId id="337" r:id="rId60"/>
    <p:sldId id="338" r:id="rId61"/>
    <p:sldId id="272" r:id="rId62"/>
    <p:sldId id="280" r:id="rId63"/>
    <p:sldId id="283" r:id="rId64"/>
    <p:sldId id="281" r:id="rId65"/>
    <p:sldId id="282" r:id="rId66"/>
    <p:sldId id="307" r:id="rId67"/>
    <p:sldId id="308" r:id="rId68"/>
    <p:sldId id="309" r:id="rId69"/>
    <p:sldId id="310" r:id="rId70"/>
    <p:sldId id="311" r:id="rId71"/>
    <p:sldId id="315" r:id="rId72"/>
    <p:sldId id="316" r:id="rId73"/>
    <p:sldId id="317" r:id="rId74"/>
    <p:sldId id="318" r:id="rId75"/>
    <p:sldId id="319" r:id="rId76"/>
    <p:sldId id="321" r:id="rId77"/>
    <p:sldId id="322"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69" r:id="rId92"/>
    <p:sldId id="370" r:id="rId93"/>
    <p:sldId id="374" r:id="rId94"/>
    <p:sldId id="383" r:id="rId95"/>
    <p:sldId id="376" r:id="rId96"/>
    <p:sldId id="377" r:id="rId97"/>
    <p:sldId id="378" r:id="rId98"/>
    <p:sldId id="380" r:id="rId99"/>
    <p:sldId id="381" r:id="rId100"/>
    <p:sldId id="382" r:id="rId101"/>
    <p:sldId id="375" r:id="rId102"/>
    <p:sldId id="379" r:id="rId103"/>
  </p:sldIdLst>
  <p:sldSz cx="9144000" cy="6858000" type="screen4x3"/>
  <p:notesSz cx="7010400" cy="92964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559" autoAdjust="0"/>
  </p:normalViewPr>
  <p:slideViewPr>
    <p:cSldViewPr snapToGrid="0">
      <p:cViewPr>
        <p:scale>
          <a:sx n="95" d="100"/>
          <a:sy n="95" d="100"/>
        </p:scale>
        <p:origin x="-1592" y="-9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notesMaster" Target="notesMasters/notesMaster1.xml"/><Relationship Id="rId105" Type="http://schemas.openxmlformats.org/officeDocument/2006/relationships/printerSettings" Target="printerSettings/printerSettings1.bin"/><Relationship Id="rId106" Type="http://schemas.openxmlformats.org/officeDocument/2006/relationships/commentAuthors" Target="commentAuthors.xml"/><Relationship Id="rId107"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110" Type="http://schemas.openxmlformats.org/officeDocument/2006/relationships/tableStyles" Target="tableStyles.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00" Type="http://schemas.openxmlformats.org/officeDocument/2006/relationships/slide" Target="slides/slide96.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1">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l" defTabSz="932316">
              <a:defRPr sz="1200" smtClean="0"/>
            </a:lvl1pPr>
          </a:lstStyle>
          <a:p>
            <a:pPr>
              <a:defRPr/>
            </a:pPr>
            <a:endParaRPr lang="en-US" dirty="0"/>
          </a:p>
        </p:txBody>
      </p:sp>
      <p:sp>
        <p:nvSpPr>
          <p:cNvPr id="10243" name="Rectangle 3"/>
          <p:cNvSpPr>
            <a:spLocks noGrp="1" noChangeArrowheads="1"/>
          </p:cNvSpPr>
          <p:nvPr>
            <p:ph type="dt" idx="1"/>
          </p:nvPr>
        </p:nvSpPr>
        <p:spPr bwMode="auto">
          <a:xfrm>
            <a:off x="3971182" y="0"/>
            <a:ext cx="3037628" cy="464184"/>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lvl1pPr algn="r" defTabSz="932316">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359" y="4416110"/>
            <a:ext cx="5607684" cy="4182427"/>
          </a:xfrm>
          <a:prstGeom prst="rect">
            <a:avLst/>
          </a:prstGeom>
          <a:noFill/>
          <a:ln w="9525">
            <a:noFill/>
            <a:miter lim="800000"/>
            <a:headEnd/>
            <a:tailEnd/>
          </a:ln>
          <a:effectLst/>
        </p:spPr>
        <p:txBody>
          <a:bodyPr vert="horz" wrap="square" lIns="93235" tIns="46618" rIns="93235" bIns="466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l" defTabSz="932316">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71182" y="8830627"/>
            <a:ext cx="3037628" cy="464184"/>
          </a:xfrm>
          <a:prstGeom prst="rect">
            <a:avLst/>
          </a:prstGeom>
          <a:noFill/>
          <a:ln w="9525">
            <a:noFill/>
            <a:miter lim="800000"/>
            <a:headEnd/>
            <a:tailEnd/>
          </a:ln>
          <a:effectLst/>
        </p:spPr>
        <p:txBody>
          <a:bodyPr vert="horz" wrap="square" lIns="93235" tIns="46618" rIns="93235" bIns="46618" numCol="1" anchor="b" anchorCtr="0" compatLnSpc="1">
            <a:prstTxWarp prst="textNoShape">
              <a:avLst/>
            </a:prstTxWarp>
          </a:bodyPr>
          <a:lstStyle>
            <a:lvl1pPr algn="r" defTabSz="932316">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48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FBA711-152A-5249-B651-797BAEDC74A7}" type="slidenum">
              <a:rPr lang="en-US" sz="1200"/>
              <a:pPr eaLnBrk="1" hangingPunct="1"/>
              <a:t>74</a:t>
            </a:fld>
            <a:endParaRPr lang="en-US" sz="1200"/>
          </a:p>
        </p:txBody>
      </p:sp>
      <p:sp>
        <p:nvSpPr>
          <p:cNvPr id="15362"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604B78-B1DE-1047-8218-EFBC5AD81AFB}" type="slidenum">
              <a:rPr lang="en-US" sz="1200"/>
              <a:pPr eaLnBrk="1" hangingPunct="1"/>
              <a:t>75</a:t>
            </a:fld>
            <a:endParaRPr lang="en-US" sz="1200"/>
          </a:p>
        </p:txBody>
      </p:sp>
      <p:sp>
        <p:nvSpPr>
          <p:cNvPr id="18434"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82</a:t>
            </a:fld>
            <a:endParaRPr lang="en-US" sz="1200"/>
          </a:p>
        </p:txBody>
      </p:sp>
      <p:sp>
        <p:nvSpPr>
          <p:cNvPr id="2662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2D76D2-B7C2-CE4E-B575-B46BD0461F5D}" type="slidenum">
              <a:rPr lang="en-US" sz="1200"/>
              <a:pPr eaLnBrk="1" hangingPunct="1"/>
              <a:t>84</a:t>
            </a:fld>
            <a:endParaRPr lang="en-US" sz="1200"/>
          </a:p>
        </p:txBody>
      </p:sp>
      <p:sp>
        <p:nvSpPr>
          <p:cNvPr id="29698"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411431-E3CC-8747-970E-21369E32A869}" type="slidenum">
              <a:rPr lang="en-US" sz="1200"/>
              <a:pPr eaLnBrk="1" hangingPunct="1"/>
              <a:t>85</a:t>
            </a:fld>
            <a:endParaRPr lang="en-US" sz="1200"/>
          </a:p>
        </p:txBody>
      </p:sp>
      <p:sp>
        <p:nvSpPr>
          <p:cNvPr id="31746" name="Rectangle 2"/>
          <p:cNvSpPr>
            <a:spLocks noGrp="1" noRot="1" noChangeAspect="1" noChangeArrowheads="1" noTextEdit="1"/>
          </p:cNvSpPr>
          <p:nvPr>
            <p:ph type="sldImg"/>
          </p:nvPr>
        </p:nvSpPr>
        <p:spPr bwMode="auto">
          <a:xfrm>
            <a:off x="1181100" y="6953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xfrm>
            <a:off x="701040" y="4415790"/>
            <a:ext cx="560832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EADC517-3E2E-4BA2-A18A-894D59DAEFC8}" type="slidenum">
              <a:rPr lang="en-US" smtClean="0"/>
              <a:pPr/>
              <a:t>54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pic>
        <p:nvPicPr>
          <p:cNvPr id="8" name="Picture 7" descr="ISISlogo-002-C.png"/>
          <p:cNvPicPr>
            <a:picLocks noChangeAspect="1"/>
          </p:cNvPicPr>
          <p:nvPr userDrawn="1"/>
        </p:nvPicPr>
        <p:blipFill>
          <a:blip r:embed="rId3" cstate="print"/>
          <a:srcRect l="6017" r="3871"/>
          <a:stretch>
            <a:fillRect/>
          </a:stretch>
        </p:blipFill>
        <p:spPr>
          <a:xfrm>
            <a:off x="407255" y="2566467"/>
            <a:ext cx="2317032" cy="4272681"/>
          </a:xfrm>
          <a:prstGeom prst="rect">
            <a:avLst/>
          </a:prstGeom>
        </p:spPr>
      </p:pic>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05 – 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val="2628708219"/>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827443072"/>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0987813"/>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062660"/>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smtClean="0"/>
          </a:p>
        </p:txBody>
      </p:sp>
    </p:spTree>
    <p:extLst>
      <p:ext uri="{BB962C8B-B14F-4D97-AF65-F5344CB8AC3E}">
        <p14:creationId xmlns:p14="http://schemas.microsoft.com/office/powerpoint/2010/main" val="2671191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1.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8"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2" name="Picture 21" descr="ISISlogo-002-C.png"/>
          <p:cNvPicPr>
            <a:picLocks noChangeAspect="1"/>
          </p:cNvPicPr>
          <p:nvPr userDrawn="1"/>
        </p:nvPicPr>
        <p:blipFill>
          <a:blip r:embed="rId9" cstate="print"/>
          <a:srcRect l="10039" t="1937" r="9771" b="2194"/>
          <a:stretch>
            <a:fillRect/>
          </a:stretch>
        </p:blipFill>
        <p:spPr>
          <a:xfrm>
            <a:off x="30736" y="15368"/>
            <a:ext cx="545566" cy="1083832"/>
          </a:xfrm>
          <a:prstGeom prst="rect">
            <a:avLst/>
          </a:prstGeom>
        </p:spPr>
      </p:pic>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Tree>
    <p:extLst>
      <p:ext uri="{BB962C8B-B14F-4D97-AF65-F5344CB8AC3E}">
        <p14:creationId xmlns:p14="http://schemas.microsoft.com/office/powerpoint/2010/main"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xmlns:p14="http://schemas.microsoft.com/office/powerpoint/2010/mai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Microsoft_Word_Document3.docx"/><Relationship Id="rId5"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Microsoft_Word_Document4.docx"/><Relationship Id="rId5" Type="http://schemas.openxmlformats.org/officeDocument/2006/relationships/image" Target="../media/image16.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package" Target="../embeddings/Microsoft_Word_Document5.docx"/><Relationship Id="rId5"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package" Target="../embeddings/Microsoft_Word_Document6.docx"/><Relationship Id="rId5" Type="http://schemas.openxmlformats.org/officeDocument/2006/relationships/image" Target="../media/image18.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package" Target="../embeddings/Microsoft_Word_Document7.docx"/><Relationship Id="rId5" Type="http://schemas.openxmlformats.org/officeDocument/2006/relationships/image" Target="../media/image19.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package" Target="../embeddings/Microsoft_Word_Document8.docx"/><Relationship Id="rId5" Type="http://schemas.openxmlformats.org/officeDocument/2006/relationships/image" Target="../media/image20.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package" Target="../embeddings/Microsoft_Word_Document9.docx"/><Relationship Id="rId5" Type="http://schemas.openxmlformats.org/officeDocument/2006/relationships/image" Target="../media/image2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package" Target="../embeddings/Microsoft_Word_Document10.docx"/><Relationship Id="rId5"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package" Target="../embeddings/Microsoft_Word_Document11.docx"/><Relationship Id="rId5" Type="http://schemas.openxmlformats.org/officeDocument/2006/relationships/image" Target="../media/image4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N. A. Schwadron</a:t>
            </a:r>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Tree>
    <p:extLst>
      <p:ext uri="{BB962C8B-B14F-4D97-AF65-F5344CB8AC3E}">
        <p14:creationId xmlns:p14="http://schemas.microsoft.com/office/powerpoint/2010/main" val="2253570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a:t>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500859568"/>
      </p:ext>
    </p:extLst>
  </p:cSld>
  <p:clrMapOvr>
    <a:masterClrMapping/>
  </p:clrMapOvr>
  <p:transition xmlns:p14="http://schemas.microsoft.com/office/powerpoint/2010/mai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a:t>
            </a:r>
            <a:r>
              <a:rPr lang="en-US" dirty="0"/>
              <a:t>-59 : 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451832001"/>
      </p:ext>
    </p:extLst>
  </p:cSld>
  <p:clrMapOvr>
    <a:masterClrMapping/>
  </p:clrMapOvr>
  <p:transition xmlns:p14="http://schemas.microsoft.com/office/powerpoint/2010/mai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NASA approved data </a:t>
            </a:r>
            <a:r>
              <a:rPr lang="en-US" sz="1800" dirty="0" smtClean="0"/>
              <a:t>repository</a:t>
            </a:r>
          </a:p>
          <a:p>
            <a:pPr lvl="1"/>
            <a:r>
              <a:rPr lang="en-US" sz="1800" dirty="0" smtClean="0"/>
              <a:t>Traced back to MRD</a:t>
            </a:r>
            <a:r>
              <a:rPr lang="en-US" sz="1800" dirty="0"/>
              <a:t>-60 : The Mission shall be capable of sharing ancillary engineering information necessary to validate and calibrate science data sets to all investigation teams prior to depositing them in a NASA approved 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a:t>
            </a:r>
            <a:r>
              <a:rPr lang="en-US" sz="1800" dirty="0"/>
              <a:t>-61 : 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560179903"/>
      </p:ext>
    </p:extLst>
  </p:cSld>
  <p:clrMapOvr>
    <a:masterClrMapping/>
  </p:clrMapOvr>
  <p:transition xmlns:p14="http://schemas.microsoft.com/office/powerpoint/2010/mai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 The 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52155100"/>
      </p:ext>
    </p:extLst>
  </p:cSld>
  <p:clrMapOvr>
    <a:masterClrMapping/>
  </p:clrMapOvr>
  <p:transition xmlns:p14="http://schemas.microsoft.com/office/powerpoint/2010/mai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rgbClr val="000000"/>
                </a:solidFill>
              </a:rPr>
              <a:t>[PAY-149] FP: Instrument Fault Protection (</a:t>
            </a:r>
            <a:r>
              <a:rPr lang="en-US" i="1" dirty="0">
                <a:solidFill>
                  <a:srgbClr val="000000"/>
                </a:solidFill>
              </a:rPr>
              <a:t>ISIS SOC Tracks this for Heath &amp; Safety)</a:t>
            </a:r>
          </a:p>
          <a:p>
            <a:pPr lvl="1"/>
            <a:r>
              <a:rPr lang="en-US" sz="18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r>
              <a:rPr lang="en-US" sz="1800" dirty="0">
                <a:solidFill>
                  <a:srgbClr val="000000"/>
                </a:solidFill>
              </a:rPr>
              <a:t>Traced back to MRD-72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endParaRPr lang="en-US" dirty="0">
              <a:solidFill>
                <a:srgbClr val="000000"/>
              </a:solidFill>
            </a:endParaRPr>
          </a:p>
          <a:p>
            <a:endParaRPr lang="en-US" dirty="0"/>
          </a:p>
        </p:txBody>
      </p:sp>
      <p:sp>
        <p:nvSpPr>
          <p:cNvPr id="3" name="Title 2"/>
          <p:cNvSpPr>
            <a:spLocks noGrp="1"/>
          </p:cNvSpPr>
          <p:nvPr>
            <p:ph type="title"/>
          </p:nvPr>
        </p:nvSpPr>
        <p:spPr/>
        <p:txBody>
          <a:bodyPr/>
          <a:lstStyle/>
          <a:p>
            <a:r>
              <a:rPr lang="en-US" dirty="0"/>
              <a:t>Level 3 Requirements</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327499788"/>
      </p:ext>
    </p:extLst>
  </p:cSld>
  <p:clrMapOvr>
    <a:masterClrMapping/>
  </p:clrMapOvr>
  <p:transition xmlns:p14="http://schemas.microsoft.com/office/powerpoint/2010/mai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a:t>[PAY 139] CDH Data Delivery: Data Delivery to NASA</a:t>
            </a:r>
          </a:p>
          <a:p>
            <a:pPr lvl="1"/>
            <a:r>
              <a:rPr lang="en-US" sz="1800" dirty="0"/>
              <a:t>All Science Operations Centers shall deliver its data archive from the operational phase of the mission to a NASA-designated location for a deep data archive within 12 months (TBR) of completion of the operational phase of the mission. </a:t>
            </a:r>
          </a:p>
          <a:p>
            <a:pPr lvl="1"/>
            <a:r>
              <a:rPr lang="en-US" sz="1800" dirty="0"/>
              <a:t>Traced back to MRD-65 :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602717857"/>
      </p:ext>
    </p:extLst>
  </p:cSld>
  <p:clrMapOvr>
    <a:masterClrMapping/>
  </p:clrMapOvr>
  <p:transition xmlns:p14="http://schemas.microsoft.com/office/powerpoint/2010/mai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221] FP: Instrument Reconfiguration (</a:t>
            </a:r>
            <a:r>
              <a:rPr lang="en-US" i="1" dirty="0" smtClean="0"/>
              <a:t>ISIS SOC Tracks This For Health &amp; Safety)</a:t>
            </a:r>
            <a:endParaRPr lang="en-US" dirty="0" smtClean="0"/>
          </a:p>
          <a:p>
            <a:pPr lvl="1"/>
            <a:r>
              <a:rPr lang="en-US" sz="1800" dirty="0"/>
              <a:t>All instruments shall be capable of autonomous reconfiguration to </a:t>
            </a:r>
            <a:r>
              <a:rPr lang="en-US" sz="1800" dirty="0" smtClean="0"/>
              <a:t>a pre</a:t>
            </a:r>
            <a:r>
              <a:rPr lang="en-US" sz="1800" dirty="0"/>
              <a:t>-defined operational state </a:t>
            </a:r>
            <a:r>
              <a:rPr lang="en-US" sz="1800" dirty="0" smtClean="0"/>
              <a:t>following </a:t>
            </a:r>
            <a:r>
              <a:rPr lang="en-US" sz="1800" dirty="0"/>
              <a:t>spacecraft-commanded power-down </a:t>
            </a:r>
            <a:r>
              <a:rPr lang="en-US" sz="1800" dirty="0" smtClean="0"/>
              <a:t>and </a:t>
            </a:r>
            <a:r>
              <a:rPr lang="en-US" sz="1800" dirty="0"/>
              <a:t>subsequent </a:t>
            </a:r>
            <a:r>
              <a:rPr lang="en-US" sz="1800" dirty="0" smtClean="0"/>
              <a:t>power</a:t>
            </a:r>
            <a:r>
              <a:rPr lang="en-US" sz="1800" dirty="0"/>
              <a:t>-on</a:t>
            </a:r>
            <a:r>
              <a:rPr lang="en-US" sz="1800" dirty="0" smtClean="0"/>
              <a:t>.</a:t>
            </a:r>
          </a:p>
          <a:p>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back to MRD</a:t>
            </a:r>
            <a:r>
              <a:rPr lang="en-US" sz="1800" dirty="0"/>
              <a:t>-72 : 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773351650"/>
      </p:ext>
    </p:extLst>
  </p:cSld>
  <p:clrMapOvr>
    <a:masterClrMapping/>
  </p:clrMapOvr>
  <p:transition xmlns:p14="http://schemas.microsoft.com/office/powerpoint/2010/mai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428659654"/>
      </p:ext>
    </p:extLst>
  </p:cSld>
  <p:clrMapOvr>
    <a:masterClrMapping/>
  </p:clrMapOvr>
  <p:transition xmlns:p14="http://schemas.microsoft.com/office/powerpoint/2010/mai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SOC Description - Architecture (1/2)</a:t>
            </a:r>
            <a:endParaRPr lang="en-US" dirty="0"/>
          </a:p>
        </p:txBody>
      </p:sp>
      <p:pic>
        <p:nvPicPr>
          <p:cNvPr id="5" name="Picture 4" descr="simple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8" y="961196"/>
            <a:ext cx="9144000" cy="3597639"/>
          </a:xfrm>
          <a:prstGeom prst="rect">
            <a:avLst/>
          </a:prstGeom>
        </p:spPr>
      </p:pic>
      <p:sp>
        <p:nvSpPr>
          <p:cNvPr id="7" name="Content Placeholder 2"/>
          <p:cNvSpPr txBox="1">
            <a:spLocks/>
          </p:cNvSpPr>
          <p:nvPr/>
        </p:nvSpPr>
        <p:spPr bwMode="auto">
          <a:xfrm>
            <a:off x="225096" y="4652222"/>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r>
              <a:rPr lang="en-US" sz="1800" dirty="0" smtClean="0"/>
              <a:t>Both instrument teams and SOC utilize GSEOS and have the capability to perform real-time commanding in the event of contingencies and during commissioning</a:t>
            </a:r>
          </a:p>
          <a:p>
            <a:r>
              <a:rPr lang="en-US" sz="1800" dirty="0" smtClean="0"/>
              <a:t>Instrument-to-MOC connections will be preserved and tested periodically to insure contingency preparedness </a:t>
            </a:r>
          </a:p>
          <a:p>
            <a:r>
              <a:rPr lang="en-US" sz="1800" dirty="0"/>
              <a:t>N</a:t>
            </a:r>
            <a:r>
              <a:rPr lang="en-US" sz="1800" dirty="0" smtClean="0"/>
              <a:t>eed dedicated EPI-Lo &amp; EPI-Hi “Test SOCs” in Mission Ops Center</a:t>
            </a:r>
          </a:p>
          <a:p>
            <a:r>
              <a:rPr lang="en-US" sz="1800" dirty="0" smtClean="0"/>
              <a:t>SOC-MOC connections will be exercised as the standard mode of instrument commanding </a:t>
            </a:r>
          </a:p>
        </p:txBody>
      </p:sp>
      <p:sp>
        <p:nvSpPr>
          <p:cNvPr id="9" name="TextBox 8"/>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334191879"/>
      </p:ext>
    </p:extLst>
  </p:cSld>
  <p:clrMapOvr>
    <a:masterClrMapping/>
  </p:clrMapOvr>
  <p:transition xmlns:p14="http://schemas.microsoft.com/office/powerpoint/2010/mai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742" y="1314615"/>
            <a:ext cx="8426450" cy="4678363"/>
          </a:xfrm>
        </p:spPr>
        <p:txBody>
          <a:bodyPr/>
          <a:lstStyle/>
          <a:p>
            <a:r>
              <a:rPr lang="en-US" sz="2000" dirty="0" smtClean="0"/>
              <a:t>List of Governing Documents</a:t>
            </a:r>
          </a:p>
          <a:p>
            <a:r>
              <a:rPr lang="en-US" sz="2000" dirty="0" smtClean="0"/>
              <a:t>Heritage</a:t>
            </a:r>
            <a:endParaRPr lang="en-US" sz="2000" dirty="0"/>
          </a:p>
          <a:p>
            <a:r>
              <a:rPr lang="en-US" sz="2000" dirty="0" smtClean="0"/>
              <a:t>SOC Organization</a:t>
            </a:r>
          </a:p>
          <a:p>
            <a:r>
              <a:rPr lang="en-US" sz="2000" dirty="0" smtClean="0"/>
              <a:t>Requirements Analysis</a:t>
            </a:r>
          </a:p>
          <a:p>
            <a:r>
              <a:rPr lang="en-US" sz="2000" dirty="0" smtClean="0"/>
              <a:t>SOC Description - Architecture</a:t>
            </a:r>
          </a:p>
          <a:p>
            <a:r>
              <a:rPr lang="en-US" sz="2000" dirty="0" smtClean="0"/>
              <a:t>SOC Description - Software Systems</a:t>
            </a:r>
          </a:p>
          <a:p>
            <a:r>
              <a:rPr lang="en-US" sz="2000" dirty="0" smtClean="0"/>
              <a:t>SOC </a:t>
            </a:r>
            <a:r>
              <a:rPr lang="en-US" sz="2000" dirty="0"/>
              <a:t>Description - Operations </a:t>
            </a:r>
            <a:r>
              <a:rPr lang="en-US" sz="2000" dirty="0" smtClean="0"/>
              <a:t>Planning</a:t>
            </a:r>
          </a:p>
          <a:p>
            <a:r>
              <a:rPr lang="en-US" sz="2000" dirty="0" smtClean="0"/>
              <a:t>SOC </a:t>
            </a:r>
            <a:r>
              <a:rPr lang="en-US" sz="2000" dirty="0"/>
              <a:t>Description -</a:t>
            </a:r>
            <a:r>
              <a:rPr lang="en-US" sz="2000" dirty="0" smtClean="0"/>
              <a:t> Commanding</a:t>
            </a:r>
          </a:p>
          <a:p>
            <a:r>
              <a:rPr lang="en-US" sz="2000" dirty="0"/>
              <a:t>SOC Description - Instrument Health &amp; Safety</a:t>
            </a:r>
            <a:endParaRPr lang="en-US" sz="2000" b="0" dirty="0"/>
          </a:p>
          <a:p>
            <a:r>
              <a:rPr lang="en-US" sz="2000" dirty="0" smtClean="0"/>
              <a:t>SOC </a:t>
            </a:r>
            <a:r>
              <a:rPr lang="en-US" sz="2000" dirty="0"/>
              <a:t>Description -</a:t>
            </a:r>
            <a:r>
              <a:rPr lang="en-US" sz="2000" dirty="0" smtClean="0"/>
              <a:t> Telemetry</a:t>
            </a:r>
          </a:p>
          <a:p>
            <a:r>
              <a:rPr lang="en-US" sz="2000" dirty="0" smtClean="0"/>
              <a:t>SOC </a:t>
            </a:r>
            <a:r>
              <a:rPr lang="en-US" sz="2000" dirty="0"/>
              <a:t>Description -</a:t>
            </a:r>
            <a:r>
              <a:rPr lang="en-US" sz="2000" dirty="0" smtClean="0"/>
              <a:t> Data Processing</a:t>
            </a:r>
          </a:p>
          <a:p>
            <a:r>
              <a:rPr lang="en-US" sz="2000" dirty="0" smtClean="0"/>
              <a:t>Data Products</a:t>
            </a:r>
          </a:p>
          <a:p>
            <a:r>
              <a:rPr lang="en-US" sz="2000" dirty="0" smtClean="0"/>
              <a:t>Development Plan and Schedule</a:t>
            </a:r>
          </a:p>
          <a:p>
            <a:r>
              <a:rPr lang="en-US" sz="2000" dirty="0" smtClean="0"/>
              <a:t>Test Plan</a:t>
            </a:r>
          </a:p>
          <a:p>
            <a:r>
              <a:rPr lang="en-US" sz="2000" dirty="0" smtClean="0"/>
              <a:t>Current Status</a:t>
            </a:r>
            <a:endParaRPr lang="en-US" sz="20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8888815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5" name="Title 1"/>
          <p:cNvSpPr>
            <a:spLocks noGrp="1"/>
          </p:cNvSpPr>
          <p:nvPr>
            <p:ph type="title"/>
          </p:nvPr>
        </p:nvSpPr>
        <p:spPr>
          <a:xfrm>
            <a:off x="683879" y="185100"/>
            <a:ext cx="7199939" cy="675511"/>
          </a:xfrm>
        </p:spPr>
        <p:txBody>
          <a:bodyPr/>
          <a:lstStyle/>
          <a:p>
            <a:r>
              <a:rPr lang="en-US" dirty="0" smtClean="0"/>
              <a:t>SOC Description - Architecture (2/2)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763247727"/>
      </p:ext>
    </p:extLst>
  </p:cSld>
  <p:clrMapOvr>
    <a:masterClrMapping/>
  </p:clrMapOvr>
  <p:transition xmlns:p14="http://schemas.microsoft.com/office/powerpoint/2010/mai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5" name="Content Placeholder 2"/>
          <p:cNvSpPr txBox="1">
            <a:spLocks/>
          </p:cNvSpPr>
          <p:nvPr/>
        </p:nvSpPr>
        <p:spPr bwMode="auto">
          <a:xfrm>
            <a:off x="265856" y="928610"/>
            <a:ext cx="4558619" cy="449191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buFont typeface="Wingdings" pitchFamily="2" charset="2"/>
              <a:buNone/>
            </a:pPr>
            <a:r>
              <a:rPr lang="en-US" sz="2800" dirty="0" smtClean="0"/>
              <a:t>Facilities:</a:t>
            </a:r>
          </a:p>
          <a:p>
            <a:r>
              <a:rPr lang="en-US" sz="2400" dirty="0" smtClean="0"/>
              <a:t>Primary SOC at UNH</a:t>
            </a:r>
          </a:p>
          <a:p>
            <a:pPr lvl="1"/>
            <a:r>
              <a:rPr lang="en-US" dirty="0" smtClean="0"/>
              <a:t>Heritage: IBEX SOC</a:t>
            </a:r>
          </a:p>
          <a:p>
            <a:r>
              <a:rPr lang="en-US" sz="2400" dirty="0" smtClean="0"/>
              <a:t>Backup SOC at </a:t>
            </a:r>
            <a:r>
              <a:rPr lang="en-US" sz="2400" dirty="0" err="1" smtClean="0"/>
              <a:t>SwRI</a:t>
            </a:r>
            <a:r>
              <a:rPr lang="en-US" sz="2400" dirty="0" smtClean="0"/>
              <a:t> or other institution (not UNH)</a:t>
            </a:r>
          </a:p>
          <a:p>
            <a:pPr lvl="1"/>
            <a:r>
              <a:rPr lang="en-US" dirty="0" smtClean="0"/>
              <a:t>Heritage: IBEX SOC</a:t>
            </a:r>
          </a:p>
          <a:p>
            <a:r>
              <a:rPr lang="en-US" dirty="0" smtClean="0"/>
              <a:t>Dedicated GSEOS machines for EPI-Hi and EPI-Lo</a:t>
            </a:r>
          </a:p>
          <a:p>
            <a:pPr lvl="1"/>
            <a:endParaRPr lang="en-US" sz="2800" dirty="0" smtClean="0"/>
          </a:p>
          <a:p>
            <a:endParaRPr lang="en-US" sz="280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74350"/>
            <a:ext cx="2312737" cy="3083650"/>
          </a:xfrm>
          <a:prstGeom prst="rect">
            <a:avLst/>
          </a:prstGeom>
        </p:spPr>
      </p:pic>
      <p:sp>
        <p:nvSpPr>
          <p:cNvPr id="12" name="TextBox 11"/>
          <p:cNvSpPr txBox="1"/>
          <p:nvPr/>
        </p:nvSpPr>
        <p:spPr>
          <a:xfrm>
            <a:off x="93579" y="3890210"/>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Servers</a:t>
            </a:r>
            <a:endParaRPr lang="en-US" dirty="0">
              <a:solidFill>
                <a:schemeClr val="bg1"/>
              </a:solidFill>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rPr>
              <a:t>IBEX &amp; </a:t>
            </a:r>
            <a:r>
              <a:rPr lang="en-US" dirty="0" err="1" smtClean="0">
                <a:solidFill>
                  <a:schemeClr val="bg1"/>
                </a:solidFill>
              </a:rPr>
              <a:t>CRaTER</a:t>
            </a:r>
            <a:r>
              <a:rPr lang="en-US" dirty="0" smtClean="0">
                <a:solidFill>
                  <a:schemeClr val="bg1"/>
                </a:solidFill>
              </a:rPr>
              <a:t> SOC</a:t>
            </a:r>
            <a:endParaRPr lang="en-US" dirty="0">
              <a:solidFill>
                <a:schemeClr val="bg1"/>
              </a:solidFill>
            </a:endParaRPr>
          </a:p>
        </p:txBody>
      </p:sp>
      <p:sp>
        <p:nvSpPr>
          <p:cNvPr id="14" name="TextBox 13"/>
          <p:cNvSpPr txBox="1"/>
          <p:nvPr/>
        </p:nvSpPr>
        <p:spPr>
          <a:xfrm>
            <a:off x="2243226" y="3807339"/>
            <a:ext cx="2205789" cy="923330"/>
          </a:xfrm>
          <a:prstGeom prst="rect">
            <a:avLst/>
          </a:prstGeom>
          <a:noFill/>
        </p:spPr>
        <p:txBody>
          <a:bodyPr wrap="square" rtlCol="0">
            <a:spAutoFit/>
          </a:bodyPr>
          <a:lstStyle/>
          <a:p>
            <a:r>
              <a:rPr lang="en-US" dirty="0" smtClean="0">
                <a:solidFill>
                  <a:schemeClr val="bg1"/>
                </a:solidFill>
              </a:rPr>
              <a:t>MOC – GSEOS Machines for EPI-I &amp; </a:t>
            </a:r>
            <a:r>
              <a:rPr lang="en-US" dirty="0" err="1" smtClean="0">
                <a:solidFill>
                  <a:schemeClr val="bg1"/>
                </a:solidFill>
              </a:rPr>
              <a:t>EPILo</a:t>
            </a:r>
            <a:endParaRPr lang="en-US" dirty="0">
              <a:solidFill>
                <a:schemeClr val="bg1"/>
              </a:solidFill>
            </a:endParaRPr>
          </a:p>
        </p:txBody>
      </p:sp>
      <p:sp>
        <p:nvSpPr>
          <p:cNvPr id="15" name="TextBox 1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657115063"/>
      </p:ext>
    </p:extLst>
  </p:cSld>
  <p:clrMapOvr>
    <a:masterClrMapping/>
  </p:clrMapOvr>
  <p:transition xmlns:p14="http://schemas.microsoft.com/office/powerpoint/2010/mai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a:t>
            </a:r>
            <a:br>
              <a:rPr lang="en-US" sz="2800" dirty="0" smtClean="0"/>
            </a:br>
            <a:r>
              <a:rPr lang="en-US" sz="2800" dirty="0" smtClean="0"/>
              <a:t>Command, Telemetry &amp; Ground Support</a:t>
            </a:r>
            <a:endParaRPr lang="en-US" sz="2800"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605789442"/>
      </p:ext>
    </p:extLst>
  </p:cSld>
  <p:clrMapOvr>
    <a:masterClrMapping/>
  </p:clrMapOvr>
  <p:transition xmlns:p14="http://schemas.microsoft.com/office/powerpoint/2010/mai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SOC Description </a:t>
            </a:r>
            <a:r>
              <a:rPr lang="en-US" sz="2800" dirty="0" smtClean="0"/>
              <a:t>- Science and</a:t>
            </a:r>
            <a:br>
              <a:rPr lang="en-US" sz="2800" dirty="0" smtClean="0"/>
            </a:br>
            <a:r>
              <a:rPr lang="en-US" sz="2800" dirty="0" smtClean="0"/>
              <a:t>Data Pipeline Software </a:t>
            </a:r>
            <a:r>
              <a:rPr lang="en-US" sz="2800" dirty="0"/>
              <a:t>Systems</a:t>
            </a:r>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05</a:t>
            </a:r>
            <a:endParaRPr lang="en-US" sz="1000" dirty="0"/>
          </a:p>
        </p:txBody>
      </p:sp>
    </p:spTree>
    <p:extLst>
      <p:ext uri="{BB962C8B-B14F-4D97-AF65-F5344CB8AC3E}">
        <p14:creationId xmlns:p14="http://schemas.microsoft.com/office/powerpoint/2010/main" val="2920573569"/>
      </p:ext>
    </p:extLst>
  </p:cSld>
  <p:clrMapOvr>
    <a:masterClrMapping/>
  </p:clrMapOvr>
  <p:transition xmlns:p14="http://schemas.microsoft.com/office/powerpoint/2010/mai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Tree>
    <p:extLst>
      <p:ext uri="{BB962C8B-B14F-4D97-AF65-F5344CB8AC3E}">
        <p14:creationId xmlns:p14="http://schemas.microsoft.com/office/powerpoint/2010/main" val="17559443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Commanding </a:t>
            </a:r>
            <a:r>
              <a:rPr lang="en-US" dirty="0"/>
              <a:t>of EPI-Hi and EPI-Lo</a:t>
            </a:r>
          </a:p>
          <a:p>
            <a:pPr lvl="1"/>
            <a:r>
              <a:rPr lang="en-US" sz="1800" dirty="0"/>
              <a:t>“</a:t>
            </a:r>
            <a:r>
              <a:rPr lang="en-US" sz="1800" dirty="0" err="1"/>
              <a:t>Flatsat</a:t>
            </a:r>
            <a:r>
              <a:rPr lang="en-US" sz="1800" dirty="0"/>
              <a:t>” at UNH used to test command loads</a:t>
            </a:r>
          </a:p>
          <a:p>
            <a:pPr lvl="2"/>
            <a:r>
              <a:rPr lang="en-US" sz="1400" dirty="0" err="1"/>
              <a:t>SwRI</a:t>
            </a:r>
            <a:r>
              <a:rPr lang="en-US" sz="1400" dirty="0"/>
              <a:t> engineer will be responsible for using the native design products during Phase C to create a “behavioral model” of EPI-Hi and EPI-</a:t>
            </a:r>
            <a:r>
              <a:rPr lang="en-US" sz="1400" dirty="0" smtClean="0"/>
              <a:t>Lo</a:t>
            </a:r>
            <a:r>
              <a:rPr lang="en-US" sz="1400" dirty="0"/>
              <a:t>  </a:t>
            </a:r>
            <a:endParaRPr lang="en-US" sz="1400" dirty="0" smtClean="0"/>
          </a:p>
          <a:p>
            <a:pPr lvl="2"/>
            <a:r>
              <a:rPr lang="en-US" sz="1400" dirty="0" smtClean="0"/>
              <a:t>Constraint Checking Modules</a:t>
            </a:r>
            <a:endParaRPr lang="en-US" sz="1400" dirty="0"/>
          </a:p>
          <a:p>
            <a:pPr lvl="1"/>
            <a:r>
              <a:rPr lang="en-US" sz="1800" dirty="0"/>
              <a:t>Standard 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 directly through MOC</a:t>
            </a:r>
            <a:endParaRPr lang="en-US" sz="2400" dirty="0" smtClean="0"/>
          </a:p>
          <a:p>
            <a:r>
              <a:rPr lang="en-US" dirty="0" smtClean="0"/>
              <a:t>Planning for instrument operations </a:t>
            </a:r>
          </a:p>
          <a:p>
            <a:pPr lvl="1"/>
            <a:r>
              <a:rPr lang="en-US" sz="2000" dirty="0" smtClean="0"/>
              <a:t>Planning software</a:t>
            </a:r>
          </a:p>
          <a:p>
            <a:pPr lvl="2"/>
            <a:r>
              <a:rPr lang="en-US" dirty="0" smtClean="0"/>
              <a:t>Automated routines &amp;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endParaRPr lang="en-US" dirty="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2970671746"/>
      </p:ext>
    </p:extLst>
  </p:cSld>
  <p:clrMapOvr>
    <a:masterClrMapping/>
  </p:clrMapOvr>
  <p:transition xmlns:p14="http://schemas.microsoft.com/office/powerpoint/2010/mai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643213"/>
            <a:ext cx="7887370" cy="3891314"/>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a:p>
          <a:p>
            <a:r>
              <a:rPr lang="en-GB" sz="3400" dirty="0"/>
              <a:t>Common GSE-OS platform for instrument GSEs/SOC</a:t>
            </a:r>
          </a:p>
          <a:p>
            <a:pPr marL="0" indent="0">
              <a:buNone/>
            </a:pPr>
            <a:endParaRPr lang="en-US" sz="3600" dirty="0" smtClean="0"/>
          </a:p>
          <a:p>
            <a:r>
              <a:rPr lang="en-US" sz="3600" dirty="0" smtClean="0"/>
              <a:t>“Fly as we test </a:t>
            </a:r>
            <a:r>
              <a:rPr lang="en-US" sz="3200" dirty="0" smtClean="0"/>
              <a:t>(</a:t>
            </a:r>
            <a:r>
              <a:rPr lang="en-US" sz="3200" i="1" dirty="0" smtClean="0"/>
              <a:t>detailed further later)”</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a:t>SOC Description - </a:t>
            </a:r>
            <a:r>
              <a:rPr lang="en-US" dirty="0" smtClean="0"/>
              <a:t>Commanding</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2361338986"/>
      </p:ext>
    </p:extLst>
  </p:cSld>
  <p:clrMapOvr>
    <a:masterClrMapping/>
  </p:clrMapOvr>
  <p:transition xmlns:p14="http://schemas.microsoft.com/office/powerpoint/2010/mai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lstStyle/>
          <a:p>
            <a:pPr eaLnBrk="1" hangingPunct="1"/>
            <a:r>
              <a:rPr lang="en-US" dirty="0" smtClean="0">
                <a:ea typeface="ＭＳ Ｐゴシック" charset="0"/>
                <a:cs typeface="ＭＳ Ｐゴシック" charset="0"/>
              </a:rPr>
              <a:t>Factors: ISIS Commanding Needs</a:t>
            </a:r>
            <a:endParaRPr lang="en-US" dirty="0">
              <a:ea typeface="ＭＳ Ｐゴシック" charset="0"/>
              <a:cs typeface="ＭＳ Ｐゴシック" charset="0"/>
            </a:endParaRPr>
          </a:p>
        </p:txBody>
      </p:sp>
      <p:sp>
        <p:nvSpPr>
          <p:cNvPr id="4098" name="Content Placeholder 2"/>
          <p:cNvSpPr>
            <a:spLocks noGrp="1"/>
          </p:cNvSpPr>
          <p:nvPr>
            <p:ph idx="1"/>
          </p:nvPr>
        </p:nvSpPr>
        <p:spPr>
          <a:xfrm>
            <a:off x="382337" y="1042736"/>
            <a:ext cx="8534400" cy="5932905"/>
          </a:xfrm>
        </p:spPr>
        <p:txBody>
          <a:bodyPr/>
          <a:lstStyle/>
          <a:p>
            <a:r>
              <a:rPr lang="en-US" sz="2000" dirty="0">
                <a:latin typeface="Times New Roman" charset="0"/>
                <a:ea typeface="ＭＳ Ｐゴシック" charset="0"/>
                <a:cs typeface="ＭＳ Ｐゴシック" charset="0"/>
              </a:rPr>
              <a:t>Particle events are sporadic so the goal is to approach 100% coverage</a:t>
            </a:r>
          </a:p>
          <a:p>
            <a:pPr lvl="1"/>
            <a:r>
              <a:rPr lang="en-US" sz="1800" dirty="0">
                <a:latin typeface="Times New Roman" charset="0"/>
                <a:ea typeface="ＭＳ Ｐゴシック" charset="0"/>
              </a:rPr>
              <a:t>Whenever possible, we want ISIS instruments taking data</a:t>
            </a:r>
          </a:p>
          <a:p>
            <a:pPr lvl="1" eaLnBrk="1" hangingPunct="1"/>
            <a:r>
              <a:rPr lang="en-US" sz="1800" dirty="0">
                <a:latin typeface="Times New Roman" charset="0"/>
                <a:ea typeface="ＭＳ Ｐゴシック" charset="0"/>
              </a:rPr>
              <a:t>Do not preclude operations of instruments and data acquisition at any location or for any time interval during any orbit</a:t>
            </a:r>
          </a:p>
          <a:p>
            <a:pPr eaLnBrk="1" hangingPunct="1"/>
            <a:r>
              <a:rPr lang="en-US" sz="2000" dirty="0">
                <a:latin typeface="Times New Roman" charset="0"/>
                <a:ea typeface="ＭＳ Ｐゴシック" charset="0"/>
                <a:cs typeface="ＭＳ Ｐゴシック" charset="0"/>
              </a:rPr>
              <a:t>Need sufficient time to analyze data after solar encounter phase and prepare for any needed uploads prior to the next encounter</a:t>
            </a:r>
          </a:p>
          <a:p>
            <a:pPr lvl="1" eaLnBrk="1" hangingPunct="1"/>
            <a:r>
              <a:rPr lang="en-US" sz="1800" dirty="0">
                <a:latin typeface="Times New Roman" charset="0"/>
                <a:ea typeface="ＭＳ Ｐゴシック" charset="0"/>
              </a:rPr>
              <a:t>Considering ~daily snapshots for status/summary file</a:t>
            </a:r>
          </a:p>
          <a:p>
            <a:pPr eaLnBrk="1" hangingPunct="1"/>
            <a:r>
              <a:rPr lang="en-US" sz="2000" dirty="0">
                <a:latin typeface="Times New Roman" charset="0"/>
                <a:ea typeface="ＭＳ Ｐゴシック" charset="0"/>
                <a:cs typeface="ＭＳ Ｐゴシック" charset="0"/>
              </a:rPr>
              <a:t>Continual health and safety monitoring</a:t>
            </a:r>
          </a:p>
          <a:p>
            <a:pPr lvl="1" eaLnBrk="1" hangingPunct="1"/>
            <a:r>
              <a:rPr lang="en-US" sz="1800" dirty="0">
                <a:latin typeface="Times New Roman" charset="0"/>
                <a:ea typeface="ＭＳ Ｐゴシック" charset="0"/>
              </a:rPr>
              <a:t>Status/summary file sent down first in each DSN pass for health and safety monitoring</a:t>
            </a:r>
            <a:endParaRPr lang="en-US" dirty="0">
              <a:latin typeface="Times New Roman" charset="0"/>
              <a:ea typeface="ＭＳ Ｐゴシック" charset="0"/>
            </a:endParaRPr>
          </a:p>
          <a:p>
            <a:pPr eaLnBrk="1" hangingPunct="1"/>
            <a:r>
              <a:rPr lang="en-US" sz="2000" dirty="0">
                <a:latin typeface="Times New Roman" charset="0"/>
                <a:ea typeface="ＭＳ Ｐゴシック" charset="0"/>
                <a:cs typeface="ＭＳ Ｐゴシック" charset="0"/>
              </a:rPr>
              <a:t>Ability to download all data</a:t>
            </a:r>
          </a:p>
          <a:p>
            <a:pPr lvl="1" eaLnBrk="1" hangingPunct="1"/>
            <a:r>
              <a:rPr lang="en-US" sz="1800" dirty="0">
                <a:latin typeface="Times New Roman" charset="0"/>
                <a:ea typeface="ＭＳ Ｐゴシック" charset="0"/>
              </a:rPr>
              <a:t>Bulk of science data and burst mode in files subsequently sent down as downlink permits</a:t>
            </a:r>
          </a:p>
          <a:p>
            <a:pPr eaLnBrk="1" hangingPunct="1"/>
            <a:r>
              <a:rPr lang="en-US" sz="2000" dirty="0" smtClean="0">
                <a:latin typeface="Times New Roman" charset="0"/>
                <a:ea typeface="ＭＳ Ｐゴシック" charset="0"/>
                <a:cs typeface="ＭＳ Ｐゴシック" charset="0"/>
              </a:rPr>
              <a:t>Three-</a:t>
            </a:r>
            <a:r>
              <a:rPr lang="en-US" sz="2000" dirty="0">
                <a:latin typeface="Times New Roman" charset="0"/>
                <a:ea typeface="ＭＳ Ｐゴシック" charset="0"/>
                <a:cs typeface="ＭＳ Ｐゴシック" charset="0"/>
              </a:rPr>
              <a:t>step Hierarchy of planned commands for near-term and longer-term changes</a:t>
            </a:r>
          </a:p>
          <a:p>
            <a:pPr lvl="1" eaLnBrk="1" hangingPunct="1"/>
            <a:r>
              <a:rPr lang="en-US" sz="1800" dirty="0">
                <a:latin typeface="Times New Roman" charset="0"/>
                <a:ea typeface="ＭＳ Ｐゴシック" charset="0"/>
              </a:rPr>
              <a:t>Next Solar Pass</a:t>
            </a:r>
          </a:p>
          <a:p>
            <a:pPr lvl="1" eaLnBrk="1" hangingPunct="1"/>
            <a:r>
              <a:rPr lang="en-US" sz="1800" dirty="0">
                <a:latin typeface="Times New Roman" charset="0"/>
                <a:ea typeface="ＭＳ Ｐゴシック" charset="0"/>
              </a:rPr>
              <a:t>Next Solar Pass + 1 </a:t>
            </a:r>
            <a:endParaRPr lang="en-US" sz="1800" dirty="0" smtClean="0">
              <a:latin typeface="Times New Roman" charset="0"/>
              <a:ea typeface="ＭＳ Ｐゴシック" charset="0"/>
            </a:endParaRPr>
          </a:p>
          <a:p>
            <a:pPr lvl="1" eaLnBrk="1" hangingPunct="1"/>
            <a:r>
              <a:rPr lang="en-US" sz="1800" dirty="0" smtClean="0">
                <a:latin typeface="Times New Roman" charset="0"/>
                <a:ea typeface="ＭＳ Ｐゴシック" charset="0"/>
              </a:rPr>
              <a:t>Next Solar Pass + 2</a:t>
            </a:r>
            <a:endParaRPr lang="en-US" sz="1800" dirty="0">
              <a:latin typeface="Times New Roman" charset="0"/>
              <a:ea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a:p>
            <a:pPr eaLnBrk="1" hangingPunct="1"/>
            <a:endParaRPr lang="en-US" sz="2000" dirty="0">
              <a:latin typeface="Times New Roman" charset="0"/>
              <a:ea typeface="ＭＳ Ｐゴシック" charset="0"/>
              <a:cs typeface="ＭＳ Ｐゴシック" charset="0"/>
            </a:endParaRPr>
          </a:p>
          <a:p>
            <a:pPr eaLnBrk="1" hangingPunct="1">
              <a:buFontTx/>
              <a:buNone/>
            </a:pPr>
            <a:endParaRPr lang="en-US" sz="20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393773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lstStyle/>
          <a:p>
            <a:r>
              <a:rPr lang="en-US">
                <a:ea typeface="ＭＳ Ｐゴシック" charset="0"/>
                <a:cs typeface="ＭＳ Ｐゴシック" charset="0"/>
              </a:rPr>
              <a:t>Commanding in First 2 Months</a:t>
            </a:r>
          </a:p>
        </p:txBody>
      </p:sp>
      <p:sp>
        <p:nvSpPr>
          <p:cNvPr id="5122" name="Content Placeholder 2"/>
          <p:cNvSpPr>
            <a:spLocks noGrp="1"/>
          </p:cNvSpPr>
          <p:nvPr>
            <p:ph idx="1"/>
          </p:nvPr>
        </p:nvSpPr>
        <p:spPr>
          <a:xfrm>
            <a:off x="506664" y="949158"/>
            <a:ext cx="8503652" cy="5388810"/>
          </a:xfrm>
        </p:spPr>
        <p:txBody>
          <a:bodyPr/>
          <a:lstStyle/>
          <a:p>
            <a:pPr eaLnBrk="1" hangingPunct="1"/>
            <a:r>
              <a:rPr lang="en-US" sz="2400" dirty="0">
                <a:latin typeface="Times New Roman" charset="0"/>
                <a:ea typeface="ＭＳ Ｐゴシック" charset="0"/>
                <a:cs typeface="ＭＳ Ｐゴシック" charset="0"/>
              </a:rPr>
              <a:t> Based on STEREO experience EPI-HI will require 10-20 opportunities (on separate days) to send </a:t>
            </a:r>
            <a:r>
              <a:rPr lang="en-US" sz="2400" dirty="0">
                <a:solidFill>
                  <a:srgbClr val="000000"/>
                </a:solidFill>
                <a:latin typeface="Times New Roman" charset="0"/>
                <a:ea typeface="ＭＳ Ｐゴシック" charset="0"/>
                <a:cs typeface="ＭＳ Ｐゴシック" charset="0"/>
              </a:rPr>
              <a:t>commands in the first two months</a:t>
            </a:r>
            <a:endParaRPr lang="en-US" sz="1100" dirty="0">
              <a:solidFill>
                <a:srgbClr val="000000"/>
              </a:solidFill>
              <a:latin typeface="Times New Roman" charset="0"/>
              <a:ea typeface="ＭＳ Ｐゴシック" charset="0"/>
              <a:cs typeface="ＭＳ Ｐゴシック" charset="0"/>
            </a:endParaRPr>
          </a:p>
          <a:p>
            <a:pPr lvl="1" eaLnBrk="1" hangingPunct="1"/>
            <a:r>
              <a:rPr lang="en-US" sz="2000" dirty="0">
                <a:solidFill>
                  <a:srgbClr val="000000"/>
                </a:solidFill>
                <a:latin typeface="Times New Roman" charset="0"/>
                <a:ea typeface="ＭＳ Ｐゴシック" charset="0"/>
              </a:rPr>
              <a:t>Necessary to obtain/analyze at least a few hours of new data in between command opportunities to test whether the commands worked</a:t>
            </a:r>
          </a:p>
          <a:p>
            <a:pPr lvl="1" eaLnBrk="1" hangingPunct="1"/>
            <a:r>
              <a:rPr lang="en-US" sz="2000" dirty="0">
                <a:solidFill>
                  <a:srgbClr val="000000"/>
                </a:solidFill>
                <a:latin typeface="Times New Roman" charset="0"/>
                <a:ea typeface="ＭＳ Ｐゴシック" charset="0"/>
              </a:rPr>
              <a:t>Therefore, need to collect data between commanding </a:t>
            </a:r>
            <a:r>
              <a:rPr lang="en-US" sz="2000" dirty="0" smtClean="0">
                <a:solidFill>
                  <a:srgbClr val="000000"/>
                </a:solidFill>
                <a:latin typeface="Times New Roman" charset="0"/>
                <a:ea typeface="ＭＳ Ｐゴシック" charset="0"/>
              </a:rPr>
              <a:t>opportunities</a:t>
            </a:r>
          </a:p>
          <a:p>
            <a:r>
              <a:rPr lang="en-US" dirty="0" smtClean="0">
                <a:solidFill>
                  <a:srgbClr val="000000"/>
                </a:solidFill>
                <a:latin typeface="Times New Roman" charset="0"/>
                <a:ea typeface="ＭＳ Ｐゴシック" charset="0"/>
              </a:rPr>
              <a:t>ISIS EPI-Lo and EPI-Hi Statistics Gathering and Threshold Scans</a:t>
            </a:r>
            <a:endParaRPr lang="en-US" dirty="0">
              <a:solidFill>
                <a:srgbClr val="000000"/>
              </a:solidFill>
              <a:latin typeface="Times New Roman" charset="0"/>
              <a:ea typeface="ＭＳ Ｐゴシック" charset="0"/>
            </a:endParaRPr>
          </a:p>
          <a:p>
            <a:pPr lvl="1"/>
            <a:r>
              <a:rPr lang="en-US" sz="1800" dirty="0" smtClean="0">
                <a:solidFill>
                  <a:srgbClr val="000000"/>
                </a:solidFill>
                <a:latin typeface="Times New Roman" charset="0"/>
                <a:ea typeface="ＭＳ Ｐゴシック" charset="0"/>
              </a:rPr>
              <a:t>After initial checkout it is important that ISIS instrument gather as much data as possible (especially raw event data)</a:t>
            </a:r>
          </a:p>
          <a:p>
            <a:pPr lvl="1"/>
            <a:r>
              <a:rPr lang="en-US" sz="1800" dirty="0" smtClean="0">
                <a:solidFill>
                  <a:srgbClr val="000000"/>
                </a:solidFill>
                <a:latin typeface="Times New Roman" charset="0"/>
                <a:ea typeface="ＭＳ Ｐゴシック" charset="0"/>
              </a:rPr>
              <a:t>Allows instruments to populate composition tracks so that TOF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E flux boxes (EPI-Lo) and De </a:t>
            </a:r>
            <a:r>
              <a:rPr lang="en-US" sz="1800" dirty="0" err="1" smtClean="0">
                <a:solidFill>
                  <a:srgbClr val="000000"/>
                </a:solidFill>
                <a:latin typeface="Times New Roman" charset="0"/>
                <a:ea typeface="ＭＳ Ｐゴシック" charset="0"/>
              </a:rPr>
              <a:t>vs</a:t>
            </a:r>
            <a:r>
              <a:rPr lang="en-US" sz="1800" dirty="0" smtClean="0">
                <a:solidFill>
                  <a:srgbClr val="000000"/>
                </a:solidFill>
                <a:latin typeface="Times New Roman" charset="0"/>
                <a:ea typeface="ＭＳ Ｐゴシック" charset="0"/>
              </a:rPr>
              <a:t> </a:t>
            </a:r>
            <a:r>
              <a:rPr lang="en-US" sz="1800" dirty="0" err="1" smtClean="0">
                <a:solidFill>
                  <a:srgbClr val="000000"/>
                </a:solidFill>
                <a:latin typeface="Times New Roman" charset="0"/>
                <a:ea typeface="ＭＳ Ｐゴシック" charset="0"/>
              </a:rPr>
              <a:t>Eprime</a:t>
            </a:r>
            <a:r>
              <a:rPr lang="en-US" sz="1800" dirty="0" smtClean="0">
                <a:solidFill>
                  <a:srgbClr val="000000"/>
                </a:solidFill>
                <a:latin typeface="Times New Roman" charset="0"/>
                <a:ea typeface="ＭＳ Ｐゴシック" charset="0"/>
              </a:rPr>
              <a:t> boxes (EPI-Hi) can be adjusted before perihelion</a:t>
            </a:r>
          </a:p>
          <a:p>
            <a:pPr lvl="1"/>
            <a:r>
              <a:rPr lang="en-US" sz="1800" dirty="0" smtClean="0">
                <a:solidFill>
                  <a:srgbClr val="000000"/>
                </a:solidFill>
                <a:latin typeface="Times New Roman" charset="0"/>
                <a:ea typeface="ＭＳ Ｐゴシック" charset="0"/>
              </a:rPr>
              <a:t>Threshold scans to determine optimal threshold values</a:t>
            </a:r>
          </a:p>
          <a:p>
            <a:pPr lvl="1"/>
            <a:r>
              <a:rPr lang="en-US" sz="1800" dirty="0" smtClean="0">
                <a:solidFill>
                  <a:srgbClr val="000000"/>
                </a:solidFill>
                <a:latin typeface="Times New Roman" charset="0"/>
                <a:ea typeface="ＭＳ Ｐゴシック" charset="0"/>
              </a:rPr>
              <a:t>6 weeks need for these activities</a:t>
            </a:r>
          </a:p>
          <a:p>
            <a:pPr lvl="1"/>
            <a:r>
              <a:rPr lang="en-US" sz="1800" dirty="0" smtClean="0">
                <a:solidFill>
                  <a:srgbClr val="000000"/>
                </a:solidFill>
                <a:latin typeface="Times New Roman" charset="0"/>
                <a:ea typeface="ＭＳ Ｐゴシック" charset="0"/>
              </a:rPr>
              <a:t>EPI-Lo does not need to be on continuously </a:t>
            </a:r>
          </a:p>
          <a:p>
            <a:r>
              <a:rPr lang="en-US" dirty="0" smtClean="0">
                <a:solidFill>
                  <a:srgbClr val="000000"/>
                </a:solidFill>
                <a:latin typeface="Times New Roman" charset="0"/>
                <a:ea typeface="ＭＳ Ｐゴシック" charset="0"/>
              </a:rPr>
              <a:t>ISIS EPI-Lo and EPI-Hi Table Loads and/or Software Updates</a:t>
            </a:r>
          </a:p>
          <a:p>
            <a:pPr lvl="1"/>
            <a:r>
              <a:rPr lang="en-US" sz="1800" dirty="0" smtClean="0">
                <a:solidFill>
                  <a:srgbClr val="000000"/>
                </a:solidFill>
                <a:latin typeface="Times New Roman" charset="0"/>
                <a:ea typeface="ＭＳ Ｐゴシック" charset="0"/>
              </a:rPr>
              <a:t>Table updates expected (adjustment of flux box bins) 3 weeks into statistic gathering period</a:t>
            </a:r>
          </a:p>
          <a:p>
            <a:pPr lvl="1"/>
            <a:r>
              <a:rPr lang="en-US" sz="1800" dirty="0" smtClean="0">
                <a:solidFill>
                  <a:srgbClr val="000000"/>
                </a:solidFill>
                <a:latin typeface="Times New Roman" charset="0"/>
                <a:ea typeface="ＭＳ Ｐゴシック" charset="0"/>
              </a:rPr>
              <a:t>Software updates as needed</a:t>
            </a:r>
          </a:p>
          <a:p>
            <a:pPr lvl="1"/>
            <a:endParaRPr lang="en-US" sz="1800" dirty="0" smtClean="0">
              <a:solidFill>
                <a:srgbClr val="000000"/>
              </a:solidFill>
              <a:latin typeface="Times New Roman" charset="0"/>
              <a:ea typeface="ＭＳ Ｐゴシック" charset="0"/>
            </a:endParaRPr>
          </a:p>
          <a:p>
            <a:pPr marL="228600" lvl="1" indent="0" eaLnBrk="1" hangingPunct="1">
              <a:buNone/>
            </a:pPr>
            <a:endParaRPr lang="en-US" sz="2000" dirty="0">
              <a:solidFill>
                <a:srgbClr val="000000"/>
              </a:solidFill>
              <a:latin typeface="Times New Roman" charset="0"/>
              <a:ea typeface="ＭＳ Ｐゴシック" charset="0"/>
            </a:endParaRPr>
          </a:p>
          <a:p>
            <a:endParaRPr lang="en-US" dirty="0" smtClean="0">
              <a:solidFill>
                <a:srgbClr val="000000"/>
              </a:solidFill>
              <a:latin typeface="Times New Roman" charset="0"/>
              <a:ea typeface="ＭＳ Ｐゴシック" charset="0"/>
              <a:cs typeface="ＭＳ Ｐゴシック" charset="0"/>
            </a:endParaRPr>
          </a:p>
          <a:p>
            <a:pPr marL="0" indent="0" eaLnBrk="1" hangingPunct="1">
              <a:buNone/>
            </a:pPr>
            <a:endParaRPr lang="en-US" sz="2400" dirty="0">
              <a:solidFill>
                <a:srgbClr val="000000"/>
              </a:solidFill>
              <a:latin typeface="Times New Roman" charset="0"/>
              <a:ea typeface="ＭＳ Ｐゴシック" charset="0"/>
              <a:cs typeface="ＭＳ Ｐゴシック" charset="0"/>
            </a:endParaRPr>
          </a:p>
          <a:p>
            <a:pPr lvl="1" eaLnBrk="1" hangingPunct="1"/>
            <a:endParaRPr lang="en-US" sz="2000" dirty="0">
              <a:solidFill>
                <a:srgbClr val="000000"/>
              </a:solidFill>
              <a:latin typeface="Times New Roman" charset="0"/>
              <a:ea typeface="ＭＳ Ｐゴシック" charset="0"/>
            </a:endParaRPr>
          </a:p>
          <a:p>
            <a:endParaRPr lang="en-US" sz="2400" dirty="0">
              <a:latin typeface="Times New Roman" charset="0"/>
              <a:ea typeface="ＭＳ Ｐゴシック" charset="0"/>
              <a:cs typeface="ＭＳ Ｐゴシック" charset="0"/>
            </a:endParaRP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4001766079"/>
      </p:ext>
    </p:extLst>
  </p:cSld>
  <p:clrMapOvr>
    <a:masterClrMapping/>
  </p:clrMapOvr>
  <p:transition xmlns:p14="http://schemas.microsoft.com/office/powerpoint/2010/mai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 mode </a:t>
            </a:r>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rate</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547662570"/>
      </p:ext>
    </p:extLst>
  </p:cSld>
  <p:clrMapOvr>
    <a:masterClrMapping/>
  </p:clrMapOvr>
  <p:transition xmlns:p14="http://schemas.microsoft.com/office/powerpoint/2010/mai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984920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4315" y="1697788"/>
            <a:ext cx="8410909" cy="4672849"/>
          </a:xfrm>
        </p:spPr>
        <p:txBody>
          <a:bodyPr/>
          <a:lstStyle/>
          <a:p>
            <a:pPr marL="0" indent="0">
              <a:buNone/>
            </a:pPr>
            <a:r>
              <a:rPr lang="en-US" dirty="0"/>
              <a:t>EPI-Hi and </a:t>
            </a:r>
            <a:r>
              <a:rPr lang="en-US" dirty="0" smtClean="0"/>
              <a:t>EPI-</a:t>
            </a:r>
            <a:r>
              <a:rPr lang="en-US" dirty="0"/>
              <a:t>Lo </a:t>
            </a:r>
            <a:r>
              <a:rPr lang="en-US" dirty="0" smtClean="0"/>
              <a:t>capable </a:t>
            </a:r>
            <a:r>
              <a:rPr lang="en-US" dirty="0"/>
              <a:t>of switching between </a:t>
            </a:r>
            <a:r>
              <a:rPr lang="en-US" dirty="0" smtClean="0"/>
              <a:t>two </a:t>
            </a:r>
            <a:r>
              <a:rPr lang="en-US" dirty="0"/>
              <a:t>routine modes </a:t>
            </a:r>
            <a:r>
              <a:rPr lang="en-US" dirty="0" smtClean="0"/>
              <a:t>autonomously</a:t>
            </a:r>
            <a:r>
              <a:rPr lang="en-US" dirty="0"/>
              <a:t> </a:t>
            </a:r>
            <a:r>
              <a:rPr lang="en-US" dirty="0" smtClean="0"/>
              <a:t>(based </a:t>
            </a:r>
            <a:r>
              <a:rPr lang="en-US" dirty="0"/>
              <a:t>on data received once-per-second from the </a:t>
            </a:r>
            <a:r>
              <a:rPr lang="en-US" dirty="0" smtClean="0"/>
              <a:t>spacecraft).  </a:t>
            </a:r>
          </a:p>
          <a:p>
            <a:endParaRPr lang="en-US" dirty="0"/>
          </a:p>
          <a:p>
            <a:pPr marL="0" indent="0">
              <a:buNone/>
            </a:pPr>
            <a:r>
              <a:rPr lang="en-US" dirty="0"/>
              <a:t>At least three special operational modes are currently envisioned:</a:t>
            </a:r>
          </a:p>
          <a:p>
            <a:pPr lvl="1"/>
            <a:r>
              <a:rPr lang="en-US" dirty="0"/>
              <a:t>Software upload mode</a:t>
            </a:r>
          </a:p>
          <a:p>
            <a:pPr lvl="2"/>
            <a:r>
              <a:rPr lang="en-US" dirty="0"/>
              <a:t>During software upload mode, data acquisition functions and some non-essential functions will be halted. </a:t>
            </a:r>
            <a:endParaRPr lang="en-US" dirty="0" smtClean="0"/>
          </a:p>
          <a:p>
            <a:pPr lvl="1"/>
            <a:r>
              <a:rPr lang="en-US" dirty="0" smtClean="0"/>
              <a:t>Calibration </a:t>
            </a:r>
            <a:r>
              <a:rPr lang="en-US" dirty="0"/>
              <a:t>Science </a:t>
            </a:r>
            <a:r>
              <a:rPr lang="en-US" dirty="0" smtClean="0"/>
              <a:t>mode	</a:t>
            </a:r>
            <a:endParaRPr lang="en-US" dirty="0"/>
          </a:p>
          <a:p>
            <a:pPr lvl="1"/>
            <a:r>
              <a:rPr lang="en-US" dirty="0"/>
              <a:t>Safe mode</a:t>
            </a:r>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06</a:t>
            </a:r>
            <a:endParaRPr lang="en-US" sz="1000" dirty="0"/>
          </a:p>
        </p:txBody>
      </p:sp>
    </p:spTree>
    <p:extLst>
      <p:ext uri="{BB962C8B-B14F-4D97-AF65-F5344CB8AC3E}">
        <p14:creationId xmlns:p14="http://schemas.microsoft.com/office/powerpoint/2010/main" val="1283993329"/>
      </p:ext>
    </p:extLst>
  </p:cSld>
  <p:clrMapOvr>
    <a:masterClrMapping/>
  </p:clrMapOvr>
  <p:transition xmlns:p14="http://schemas.microsoft.com/office/powerpoint/2010/mai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0776" y="5468718"/>
            <a:ext cx="5832182" cy="1083784"/>
          </a:xfrm>
        </p:spPr>
        <p:txBody>
          <a:bodyPr/>
          <a:lstStyle/>
          <a:p>
            <a:r>
              <a:rPr lang="en-US" dirty="0" smtClean="0"/>
              <a:t>Nathan Schwadron</a:t>
            </a:r>
            <a:endParaRPr lang="en-US" dirty="0"/>
          </a:p>
          <a:p>
            <a:r>
              <a:rPr lang="en-US" dirty="0"/>
              <a:t>Instrument SOC Lead</a:t>
            </a:r>
          </a:p>
          <a:p>
            <a:r>
              <a:rPr lang="en-US" dirty="0"/>
              <a:t>U. New Hampshire</a:t>
            </a:r>
          </a:p>
          <a:p>
            <a:endParaRPr lang="en-US" dirty="0"/>
          </a:p>
        </p:txBody>
      </p:sp>
      <p:sp>
        <p:nvSpPr>
          <p:cNvPr id="2" name="Title 1"/>
          <p:cNvSpPr>
            <a:spLocks noGrp="1"/>
          </p:cNvSpPr>
          <p:nvPr>
            <p:ph type="ctrTitle"/>
          </p:nvPr>
        </p:nvSpPr>
        <p:spPr/>
        <p:txBody>
          <a:bodyPr/>
          <a:lstStyle/>
          <a:p>
            <a:r>
              <a:rPr lang="en-US" dirty="0" smtClean="0"/>
              <a:t>Testing, Processing, Data Products, Plan and Status</a:t>
            </a:r>
            <a:endParaRPr lang="en-US" dirty="0"/>
          </a:p>
        </p:txBody>
      </p:sp>
    </p:spTree>
    <p:extLst>
      <p:ext uri="{BB962C8B-B14F-4D97-AF65-F5344CB8AC3E}">
        <p14:creationId xmlns:p14="http://schemas.microsoft.com/office/powerpoint/2010/main" val="234252717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800" dirty="0" smtClean="0">
                <a:latin typeface="Arial" charset="0"/>
                <a:cs typeface="Arial" charset="0"/>
              </a:rPr>
              <a:t>SOC Description</a:t>
            </a:r>
            <a:r>
              <a:rPr lang="en-GB" sz="2800" dirty="0">
                <a:latin typeface="Arial" charset="0"/>
                <a:cs typeface="Arial" charset="0"/>
              </a:rPr>
              <a:t> -</a:t>
            </a:r>
            <a:br>
              <a:rPr lang="en-GB" sz="2800" dirty="0">
                <a:latin typeface="Arial" charset="0"/>
                <a:cs typeface="Arial" charset="0"/>
              </a:rPr>
            </a:br>
            <a:r>
              <a:rPr lang="ja-JP" altLang="en-GB" sz="2800" dirty="0">
                <a:latin typeface="Arial" charset="0"/>
                <a:cs typeface="Arial" charset="0"/>
              </a:rPr>
              <a:t>“</a:t>
            </a:r>
            <a:r>
              <a:rPr lang="en-GB" sz="2800" dirty="0">
                <a:latin typeface="Arial" charset="0"/>
                <a:cs typeface="Arial" charset="0"/>
              </a:rPr>
              <a:t>Test as you Fly, Fly as you Test</a:t>
            </a:r>
            <a:r>
              <a:rPr lang="ja-JP" altLang="en-GB" sz="2800" dirty="0">
                <a:latin typeface="Arial" charset="0"/>
                <a:cs typeface="Arial" charset="0"/>
              </a:rPr>
              <a:t>”</a:t>
            </a:r>
            <a:endParaRPr lang="en-US" sz="2800" dirty="0"/>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Text Box 7"/>
          <p:cNvSpPr txBox="1">
            <a:spLocks noChangeArrowheads="1"/>
          </p:cNvSpPr>
          <p:nvPr/>
        </p:nvSpPr>
        <p:spPr bwMode="auto">
          <a:xfrm>
            <a:off x="588211" y="1362112"/>
            <a:ext cx="7807362" cy="45553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marL="457200" indent="-457200" algn="just" eaLnBrk="1" hangingPunct="1">
              <a:spcBef>
                <a:spcPts val="875"/>
              </a:spcBef>
              <a:buFont typeface="Arial"/>
              <a:buChar char="•"/>
            </a:pPr>
            <a:r>
              <a:rPr lang="en-GB" sz="2800" dirty="0" smtClean="0">
                <a:solidFill>
                  <a:schemeClr val="tx1"/>
                </a:solidFill>
                <a:latin typeface="Arial"/>
                <a:cs typeface="Arial"/>
              </a:rPr>
              <a:t>Instrument </a:t>
            </a:r>
            <a:r>
              <a:rPr lang="en-GB" sz="2800" dirty="0">
                <a:solidFill>
                  <a:schemeClr val="tx1"/>
                </a:solidFill>
                <a:latin typeface="Arial"/>
                <a:cs typeface="Arial"/>
              </a:rPr>
              <a:t>GSEs may have two types of </a:t>
            </a:r>
            <a:r>
              <a:rPr lang="en-GB" sz="2800" dirty="0" smtClean="0">
                <a:solidFill>
                  <a:schemeClr val="tx1"/>
                </a:solidFill>
                <a:latin typeface="Arial"/>
                <a:cs typeface="Arial"/>
              </a:rPr>
              <a:t>operation:</a:t>
            </a:r>
            <a:endParaRPr lang="en-GB" sz="28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Specific</a:t>
            </a:r>
            <a:r>
              <a:rPr lang="en-GB" sz="2400" dirty="0">
                <a:solidFill>
                  <a:schemeClr val="tx1"/>
                </a:solidFill>
                <a:latin typeface="Arial"/>
                <a:cs typeface="Arial"/>
              </a:rPr>
              <a:t>: direct connection to instrument test </a:t>
            </a:r>
            <a:r>
              <a:rPr lang="en-GB" sz="2400" dirty="0" smtClean="0">
                <a:solidFill>
                  <a:schemeClr val="tx1"/>
                </a:solidFill>
                <a:latin typeface="Arial"/>
                <a:cs typeface="Arial"/>
              </a:rPr>
              <a:t>ports</a:t>
            </a:r>
            <a:endParaRPr lang="en-GB" sz="2400" dirty="0">
              <a:solidFill>
                <a:schemeClr val="tx1"/>
              </a:solidFill>
              <a:latin typeface="Arial"/>
              <a:cs typeface="Arial"/>
            </a:endParaRPr>
          </a:p>
          <a:p>
            <a:pPr marL="974725" lvl="1" indent="-457200" algn="just" eaLnBrk="1" hangingPunct="1">
              <a:spcBef>
                <a:spcPts val="875"/>
              </a:spcBef>
              <a:buFont typeface="Arial"/>
              <a:buChar char="•"/>
            </a:pPr>
            <a:r>
              <a:rPr lang="en-GB" sz="2400" dirty="0" smtClean="0">
                <a:solidFill>
                  <a:schemeClr val="tx1"/>
                </a:solidFill>
                <a:latin typeface="Arial"/>
                <a:cs typeface="Arial"/>
              </a:rPr>
              <a:t>Flight </a:t>
            </a:r>
            <a:r>
              <a:rPr lang="en-GB" sz="2400" dirty="0">
                <a:solidFill>
                  <a:schemeClr val="tx1"/>
                </a:solidFill>
                <a:latin typeface="Arial"/>
                <a:cs typeface="Arial"/>
              </a:rPr>
              <a:t>Mode: spacecraft simulator </a:t>
            </a:r>
            <a:r>
              <a:rPr lang="en-GB" sz="2400" dirty="0">
                <a:solidFill>
                  <a:schemeClr val="tx1"/>
                </a:solidFill>
                <a:latin typeface="Arial"/>
                <a:cs typeface="Arial"/>
                <a:sym typeface="Wingdings" charset="0"/>
              </a:rPr>
              <a:t></a:t>
            </a:r>
            <a:r>
              <a:rPr lang="en-GB" sz="2400" dirty="0">
                <a:solidFill>
                  <a:schemeClr val="tx1"/>
                </a:solidFill>
                <a:latin typeface="Arial"/>
                <a:cs typeface="Arial"/>
              </a:rPr>
              <a:t> instrument</a:t>
            </a:r>
          </a:p>
          <a:p>
            <a:pPr marL="457200" indent="-457200" algn="just" eaLnBrk="1" hangingPunct="1">
              <a:spcBef>
                <a:spcPts val="875"/>
              </a:spcBef>
              <a:buFont typeface="Arial"/>
              <a:buChar char="•"/>
            </a:pPr>
            <a:r>
              <a:rPr lang="en-GB" sz="2800" dirty="0" smtClean="0">
                <a:solidFill>
                  <a:schemeClr val="tx1"/>
                </a:solidFill>
                <a:latin typeface="Arial"/>
                <a:cs typeface="Arial"/>
              </a:rPr>
              <a:t>GSE Flight-Mode operation incorporated into the   SOC GSEO-OS system. Identical </a:t>
            </a:r>
            <a:r>
              <a:rPr lang="ja-JP" altLang="en-GB" sz="2800" dirty="0" smtClean="0">
                <a:solidFill>
                  <a:schemeClr val="tx1"/>
                </a:solidFill>
                <a:latin typeface="Arial"/>
                <a:cs typeface="Arial"/>
              </a:rPr>
              <a:t>“</a:t>
            </a:r>
            <a:r>
              <a:rPr lang="en-GB" sz="2800" dirty="0" smtClean="0">
                <a:solidFill>
                  <a:schemeClr val="tx1"/>
                </a:solidFill>
                <a:latin typeface="Arial"/>
                <a:cs typeface="Arial"/>
              </a:rPr>
              <a:t>look and feel</a:t>
            </a:r>
            <a:r>
              <a:rPr lang="ja-JP" altLang="en-GB" sz="2800" dirty="0" smtClean="0">
                <a:solidFill>
                  <a:schemeClr val="tx1"/>
                </a:solidFill>
                <a:latin typeface="Arial"/>
                <a:cs typeface="Arial"/>
              </a:rPr>
              <a:t>”</a:t>
            </a:r>
            <a:r>
              <a:rPr lang="en-GB" sz="2800" dirty="0" smtClean="0">
                <a:solidFill>
                  <a:schemeClr val="tx1"/>
                </a:solidFill>
                <a:latin typeface="Arial"/>
                <a:cs typeface="Arial"/>
              </a:rPr>
              <a:t> to the instrument/SOC teams during testing, I&amp;T, commissioning and  normal flight operations</a:t>
            </a:r>
            <a:endParaRPr lang="en-GB" sz="2800" dirty="0">
              <a:solidFill>
                <a:schemeClr val="tx1"/>
              </a:solidFill>
              <a:latin typeface="Arial"/>
              <a:cs typeface="Arial"/>
            </a:endParaRPr>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60028096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5">
                                            <p:txEl>
                                              <p:pRg st="0" end="0"/>
                                            </p:txEl>
                                          </p:spTgt>
                                        </p:tgtEl>
                                        <p:attrNameLst>
                                          <p:attrName>style.color</p:attrName>
                                        </p:attrNameLst>
                                      </p:cBhvr>
                                      <p:to>
                                        <a:schemeClr val="hlink"/>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5">
                                            <p:txEl>
                                              <p:pRg st="1" end="1"/>
                                            </p:txEl>
                                          </p:spTgt>
                                        </p:tgtEl>
                                        <p:attrNameLst>
                                          <p:attrName>style.color</p:attrName>
                                        </p:attrNameLst>
                                      </p:cBhvr>
                                      <p:to>
                                        <a:schemeClr val="hlink"/>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35">
                                            <p:txEl>
                                              <p:pRg st="2" end="2"/>
                                            </p:txEl>
                                          </p:spTgt>
                                        </p:tgtEl>
                                        <p:attrNameLst>
                                          <p:attrName>style.color</p:attrName>
                                        </p:attrNameLst>
                                      </p:cBhvr>
                                      <p:to>
                                        <a:schemeClr val="hlink"/>
                                      </p:to>
                                    </p:animClr>
                                  </p:childTnLst>
                                </p:cTn>
                              </p:par>
                              <p:par>
                                <p:cTn id="23" presetID="1" presetClass="entr" presetSubtype="0" fill="hold" nodeType="with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p:txBody>
          <a:bodyPr/>
          <a:lstStyle/>
          <a:p>
            <a:r>
              <a:rPr lang="en-US" sz="2800" dirty="0"/>
              <a:t>SOC Description -</a:t>
            </a:r>
            <a:br>
              <a:rPr lang="en-US" sz="2800" dirty="0"/>
            </a:br>
            <a:r>
              <a:rPr lang="en-US" sz="2800" dirty="0"/>
              <a:t>Instrument Health &amp; </a:t>
            </a:r>
            <a:r>
              <a:rPr lang="en-US" sz="2800" dirty="0" smtClean="0"/>
              <a:t>Safety</a:t>
            </a:r>
            <a:endParaRPr lang="en-US" sz="280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3192698723"/>
      </p:ext>
    </p:extLst>
  </p:cSld>
  <p:clrMapOvr>
    <a:masterClrMapping/>
  </p:clrMapOvr>
  <p:transition xmlns:p14="http://schemas.microsoft.com/office/powerpoint/2010/mai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Telemetry </a:t>
            </a:r>
            <a:endParaRPr lang="en-US" dirty="0"/>
          </a:p>
        </p:txBody>
      </p:sp>
      <p:pic>
        <p:nvPicPr>
          <p:cNvPr id="5" name="Picture 4" descr="DataFl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845" y="1178497"/>
            <a:ext cx="5772120" cy="5054111"/>
          </a:xfrm>
          <a:prstGeom prst="rect">
            <a:avLst/>
          </a:prstGeom>
        </p:spPr>
      </p:pic>
      <p:sp>
        <p:nvSpPr>
          <p:cNvPr id="6" name="Content Placeholder 2"/>
          <p:cNvSpPr>
            <a:spLocks noGrp="1"/>
          </p:cNvSpPr>
          <p:nvPr>
            <p:ph idx="1"/>
          </p:nvPr>
        </p:nvSpPr>
        <p:spPr>
          <a:xfrm>
            <a:off x="158249" y="1323474"/>
            <a:ext cx="2488699" cy="5200316"/>
          </a:xfrm>
        </p:spPr>
        <p:txBody>
          <a:bodyPr/>
          <a:lstStyle/>
          <a:p>
            <a:r>
              <a:rPr lang="en-US" sz="2000" dirty="0" smtClean="0"/>
              <a:t>Telemetry flows into ISIS SOC and Backup SOC</a:t>
            </a:r>
          </a:p>
          <a:p>
            <a:pPr marL="0" indent="0">
              <a:buNone/>
            </a:pPr>
            <a:endParaRPr lang="en-US" sz="2000" dirty="0"/>
          </a:p>
        </p:txBody>
      </p:sp>
      <p:sp>
        <p:nvSpPr>
          <p:cNvPr id="7" name="TextBox 6"/>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4008357356"/>
      </p:ext>
    </p:extLst>
  </p:cSld>
  <p:clrMapOvr>
    <a:masterClrMapping/>
  </p:clrMapOvr>
  <p:transition xmlns:p14="http://schemas.microsoft.com/office/powerpoint/2010/mai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a:t>
            </a:r>
            <a:r>
              <a:rPr lang="en-US" sz="1800" dirty="0" err="1" smtClean="0"/>
              <a:t>etc</a:t>
            </a:r>
            <a:r>
              <a:rPr lang="en-US" sz="1800" dirty="0" smtClean="0"/>
              <a:t> ..</a:t>
            </a:r>
          </a:p>
          <a:p>
            <a:pPr lvl="1"/>
            <a:r>
              <a:rPr lang="en-US" sz="1800" dirty="0" smtClean="0"/>
              <a:t>Tools (MIDL, IDL </a:t>
            </a:r>
            <a:r>
              <a:rPr lang="en-US" sz="1800" dirty="0" err="1" smtClean="0"/>
              <a:t>Savesets</a:t>
            </a:r>
            <a:r>
              <a:rPr lang="en-US" sz="1800" dirty="0" smtClean="0"/>
              <a:t>, etc.. ) available for visualization and analysis</a:t>
            </a:r>
          </a:p>
          <a:p>
            <a:pPr lvl="1"/>
            <a:r>
              <a:rPr lang="en-US" sz="1800" dirty="0" smtClean="0"/>
              <a:t>Unix/</a:t>
            </a:r>
            <a:r>
              <a:rPr lang="en-US" sz="1800" dirty="0"/>
              <a:t>Shell scripts </a:t>
            </a:r>
            <a:r>
              <a:rPr lang="en-US" sz="1800" dirty="0" smtClean="0"/>
              <a:t>launch </a:t>
            </a:r>
            <a:r>
              <a:rPr lang="en-US" sz="1800" dirty="0" err="1" smtClean="0"/>
              <a:t>executables</a:t>
            </a:r>
            <a:r>
              <a:rPr lang="en-US" sz="1800" dirty="0" smtClean="0"/>
              <a:t>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err="1" smtClean="0"/>
              <a:t>Decommutation</a:t>
            </a:r>
            <a:r>
              <a:rPr lang="en-US" sz="1400" dirty="0" smtClean="0"/>
              <a:t>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a:t>
            </a:r>
            <a:r>
              <a:rPr lang="en-US" sz="1800" dirty="0" err="1" smtClean="0"/>
              <a:t>ephem</a:t>
            </a:r>
            <a:r>
              <a:rPr lang="en-US" sz="1800" dirty="0" smtClean="0"/>
              <a:t>,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07</a:t>
            </a:r>
            <a:endParaRPr lang="en-US" sz="1000" dirty="0"/>
          </a:p>
        </p:txBody>
      </p:sp>
    </p:spTree>
    <p:extLst>
      <p:ext uri="{BB962C8B-B14F-4D97-AF65-F5344CB8AC3E}">
        <p14:creationId xmlns:p14="http://schemas.microsoft.com/office/powerpoint/2010/main" val="22794358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Products (1/2)</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539523229"/>
      </p:ext>
    </p:extLst>
  </p:cSld>
  <p:clrMapOvr>
    <a:masterClrMapping/>
  </p:clrMapOvr>
  <p:transition xmlns:p14="http://schemas.microsoft.com/office/powerpoint/2010/mai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a:t>
            </a:r>
            <a:r>
              <a:rPr lang="en-US" dirty="0" err="1"/>
              <a:t>Heliophysics</a:t>
            </a:r>
            <a:r>
              <a:rPr lang="en-US" dirty="0"/>
              <a:t>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Products (2/2)</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958901497"/>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042128164"/>
              </p:ext>
            </p:extLst>
          </p:nvPr>
        </p:nvGraphicFramePr>
        <p:xfrm>
          <a:off x="347580" y="1087823"/>
          <a:ext cx="8523094" cy="5409229"/>
        </p:xfrm>
        <a:graphic>
          <a:graphicData uri="http://schemas.openxmlformats.org/presentationml/2006/ole">
            <mc:AlternateContent xmlns:mc="http://schemas.openxmlformats.org/markup-compatibility/2006">
              <mc:Choice xmlns:v="urn:schemas-microsoft-com:vml" Requires="v">
                <p:oleObj spid="_x0000_s1136" name="Document" r:id="rId4" imgW="6083076" imgH="3860658" progId="Word.Document.12">
                  <p:embed/>
                </p:oleObj>
              </mc:Choice>
              <mc:Fallback>
                <p:oleObj name="Document" r:id="rId4" imgW="6083076" imgH="3860658" progId="Word.Document.12">
                  <p:embed/>
                  <p:pic>
                    <p:nvPicPr>
                      <p:cNvPr id="0" name="Picture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80" y="1087823"/>
                        <a:ext cx="8523094" cy="54092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91798561"/>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Level 0 Command Response/</a:t>
            </a:r>
            <a:r>
              <a:rPr lang="en-US" sz="2800" dirty="0" err="1" smtClean="0"/>
              <a:t>Mem</a:t>
            </a:r>
            <a:r>
              <a:rPr lang="en-US" sz="2800" dirty="0" smtClean="0"/>
              <a:t> Dumps</a:t>
            </a:r>
            <a:endParaRPr lang="en-US" sz="2800" dirty="0"/>
          </a:p>
        </p:txBody>
      </p:sp>
      <p:graphicFrame>
        <p:nvGraphicFramePr>
          <p:cNvPr id="4" name="Object 3"/>
          <p:cNvGraphicFramePr>
            <a:graphicFrameLocks noChangeAspect="1"/>
          </p:cNvGraphicFramePr>
          <p:nvPr>
            <p:extLst>
              <p:ext uri="{D42A27DB-BD31-4B8C-83A1-F6EECF244321}">
                <p14:modId xmlns:p14="http://schemas.microsoft.com/office/powerpoint/2010/main" val="1471770938"/>
              </p:ext>
            </p:extLst>
          </p:nvPr>
        </p:nvGraphicFramePr>
        <p:xfrm>
          <a:off x="192874" y="1630946"/>
          <a:ext cx="8951126" cy="2646947"/>
        </p:xfrm>
        <a:graphic>
          <a:graphicData uri="http://schemas.openxmlformats.org/presentationml/2006/ole">
            <mc:AlternateContent xmlns:mc="http://schemas.openxmlformats.org/markup-compatibility/2006">
              <mc:Choice xmlns:v="urn:schemas-microsoft-com:vml" Requires="v">
                <p:oleObj spid="_x0000_s48240" name="Document" r:id="rId4" imgW="5625893" imgH="1663639" progId="Word.Document.12">
                  <p:embed/>
                </p:oleObj>
              </mc:Choice>
              <mc:Fallback>
                <p:oleObj name="Document" r:id="rId4" imgW="5625893" imgH="1663639" progId="Word.Document.12">
                  <p:embed/>
                  <p:pic>
                    <p:nvPicPr>
                      <p:cNvPr id="0" name="Picture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74" y="1630946"/>
                        <a:ext cx="8951126" cy="2646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660600182"/>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r>
              <a:rPr lang="en-US" sz="2400" dirty="0" err="1" smtClean="0"/>
              <a:t>EXplorer</a:t>
            </a:r>
            <a:r>
              <a:rPr lang="en-US" sz="2400" dirty="0" smtClean="0"/>
              <a:t>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pic>
        <p:nvPicPr>
          <p:cNvPr id="5" name="Picture 9" descr="TA0048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4111200654"/>
      </p:ext>
    </p:extLst>
  </p:cSld>
  <p:clrMapOvr>
    <a:masterClrMapping/>
  </p:clrMapOvr>
  <p:transition xmlns:p14="http://schemas.microsoft.com/office/powerpoint/2010/mai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5040894"/>
              </p:ext>
            </p:extLst>
          </p:nvPr>
        </p:nvGraphicFramePr>
        <p:xfrm>
          <a:off x="478366" y="1128333"/>
          <a:ext cx="8157634" cy="5395455"/>
        </p:xfrm>
        <a:graphic>
          <a:graphicData uri="http://schemas.openxmlformats.org/presentationml/2006/ole">
            <mc:AlternateContent xmlns:mc="http://schemas.openxmlformats.org/markup-compatibility/2006">
              <mc:Choice xmlns:v="urn:schemas-microsoft-com:vml" Requires="v">
                <p:oleObj spid="_x0000_s49264" name="Document" r:id="rId4" imgW="5625893" imgH="3720963" progId="Word.Document.12">
                  <p:embed/>
                </p:oleObj>
              </mc:Choice>
              <mc:Fallback>
                <p:oleObj name="Document" r:id="rId4" imgW="5625893" imgH="3720963" progId="Word.Document.12">
                  <p:embed/>
                  <p:pic>
                    <p:nvPicPr>
                      <p:cNvPr id="0" name="Picture 1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66" y="1128333"/>
                        <a:ext cx="8157634" cy="5395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930714404"/>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873164925"/>
              </p:ext>
            </p:extLst>
          </p:nvPr>
        </p:nvGraphicFramePr>
        <p:xfrm>
          <a:off x="204103" y="1215188"/>
          <a:ext cx="8766107" cy="1899653"/>
        </p:xfrm>
        <a:graphic>
          <a:graphicData uri="http://schemas.openxmlformats.org/presentationml/2006/ole">
            <mc:AlternateContent xmlns:mc="http://schemas.openxmlformats.org/markup-compatibility/2006">
              <mc:Choice xmlns:v="urn:schemas-microsoft-com:vml" Requires="v">
                <p:oleObj spid="_x0000_s50287" name="Document" r:id="rId4" imgW="5625893" imgH="1219155" progId="Word.Document.12">
                  <p:embed/>
                </p:oleObj>
              </mc:Choice>
              <mc:Fallback>
                <p:oleObj name="Document" r:id="rId4" imgW="5625893" imgH="1219155" progId="Word.Document.12">
                  <p:embed/>
                  <p:pic>
                    <p:nvPicPr>
                      <p:cNvPr id="0" name="Picture 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03" y="1215188"/>
                        <a:ext cx="8766107" cy="18996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262709677"/>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749680008"/>
              </p:ext>
            </p:extLst>
          </p:nvPr>
        </p:nvGraphicFramePr>
        <p:xfrm>
          <a:off x="779778" y="1101294"/>
          <a:ext cx="7241275" cy="5623021"/>
        </p:xfrm>
        <a:graphic>
          <a:graphicData uri="http://schemas.openxmlformats.org/presentationml/2006/ole">
            <mc:AlternateContent xmlns:mc="http://schemas.openxmlformats.org/markup-compatibility/2006">
              <mc:Choice xmlns:v="urn:schemas-microsoft-com:vml" Requires="v">
                <p:oleObj spid="_x0000_s51310" name="Document" r:id="rId4" imgW="5625893" imgH="4368639" progId="Word.Document.12">
                  <p:embed/>
                </p:oleObj>
              </mc:Choice>
              <mc:Fallback>
                <p:oleObj name="Document" r:id="rId4" imgW="5625893" imgH="4368639" progId="Word.Document.12">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78" y="1101294"/>
                        <a:ext cx="7241275" cy="5623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5973004"/>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183953065"/>
              </p:ext>
            </p:extLst>
          </p:nvPr>
        </p:nvGraphicFramePr>
        <p:xfrm>
          <a:off x="0" y="1617578"/>
          <a:ext cx="8992987" cy="2192421"/>
        </p:xfrm>
        <a:graphic>
          <a:graphicData uri="http://schemas.openxmlformats.org/presentationml/2006/ole">
            <mc:AlternateContent xmlns:mc="http://schemas.openxmlformats.org/markup-compatibility/2006">
              <mc:Choice xmlns:v="urn:schemas-microsoft-com:vml" Requires="v">
                <p:oleObj spid="_x0000_s52334" name="Document" r:id="rId4" imgW="5625893" imgH="1371550" progId="Word.Document.12">
                  <p:embed/>
                </p:oleObj>
              </mc:Choice>
              <mc:Fallback>
                <p:oleObj name="Document" r:id="rId4" imgW="5625893" imgH="1371550" progId="Word.Document.12">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17578"/>
                        <a:ext cx="8992987" cy="2192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860155169"/>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5071547"/>
              </p:ext>
            </p:extLst>
          </p:nvPr>
        </p:nvGraphicFramePr>
        <p:xfrm>
          <a:off x="242409" y="1207836"/>
          <a:ext cx="8831404" cy="3070059"/>
        </p:xfrm>
        <a:graphic>
          <a:graphicData uri="http://schemas.openxmlformats.org/presentationml/2006/ole">
            <mc:AlternateContent xmlns:mc="http://schemas.openxmlformats.org/markup-compatibility/2006">
              <mc:Choice xmlns:v="urn:schemas-microsoft-com:vml" Requires="v">
                <p:oleObj spid="_x0000_s55406" name="Document" r:id="rId4" imgW="5625893" imgH="1955728" progId="Word.Document.12">
                  <p:embed/>
                </p:oleObj>
              </mc:Choice>
              <mc:Fallback>
                <p:oleObj name="Document" r:id="rId4" imgW="5625893" imgH="1955728" progId="Word.Document.12">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09" y="1207836"/>
                        <a:ext cx="8831404" cy="307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91736928"/>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43798714"/>
              </p:ext>
            </p:extLst>
          </p:nvPr>
        </p:nvGraphicFramePr>
        <p:xfrm>
          <a:off x="681789" y="1054369"/>
          <a:ext cx="7937094" cy="5464591"/>
        </p:xfrm>
        <a:graphic>
          <a:graphicData uri="http://schemas.openxmlformats.org/presentationml/2006/ole">
            <mc:AlternateContent xmlns:mc="http://schemas.openxmlformats.org/markup-compatibility/2006">
              <mc:Choice xmlns:v="urn:schemas-microsoft-com:vml" Requires="v">
                <p:oleObj spid="_x0000_s56428" name="Document" r:id="rId4" imgW="5625893" imgH="3873357" progId="Word.Document.12">
                  <p:embed/>
                </p:oleObj>
              </mc:Choice>
              <mc:Fallback>
                <p:oleObj name="Document" r:id="rId4" imgW="5625893" imgH="3873357" progId="Word.Document.12">
                  <p:embed/>
                  <p:pic>
                    <p:nvPicPr>
                      <p:cNvPr id="0" name="Picture 1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89" y="1054369"/>
                        <a:ext cx="7937094" cy="5464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70854733"/>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80885703"/>
              </p:ext>
            </p:extLst>
          </p:nvPr>
        </p:nvGraphicFramePr>
        <p:xfrm>
          <a:off x="181319" y="1575133"/>
          <a:ext cx="8962681" cy="1365920"/>
        </p:xfrm>
        <a:graphic>
          <a:graphicData uri="http://schemas.openxmlformats.org/presentationml/2006/ole">
            <mc:AlternateContent xmlns:mc="http://schemas.openxmlformats.org/markup-compatibility/2006">
              <mc:Choice xmlns:v="urn:schemas-microsoft-com:vml" Requires="v">
                <p:oleObj spid="_x0000_s57451" name="Document" r:id="rId4" imgW="6083076" imgH="927066" progId="Word.Document.12">
                  <p:embed/>
                </p:oleObj>
              </mc:Choice>
              <mc:Fallback>
                <p:oleObj name="Document" r:id="rId4" imgW="6083076" imgH="927066" progId="Word.Document.12">
                  <p:embed/>
                  <p:pic>
                    <p:nvPicPr>
                      <p:cNvPr id="0" name="Picture 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319" y="1575133"/>
                        <a:ext cx="8962681" cy="136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27699387"/>
      </p:ext>
    </p:extLst>
  </p:cSld>
  <p:clrMapOvr>
    <a:masterClrMapping/>
  </p:clrMapOvr>
  <p:transition xmlns:p14="http://schemas.microsoft.com/office/powerpoint/2010/mai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bins .</a:t>
            </a:r>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a:t>
            </a:r>
            <a:r>
              <a:rPr lang="en-US" sz="1400" dirty="0" err="1"/>
              <a:t>nuc</a:t>
            </a:r>
            <a:r>
              <a:rPr lang="en-US" sz="1400" dirty="0"/>
              <a:t> </a:t>
            </a:r>
            <a:r>
              <a:rPr lang="en-US" sz="1400" dirty="0" err="1"/>
              <a:t>HiZ</a:t>
            </a:r>
            <a:r>
              <a:rPr lang="en-US" sz="1400" dirty="0"/>
              <a:t> (6≤Z≤28)</a:t>
            </a:r>
          </a:p>
          <a:p>
            <a:endParaRPr lang="en-US" sz="1800" dirty="0"/>
          </a:p>
        </p:txBody>
      </p:sp>
      <p:sp>
        <p:nvSpPr>
          <p:cNvPr id="3" name="Title 2"/>
          <p:cNvSpPr>
            <a:spLocks noGrp="1"/>
          </p:cNvSpPr>
          <p:nvPr>
            <p:ph type="title"/>
          </p:nvPr>
        </p:nvSpPr>
        <p:spPr/>
        <p:txBody>
          <a:bodyPr/>
          <a:lstStyle/>
          <a:p>
            <a:r>
              <a:rPr lang="en-US" dirty="0" smtClean="0"/>
              <a:t>Data Products (</a:t>
            </a:r>
            <a:r>
              <a:rPr lang="en-US" dirty="0" err="1" smtClean="0"/>
              <a:t>Quicklook</a:t>
            </a:r>
            <a:r>
              <a:rPr lang="en-US" dirty="0" smtClean="0"/>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854602843"/>
      </p:ext>
    </p:extLst>
  </p:cSld>
  <p:clrMapOvr>
    <a:masterClrMapping/>
  </p:clrMapOvr>
  <p:transition xmlns:p14="http://schemas.microsoft.com/office/powerpoint/2010/mai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0" y="1121610"/>
            <a:ext cx="3558554" cy="4800600"/>
          </a:xfrm>
        </p:spPr>
        <p:txBody>
          <a:bodyPr>
            <a:normAutofit fontScale="92500" lnSpcReduction="20000"/>
          </a:bodyPr>
          <a:lstStyle/>
          <a:p>
            <a:r>
              <a:rPr lang="en-US" dirty="0" smtClean="0">
                <a:solidFill>
                  <a:srgbClr val="0000CC"/>
                </a:solidFill>
              </a:rPr>
              <a:t>One way of plotting SEP data</a:t>
            </a:r>
          </a:p>
          <a:p>
            <a:r>
              <a:rPr lang="en-US" dirty="0" smtClean="0">
                <a:solidFill>
                  <a:srgbClr val="0000CC"/>
                </a:solidFill>
              </a:rPr>
              <a:t>Top plot is the usual time-intensity profile</a:t>
            </a:r>
          </a:p>
          <a:p>
            <a:r>
              <a:rPr lang="en-US" dirty="0" smtClean="0">
                <a:solidFill>
                  <a:srgbClr val="0000CC"/>
                </a:solidFill>
              </a:rPr>
              <a:t>Each dot in the lower two panels is a particle detection</a:t>
            </a:r>
          </a:p>
          <a:p>
            <a:pPr lvl="1"/>
            <a:r>
              <a:rPr lang="en-US" dirty="0" smtClean="0">
                <a:solidFill>
                  <a:srgbClr val="FF0000"/>
                </a:solidFill>
              </a:rPr>
              <a:t>Middle plot shows particle mass</a:t>
            </a:r>
          </a:p>
          <a:p>
            <a:pPr lvl="1"/>
            <a:r>
              <a:rPr lang="en-US" dirty="0" smtClean="0">
                <a:solidFill>
                  <a:srgbClr val="FF0000"/>
                </a:solidFill>
              </a:rPr>
              <a:t>Bottom plot shows energy</a:t>
            </a:r>
          </a:p>
          <a:p>
            <a:r>
              <a:rPr lang="en-US" dirty="0" smtClean="0">
                <a:solidFill>
                  <a:srgbClr val="0000CC"/>
                </a:solidFill>
              </a:rPr>
              <a:t>Advantages:</a:t>
            </a:r>
          </a:p>
          <a:p>
            <a:pPr lvl="1"/>
            <a:r>
              <a:rPr lang="en-US" dirty="0" smtClean="0">
                <a:solidFill>
                  <a:srgbClr val="FF0000"/>
                </a:solidFill>
              </a:rPr>
              <a:t>Easy identification of velocity dispersion in some events</a:t>
            </a:r>
          </a:p>
          <a:p>
            <a:pPr lvl="1"/>
            <a:r>
              <a:rPr lang="en-US" dirty="0" smtClean="0">
                <a:solidFill>
                  <a:srgbClr val="FF0000"/>
                </a:solidFill>
              </a:rPr>
              <a:t>individual events are separated more clearly</a:t>
            </a:r>
          </a:p>
          <a:p>
            <a:pPr lvl="1"/>
            <a:r>
              <a:rPr lang="en-US" dirty="0" smtClean="0">
                <a:solidFill>
                  <a:srgbClr val="FF0000"/>
                </a:solidFill>
              </a:rPr>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6" name="TextBox 5"/>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 </a:t>
            </a:r>
          </a:p>
        </p:txBody>
      </p:sp>
      <p:sp>
        <p:nvSpPr>
          <p:cNvPr id="7" name="TextBox 6"/>
          <p:cNvSpPr txBox="1"/>
          <p:nvPr/>
        </p:nvSpPr>
        <p:spPr>
          <a:xfrm>
            <a:off x="5031873" y="5918200"/>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
        <p:nvSpPr>
          <p:cNvPr id="8" name="TextBox 7"/>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4601634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solidFill>
                  <a:srgbClr val="0000CC"/>
                </a:solidFill>
              </a:rPr>
              <a:t>This is an example of an event probably associated with an impulsive solar flare (rich is heavy ions and </a:t>
            </a:r>
            <a:r>
              <a:rPr lang="en-US" sz="2500" baseline="30000" dirty="0" smtClean="0">
                <a:solidFill>
                  <a:srgbClr val="0000CC"/>
                </a:solidFill>
              </a:rPr>
              <a:t>3</a:t>
            </a:r>
            <a:r>
              <a:rPr lang="en-US" sz="2500" dirty="0" smtClean="0">
                <a:solidFill>
                  <a:srgbClr val="0000CC"/>
                </a:solidFill>
              </a:rPr>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42802410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r>
              <a:rPr lang="en-US" dirty="0" smtClean="0"/>
              <a:t>Science and Operations Functions managed by SOC</a:t>
            </a:r>
          </a:p>
          <a:p>
            <a:r>
              <a:rPr lang="en-US" dirty="0" smtClean="0"/>
              <a:t>Software development needed for Ops, Science and Health &amp; Safety</a:t>
            </a:r>
          </a:p>
          <a:p>
            <a:r>
              <a:rPr lang="en-US" dirty="0" smtClean="0"/>
              <a:t>ISIS SOC Testing via GSEOS – “Test as you fly and fly as you test”</a:t>
            </a:r>
          </a:p>
          <a:p>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a:t>
            </a:r>
            <a:r>
              <a:rPr lang="en-US" dirty="0" err="1" smtClean="0">
                <a:solidFill>
                  <a:schemeClr val="tx1"/>
                </a:solidFill>
                <a:latin typeface="Arial" charset="0"/>
              </a:rPr>
              <a:t>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TBD</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6920" cy="193742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TBD</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1" name="TextBox 20"/>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03</a:t>
            </a:r>
            <a:endParaRPr lang="en-US" sz="1000" dirty="0"/>
          </a:p>
        </p:txBody>
      </p:sp>
    </p:spTree>
    <p:extLst>
      <p:ext uri="{BB962C8B-B14F-4D97-AF65-F5344CB8AC3E}">
        <p14:creationId xmlns:p14="http://schemas.microsoft.com/office/powerpoint/2010/main" val="3501194237"/>
      </p:ext>
    </p:extLst>
  </p:cSld>
  <p:clrMapOvr>
    <a:masterClrMapping/>
  </p:clrMapOvr>
  <p:transition xmlns:p14="http://schemas.microsoft.com/office/powerpoint/2010/mai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solidFill>
                  <a:srgbClr val="0000CC"/>
                </a:solidFill>
              </a:rPr>
              <a:t>This is an example of an event probably associated with an impulsive solar flare (rich in heavy ions and </a:t>
            </a:r>
            <a:r>
              <a:rPr lang="en-US" baseline="30000" dirty="0" smtClean="0">
                <a:solidFill>
                  <a:srgbClr val="0000CC"/>
                </a:solidFill>
              </a:rPr>
              <a:t>3</a:t>
            </a:r>
            <a:r>
              <a:rPr lang="en-US" dirty="0" smtClean="0">
                <a:solidFill>
                  <a:srgbClr val="0000CC"/>
                </a:solidFill>
              </a:rPr>
              <a:t>He)</a:t>
            </a:r>
          </a:p>
          <a:p>
            <a:r>
              <a:rPr lang="en-US" dirty="0" smtClean="0">
                <a:solidFill>
                  <a:srgbClr val="0000CC"/>
                </a:solidFill>
              </a:rPr>
              <a:t>The entire event shows a clear velocity dispersion, but there is also a </a:t>
            </a:r>
            <a:r>
              <a:rPr lang="en-US" dirty="0" err="1" smtClean="0">
                <a:solidFill>
                  <a:srgbClr val="0000CC"/>
                </a:solidFill>
              </a:rPr>
              <a:t>dispersionless</a:t>
            </a:r>
            <a:r>
              <a:rPr lang="en-US" dirty="0" smtClean="0">
                <a:solidFill>
                  <a:srgbClr val="0000CC"/>
                </a:solidFill>
              </a:rPr>
              <a:t> intensity “dropout” during the event</a:t>
            </a:r>
            <a:endParaRPr lang="en-US" dirty="0">
              <a:solidFill>
                <a:srgbClr val="0000CC"/>
              </a:solidFill>
            </a:endParaRPr>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10745071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solidFill>
                  <a:srgbClr val="0000CC"/>
                </a:solidFill>
              </a:rPr>
              <a:t>Another good example (event starting before noon on May 6)</a:t>
            </a:r>
            <a:endParaRPr lang="en-US" dirty="0" smtClean="0">
              <a:solidFill>
                <a:srgbClr val="FF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5" name="TextBox 4"/>
          <p:cNvSpPr txBox="1"/>
          <p:nvPr/>
        </p:nvSpPr>
        <p:spPr>
          <a:xfrm>
            <a:off x="2110288" y="304800"/>
            <a:ext cx="4131259" cy="584776"/>
          </a:xfrm>
          <a:prstGeom prst="rect">
            <a:avLst/>
          </a:prstGeom>
          <a:noFill/>
        </p:spPr>
        <p:txBody>
          <a:bodyPr wrap="none" rtlCol="0">
            <a:spAutoFit/>
          </a:bodyPr>
          <a:lstStyle/>
          <a:p>
            <a:r>
              <a:rPr lang="en-US" sz="3200" dirty="0" smtClean="0">
                <a:solidFill>
                  <a:schemeClr val="bg1"/>
                </a:solidFill>
              </a:rPr>
              <a:t>Possible data product</a:t>
            </a:r>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6267866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Multi-panel plots showing energetic particle intensities along with field and plasma parameters</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smtClean="0">
                <a:solidFill>
                  <a:schemeClr val="bg1"/>
                </a:solidFill>
              </a:rPr>
              <a:t>Possible data product: 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0005928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solidFill>
                  <a:srgbClr val="0000CC"/>
                </a:solidFill>
              </a:rPr>
              <a:t>It would be useful to be able to look at it in higher resolution as well</a:t>
            </a:r>
            <a:endParaRPr lang="en-US" dirty="0">
              <a:solidFill>
                <a:srgbClr val="0000CC"/>
              </a:solidFill>
            </a:endParaRPr>
          </a:p>
        </p:txBody>
      </p:sp>
      <p:sp>
        <p:nvSpPr>
          <p:cNvPr id="4" name="TextBox 3"/>
          <p:cNvSpPr txBox="1"/>
          <p:nvPr/>
        </p:nvSpPr>
        <p:spPr>
          <a:xfrm>
            <a:off x="1298626" y="304800"/>
            <a:ext cx="6411431" cy="461665"/>
          </a:xfrm>
          <a:prstGeom prst="rect">
            <a:avLst/>
          </a:prstGeom>
          <a:noFill/>
        </p:spPr>
        <p:txBody>
          <a:bodyPr wrap="none" rtlCol="0">
            <a:spAutoFit/>
          </a:bodyPr>
          <a:lstStyle/>
          <a:p>
            <a:r>
              <a:rPr lang="en-US" sz="2400" dirty="0">
                <a:solidFill>
                  <a:srgbClr val="FFFFFF"/>
                </a:solidFill>
              </a:rPr>
              <a:t>Possible data </a:t>
            </a:r>
            <a:r>
              <a:rPr lang="en-US" sz="2400" dirty="0" smtClean="0">
                <a:solidFill>
                  <a:srgbClr val="FFFFFF"/>
                </a:solidFill>
              </a:rPr>
              <a:t>product: </a:t>
            </a:r>
            <a:r>
              <a:rPr lang="en-US" sz="2400" dirty="0">
                <a:solidFill>
                  <a:srgbClr val="FFFFFF"/>
                </a:solidFill>
              </a:rPr>
              <a:t>Multi-instrument plots</a:t>
            </a:r>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5" name="Rectangle 4"/>
          <p:cNvSpPr/>
          <p:nvPr/>
        </p:nvSpPr>
        <p:spPr>
          <a:xfrm>
            <a:off x="2971800" y="1676400"/>
            <a:ext cx="228600" cy="426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303087670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908221" y="1053270"/>
            <a:ext cx="6898929" cy="5468108"/>
          </a:xfrm>
          <a:prstGeom prst="rect">
            <a:avLst/>
          </a:prstGeom>
        </p:spPr>
      </p:pic>
      <p:sp>
        <p:nvSpPr>
          <p:cNvPr id="8" name="TextBox 7"/>
          <p:cNvSpPr txBox="1"/>
          <p:nvPr/>
        </p:nvSpPr>
        <p:spPr>
          <a:xfrm>
            <a:off x="707197" y="228600"/>
            <a:ext cx="7689525" cy="584776"/>
          </a:xfrm>
          <a:prstGeom prst="rect">
            <a:avLst/>
          </a:prstGeom>
          <a:noFill/>
        </p:spPr>
        <p:txBody>
          <a:bodyPr wrap="none" rtlCol="0">
            <a:spAutoFit/>
          </a:bodyPr>
          <a:lstStyle/>
          <a:p>
            <a:r>
              <a:rPr lang="en-US" sz="3200" dirty="0" smtClean="0">
                <a:solidFill>
                  <a:srgbClr val="FFFFFF"/>
                </a:solidFill>
              </a:rPr>
              <a:t>Same event at higher temporal resolution</a:t>
            </a:r>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08</a:t>
            </a:r>
            <a:endParaRPr lang="en-US" sz="1000" dirty="0"/>
          </a:p>
        </p:txBody>
      </p:sp>
    </p:spTree>
    <p:extLst>
      <p:ext uri="{BB962C8B-B14F-4D97-AF65-F5344CB8AC3E}">
        <p14:creationId xmlns:p14="http://schemas.microsoft.com/office/powerpoint/2010/main" val="2305647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90000"/>
              </a:lnSpc>
              <a:spcBef>
                <a:spcPts val="400"/>
              </a:spcBef>
              <a:buClr>
                <a:srgbClr val="7E0021"/>
              </a:buClr>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solidFill>
                  <a:srgbClr val="7E0021"/>
                </a:solidFill>
                <a:latin typeface="Sans" charset="0"/>
                <a:cs typeface="Arial" charset="0"/>
              </a:rPr>
              <a:t>November , 2013 – I-PDR for ISIS/SOC  - This review.</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(/2014) 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GSE-OS 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(/2015) 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GSE-OS scripts, displays and codes into the SOC GSE-OS system – contingent on instrument GSE schedule</a:t>
            </a:r>
          </a:p>
          <a:p>
            <a:pPr lvl="1">
              <a:lnSpc>
                <a:spcPct val="90000"/>
              </a:lnSpc>
              <a:spcBef>
                <a:spcPts val="400"/>
              </a:spcBef>
              <a:buFont typeface="Sans"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Sans" charset="0"/>
                <a:cs typeface="Arial" charset="0"/>
              </a:rPr>
              <a:t>Purchase 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a:latin typeface="Arial" charset="0"/>
                <a:cs typeface="Arial" charset="0"/>
              </a:rPr>
              <a:t>(/2015) 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GSE-OS 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a:t>
            </a:r>
            <a:r>
              <a:rPr lang="en-GB" sz="1400" dirty="0" err="1">
                <a:latin typeface="Arial" charset="0"/>
                <a:cs typeface="Arial" charset="0"/>
              </a:rPr>
              <a:t>quicklook</a:t>
            </a:r>
            <a:r>
              <a:rPr lang="en-GB" sz="1400" dirty="0">
                <a:latin typeface="Arial" charset="0"/>
                <a:cs typeface="Arial" charset="0"/>
              </a:rPr>
              <a:t>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lstStyle/>
          <a:p>
            <a:r>
              <a:rPr lang="en-US" dirty="0" smtClean="0"/>
              <a:t>Development </a:t>
            </a:r>
            <a:r>
              <a:rPr lang="en-US" dirty="0"/>
              <a:t>Plan and </a:t>
            </a:r>
            <a:r>
              <a:rPr lang="en-US" dirty="0" smtClean="0"/>
              <a:t>Schedule (1/3)</a:t>
            </a:r>
            <a:endParaRPr lang="en-US" b="0"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23501282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buFont typeface="Sans" charset="0"/>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Sans" charset="0"/>
                <a:cs typeface="Arial" charset="0"/>
              </a:rPr>
              <a:t>(/2017 )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Extend PAPCO PRBEM </a:t>
            </a:r>
            <a:r>
              <a:rPr lang="en-GB" sz="1400" dirty="0" err="1">
                <a:latin typeface="Arial" charset="0"/>
                <a:cs typeface="Arial" charset="0"/>
              </a:rPr>
              <a:t>cdf</a:t>
            </a:r>
            <a:r>
              <a:rPr lang="en-GB" sz="1400" dirty="0">
                <a:latin typeface="Arial" charset="0"/>
                <a:cs typeface="Arial" charset="0"/>
              </a:rPr>
              <a:t>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Implement initial ISIS web sever with DAS-2 using ancillary data (UNH GEO, </a:t>
            </a:r>
            <a:r>
              <a:rPr lang="en-GB" sz="1400" dirty="0" err="1">
                <a:latin typeface="Arial" charset="0"/>
                <a:cs typeface="Arial" charset="0"/>
              </a:rPr>
              <a:t>etc</a:t>
            </a:r>
            <a:r>
              <a:rPr lang="en-GB" sz="1400" dirty="0">
                <a:latin typeface="Arial" charset="0"/>
                <a:cs typeface="Arial" charset="0"/>
              </a:rPr>
              <a: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(/2017)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Mission Simulation #3 fill </a:t>
            </a:r>
            <a:r>
              <a:rPr lang="ja-JP" altLang="en-GB" sz="1600" dirty="0">
                <a:latin typeface="Arial" charset="0"/>
                <a:cs typeface="Arial" charset="0"/>
              </a:rPr>
              <a:t>“</a:t>
            </a:r>
            <a:r>
              <a:rPr lang="en-GB" sz="1600" dirty="0">
                <a:latin typeface="Arial" charset="0"/>
                <a:cs typeface="Arial" charset="0"/>
              </a:rPr>
              <a:t>in the life</a:t>
            </a:r>
            <a:r>
              <a:rPr lang="ja-JP" altLang="en-GB" sz="1600" dirty="0">
                <a:latin typeface="Arial" charset="0"/>
                <a:cs typeface="Arial" charset="0"/>
              </a:rPr>
              <a:t>”</a:t>
            </a:r>
            <a:r>
              <a:rPr lang="en-GB" sz="1600" dirty="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 and Schedule (2/3) </a:t>
            </a:r>
            <a:r>
              <a:rPr lang="ar-sa" sz="2000" dirty="0" smtClean="0">
                <a:latin typeface="Arial" charset="0"/>
                <a:cs typeface="Arial" charset="0"/>
              </a:rPr>
              <a:t>‏</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908109120"/>
      </p:ext>
    </p:extLst>
  </p:cSld>
  <p:clrMapOvr>
    <a:masterClrMapping/>
  </p:clrMapOvr>
  <p:transition xmlns:p14="http://schemas.microsoft.com/office/powerpoint/2010/mai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(/2018)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ar-sa" sz="2000" dirty="0" smtClean="0">
                <a:latin typeface="Arial" charset="0"/>
                <a:cs typeface="Arial" charset="0"/>
              </a:rPr>
              <a:t>‏</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189673721"/>
      </p:ext>
    </p:extLst>
  </p:cSld>
  <p:clrMapOvr>
    <a:masterClrMapping/>
  </p:clrMapOvr>
  <p:transition xmlns:p14="http://schemas.microsoft.com/office/powerpoint/2010/mai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Plan</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09</a:t>
            </a:r>
            <a:endParaRPr lang="en-US" sz="1000" dirty="0"/>
          </a:p>
        </p:txBody>
      </p:sp>
    </p:spTree>
    <p:extLst>
      <p:ext uri="{BB962C8B-B14F-4D97-AF65-F5344CB8AC3E}">
        <p14:creationId xmlns:p14="http://schemas.microsoft.com/office/powerpoint/2010/main" val="15077159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lnSpc>
                <a:spcPct val="120000"/>
              </a:lnSpc>
            </a:pPr>
            <a:r>
              <a:rPr lang="en-US" sz="2800" dirty="0" smtClean="0"/>
              <a:t>Partial components of ISIS SOC exist in the IBEX SOC </a:t>
            </a:r>
          </a:p>
          <a:p>
            <a:pPr lvl="1">
              <a:lnSpc>
                <a:spcPct val="120000"/>
              </a:lnSpc>
            </a:pPr>
            <a:r>
              <a:rPr lang="en-US" sz="2800" dirty="0" smtClean="0"/>
              <a:t>ISIS SOC GSEOS systems to be constructed</a:t>
            </a:r>
          </a:p>
          <a:p>
            <a:pPr lvl="2">
              <a:lnSpc>
                <a:spcPct val="120000"/>
              </a:lnSpc>
            </a:pPr>
            <a:r>
              <a:rPr lang="en-US" sz="2400" dirty="0" smtClean="0"/>
              <a:t>J. </a:t>
            </a:r>
            <a:r>
              <a:rPr lang="en-US" sz="2400" dirty="0" err="1" smtClean="0"/>
              <a:t>Legere</a:t>
            </a:r>
            <a:r>
              <a:rPr lang="en-US" sz="2400" dirty="0" smtClean="0"/>
              <a:t> to start working with instrument teams</a:t>
            </a:r>
          </a:p>
          <a:p>
            <a:pPr lvl="1">
              <a:lnSpc>
                <a:spcPct val="120000"/>
              </a:lnSpc>
            </a:pPr>
            <a:r>
              <a:rPr lang="en-US" sz="2800" dirty="0" smtClean="0"/>
              <a:t>Facilities for the ISIS SOC including the SOC room and secure server room in existence and ready for ISIS SOC servers</a:t>
            </a:r>
          </a:p>
        </p:txBody>
      </p:sp>
      <p:sp>
        <p:nvSpPr>
          <p:cNvPr id="2" name="Title 1"/>
          <p:cNvSpPr>
            <a:spLocks noGrp="1"/>
          </p:cNvSpPr>
          <p:nvPr>
            <p:ph type="title"/>
          </p:nvPr>
        </p:nvSpPr>
        <p:spPr/>
        <p:txBody>
          <a:bodyPr/>
          <a:lstStyle/>
          <a:p>
            <a:r>
              <a:rPr lang="en-US" dirty="0" smtClean="0"/>
              <a:t>Current Status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10</a:t>
            </a:r>
            <a:endParaRPr lang="en-US" sz="1000" dirty="0"/>
          </a:p>
        </p:txBody>
      </p:sp>
    </p:spTree>
    <p:extLst>
      <p:ext uri="{BB962C8B-B14F-4D97-AF65-F5344CB8AC3E}">
        <p14:creationId xmlns:p14="http://schemas.microsoft.com/office/powerpoint/2010/main" val="1994033472"/>
      </p:ext>
    </p:extLst>
  </p:cSld>
  <p:clrMapOvr>
    <a:masterClrMapping/>
  </p:clrMapOvr>
  <p:transition xmlns:p14="http://schemas.microsoft.com/office/powerpoint/2010/mai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t>
            </a:r>
            <a:r>
              <a:rPr lang="en-US" dirty="0" err="1" smtClean="0"/>
              <a:t>Angold</a:t>
            </a:r>
            <a:endParaRPr lang="en-US" dirty="0"/>
          </a:p>
          <a:p>
            <a:r>
              <a:rPr lang="en-US" dirty="0" smtClean="0"/>
              <a:t>Southwest Research Inst.</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val="4944454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sz="4000" dirty="0" smtClean="0"/>
          </a:p>
          <a:p>
            <a:pPr marL="0" indent="0">
              <a:buNone/>
            </a:pPr>
            <a:r>
              <a:rPr lang="en-US" sz="3600" dirty="0" smtClean="0"/>
              <a:t>ISIS SOC team will support </a:t>
            </a:r>
          </a:p>
          <a:p>
            <a:pPr marL="0" indent="0">
              <a:buNone/>
            </a:pPr>
            <a:endParaRPr lang="en-US" sz="3600" dirty="0"/>
          </a:p>
          <a:p>
            <a:pPr marL="0" indent="0">
              <a:buNone/>
            </a:pPr>
            <a:r>
              <a:rPr lang="en-US" sz="3600" dirty="0" smtClean="0">
                <a:sym typeface="Wingdings"/>
              </a:rPr>
              <a:t>  Testing throughout Development</a:t>
            </a:r>
            <a:endParaRPr lang="en-US" sz="3400" dirty="0"/>
          </a:p>
          <a:p>
            <a:pPr marL="228600" lvl="1" indent="0">
              <a:buNone/>
            </a:pPr>
            <a:endParaRPr lang="en-US" sz="3400" dirty="0" smtClean="0">
              <a:sym typeface="Wingdings"/>
            </a:endParaRPr>
          </a:p>
          <a:p>
            <a:pPr marL="228600" lvl="1" indent="0">
              <a:buNone/>
            </a:pPr>
            <a:r>
              <a:rPr lang="en-US" sz="3400" dirty="0" smtClean="0">
                <a:sym typeface="Wingdings"/>
              </a:rPr>
              <a:t> </a:t>
            </a:r>
            <a:r>
              <a:rPr lang="en-US" sz="3400" dirty="0" smtClean="0"/>
              <a:t>SPP Integration &amp;Test </a:t>
            </a:r>
            <a:endParaRPr lang="en-US" sz="3400" dirty="0"/>
          </a:p>
        </p:txBody>
      </p:sp>
      <p:sp>
        <p:nvSpPr>
          <p:cNvPr id="2" name="Title 1"/>
          <p:cNvSpPr>
            <a:spLocks noGrp="1"/>
          </p:cNvSpPr>
          <p:nvPr>
            <p:ph type="title"/>
          </p:nvPr>
        </p:nvSpPr>
        <p:spPr/>
        <p:txBody>
          <a:bodyPr/>
          <a:lstStyle/>
          <a:p>
            <a:r>
              <a:rPr lang="en-US" dirty="0" smtClean="0"/>
              <a:t>ISIS SOC is READY!</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10</a:t>
            </a:r>
            <a:endParaRPr lang="en-US" sz="1000" dirty="0"/>
          </a:p>
        </p:txBody>
      </p:sp>
    </p:spTree>
    <p:extLst>
      <p:ext uri="{BB962C8B-B14F-4D97-AF65-F5344CB8AC3E}">
        <p14:creationId xmlns:p14="http://schemas.microsoft.com/office/powerpoint/2010/main" val="2766161204"/>
      </p:ext>
    </p:extLst>
  </p:cSld>
  <p:clrMapOvr>
    <a:masterClrMapping/>
  </p:clrMapOvr>
  <p:transition xmlns:p14="http://schemas.microsoft.com/office/powerpoint/2010/mai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r>
              <a:rPr lang="en-US" dirty="0" smtClean="0"/>
              <a:t>Additional Slides</a:t>
            </a:r>
            <a:endParaRPr lang="en-US" dirty="0"/>
          </a:p>
        </p:txBody>
      </p:sp>
    </p:spTree>
    <p:extLst>
      <p:ext uri="{BB962C8B-B14F-4D97-AF65-F5344CB8AC3E}">
        <p14:creationId xmlns:p14="http://schemas.microsoft.com/office/powerpoint/2010/main" val="409391616"/>
      </p:ext>
    </p:extLst>
  </p:cSld>
  <p:clrMapOvr>
    <a:masterClrMapping/>
  </p:clrMapOvr>
  <p:transition xmlns:p14="http://schemas.microsoft.com/office/powerpoint/2010/mai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214339"/>
      </p:ext>
    </p:extLst>
  </p:cSld>
  <p:clrMapOvr>
    <a:masterClrMapping/>
  </p:clrMapOvr>
  <p:transition xmlns:p14="http://schemas.microsoft.com/office/powerpoint/2010/mai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457200" y="130603"/>
            <a:ext cx="8229600" cy="537192"/>
          </a:xfrm>
        </p:spPr>
        <p:txBody>
          <a:bodyPr>
            <a:normAutofit fontScale="90000"/>
          </a:bodyPr>
          <a:lstStyle/>
          <a:p>
            <a:r>
              <a:rPr lang="en-AU" sz="2000" b="1" dirty="0">
                <a:ea typeface="ＭＳ Ｐゴシック" charset="-128"/>
                <a:cs typeface="ＭＳ Ｐゴシック" charset="-128"/>
              </a:rPr>
              <a:t>STEREO Sees Enormous Proton Anisotropies</a:t>
            </a:r>
            <a:br>
              <a:rPr lang="en-AU" sz="2000" b="1" dirty="0">
                <a:ea typeface="ＭＳ Ｐゴシック" charset="-128"/>
                <a:cs typeface="ＭＳ Ｐゴシック" charset="-128"/>
              </a:rPr>
            </a:br>
            <a:r>
              <a:rPr lang="en-AU" sz="2000" b="1" dirty="0">
                <a:ea typeface="ＭＳ Ｐゴシック" charset="-128"/>
                <a:cs typeface="ＭＳ Ｐゴシック" charset="-128"/>
              </a:rPr>
              <a:t> in a Solar Energetic Particle Event</a:t>
            </a:r>
          </a:p>
        </p:txBody>
      </p:sp>
      <p:sp>
        <p:nvSpPr>
          <p:cNvPr id="2052" name="Content Placeholder 20"/>
          <p:cNvSpPr>
            <a:spLocks noGrp="1"/>
          </p:cNvSpPr>
          <p:nvPr>
            <p:ph idx="1"/>
          </p:nvPr>
        </p:nvSpPr>
        <p:spPr>
          <a:xfrm>
            <a:off x="4648200" y="990600"/>
            <a:ext cx="4495800" cy="5867400"/>
          </a:xfrm>
        </p:spPr>
        <p:txBody>
          <a:bodyPr/>
          <a:lstStyle/>
          <a:p>
            <a:pPr marL="109538" indent="-109538">
              <a:spcBef>
                <a:spcPct val="0"/>
              </a:spcBef>
              <a:buFont typeface="Wingdings" charset="2"/>
              <a:buChar char="§"/>
            </a:pPr>
            <a:r>
              <a:rPr lang="en-US" sz="1400" b="1">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b="1">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p>
        </p:txBody>
      </p:sp>
      <p:pic>
        <p:nvPicPr>
          <p:cNvPr id="2053" name="Picture 17"/>
          <p:cNvPicPr>
            <a:picLocks noChangeAspect="1" noChangeArrowheads="1"/>
          </p:cNvPicPr>
          <p:nvPr/>
        </p:nvPicPr>
        <p:blipFill>
          <a:blip r:embed="rId4"/>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400800"/>
            <a:ext cx="4133850" cy="307975"/>
          </a:xfrm>
          <a:prstGeom prst="rect">
            <a:avLst/>
          </a:prstGeom>
          <a:noFill/>
          <a:ln w="9525">
            <a:noFill/>
            <a:miter lim="800000"/>
            <a:headEnd/>
            <a:tailEnd/>
          </a:ln>
        </p:spPr>
        <p:txBody>
          <a:bodyPr wrap="none">
            <a:prstTxWarp prst="textNoShape">
              <a:avLst/>
            </a:prstTxWarp>
            <a:spAutoFit/>
          </a:bodyPr>
          <a:lstStyle/>
          <a:p>
            <a:r>
              <a:rPr lang="en-US" sz="1400" b="1">
                <a:latin typeface="Arial Narrow" charset="0"/>
              </a:rPr>
              <a:t>Figures from  </a:t>
            </a:r>
            <a:r>
              <a:rPr lang="en-US" sz="1400" b="1" i="1">
                <a:latin typeface="Arial Narrow" charset="0"/>
              </a:rPr>
              <a:t>Leske et al., Solar Physics, </a:t>
            </a:r>
            <a:r>
              <a:rPr lang="en-US" sz="1400" b="1">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48229723"/>
      </p:ext>
    </p:extLst>
  </p:cSld>
  <p:clrMapOvr>
    <a:masterClrMapping/>
  </p:clrMapOvr>
  <p:transition xmlns:p14="http://schemas.microsoft.com/office/powerpoint/2010/mai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aniso"/>
          <p:cNvPicPr>
            <a:picLocks noChangeAspect="1" noChangeArrowheads="1"/>
          </p:cNvPicPr>
          <p:nvPr/>
        </p:nvPicPr>
        <p:blipFill>
          <a:blip r:embed="rId2"/>
          <a:srcRect/>
          <a:stretch>
            <a:fillRect/>
          </a:stretch>
        </p:blipFill>
        <p:spPr bwMode="auto">
          <a:xfrm>
            <a:off x="1600200" y="960526"/>
            <a:ext cx="5745073" cy="5745073"/>
          </a:xfrm>
          <a:prstGeom prst="rect">
            <a:avLst/>
          </a:prstGeom>
          <a:noFill/>
        </p:spPr>
      </p:pic>
      <p:sp>
        <p:nvSpPr>
          <p:cNvPr id="193539" name="Text Box 3"/>
          <p:cNvSpPr txBox="1">
            <a:spLocks noChangeArrowheads="1"/>
          </p:cNvSpPr>
          <p:nvPr/>
        </p:nvSpPr>
        <p:spPr bwMode="auto">
          <a:xfrm>
            <a:off x="276783" y="82079"/>
            <a:ext cx="8867217" cy="76944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Pitch angle distributions from LET for the onset of the May 23 </a:t>
            </a:r>
            <a:r>
              <a:rPr lang="en-US" sz="2000" b="1" dirty="0" smtClean="0"/>
              <a:t>event</a:t>
            </a:r>
          </a:p>
          <a:p>
            <a:pPr>
              <a:spcBef>
                <a:spcPct val="50000"/>
              </a:spcBef>
            </a:pPr>
            <a:r>
              <a:rPr lang="en-US" sz="1600" b="1" dirty="0" smtClean="0"/>
              <a:t>(Alan Cummings makes movies of LET data using 1-hr averages. See 3 slides  &amp; </a:t>
            </a:r>
            <a:r>
              <a:rPr lang="en-US" sz="1600" b="1" dirty="0" err="1" smtClean="0"/>
              <a:t>Chollet</a:t>
            </a:r>
            <a:r>
              <a:rPr lang="en-US" sz="1600" b="1" dirty="0" smtClean="0"/>
              <a:t> et al. 2011)</a:t>
            </a:r>
            <a:endParaRPr lang="en-US" sz="1600" b="1" dirty="0"/>
          </a:p>
        </p:txBody>
      </p:sp>
      <p:sp>
        <p:nvSpPr>
          <p:cNvPr id="193540"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210125607"/>
      </p:ext>
    </p:extLst>
  </p:cSld>
  <p:clrMapOvr>
    <a:masterClrMapping/>
  </p:clrMapOvr>
  <p:transition xmlns:p14="http://schemas.microsoft.com/office/powerpoint/2010/mai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aniso"/>
          <p:cNvPicPr>
            <a:picLocks noChangeAspect="1" noChangeArrowheads="1"/>
          </p:cNvPicPr>
          <p:nvPr/>
        </p:nvPicPr>
        <p:blipFill>
          <a:blip r:embed="rId2"/>
          <a:srcRect/>
          <a:stretch>
            <a:fillRect/>
          </a:stretch>
        </p:blipFill>
        <p:spPr bwMode="auto">
          <a:xfrm>
            <a:off x="1447800" y="533400"/>
            <a:ext cx="6096000" cy="6096000"/>
          </a:xfrm>
          <a:prstGeom prst="rect">
            <a:avLst/>
          </a:prstGeom>
          <a:noFill/>
        </p:spPr>
      </p:pic>
      <p:sp>
        <p:nvSpPr>
          <p:cNvPr id="194563" name="Text Box 3"/>
          <p:cNvSpPr txBox="1">
            <a:spLocks noChangeArrowheads="1"/>
          </p:cNvSpPr>
          <p:nvPr/>
        </p:nvSpPr>
        <p:spPr bwMode="auto">
          <a:xfrm>
            <a:off x="1981200" y="61722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a:t>139          140           141            142           143            144           145</a:t>
            </a:r>
            <a:endParaRPr lang="en-US"/>
          </a:p>
        </p:txBody>
      </p:sp>
    </p:spTree>
    <p:extLst>
      <p:ext uri="{BB962C8B-B14F-4D97-AF65-F5344CB8AC3E}">
        <p14:creationId xmlns:p14="http://schemas.microsoft.com/office/powerpoint/2010/main" val="2688329729"/>
      </p:ext>
    </p:extLst>
  </p:cSld>
  <p:clrMapOvr>
    <a:masterClrMapping/>
  </p:clrMapOvr>
  <p:transition xmlns:p14="http://schemas.microsoft.com/office/powerpoint/2010/mai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3" descr="aniso"/>
          <p:cNvPicPr>
            <a:picLocks noChangeAspect="1" noChangeArrowheads="1"/>
          </p:cNvPicPr>
          <p:nvPr/>
        </p:nvPicPr>
        <p:blipFill>
          <a:blip r:embed="rId2"/>
          <a:srcRect/>
          <a:stretch>
            <a:fillRect/>
          </a:stretch>
        </p:blipFill>
        <p:spPr bwMode="auto">
          <a:xfrm>
            <a:off x="304800" y="152400"/>
            <a:ext cx="6553200" cy="6553200"/>
          </a:xfrm>
          <a:prstGeom prst="rect">
            <a:avLst/>
          </a:prstGeom>
          <a:noFill/>
        </p:spPr>
      </p:pic>
    </p:spTree>
    <p:extLst>
      <p:ext uri="{BB962C8B-B14F-4D97-AF65-F5344CB8AC3E}">
        <p14:creationId xmlns:p14="http://schemas.microsoft.com/office/powerpoint/2010/main" val="4090321846"/>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_vlo_2010_Ahead.pdf"/>
          <p:cNvPicPr>
            <a:picLocks noChangeAspect="1"/>
          </p:cNvPicPr>
          <p:nvPr/>
        </p:nvPicPr>
        <p:blipFill rotWithShape="1">
          <a:blip r:embed="rId2">
            <a:extLst>
              <a:ext uri="{28A0092B-C50C-407E-A947-70E740481C1C}">
                <a14:useLocalDpi xmlns:a14="http://schemas.microsoft.com/office/drawing/2010/main" val="0"/>
              </a:ext>
            </a:extLst>
          </a:blip>
          <a:srcRect l="6795" t="9021" r="3176" b="21867"/>
          <a:stretch/>
        </p:blipFill>
        <p:spPr>
          <a:xfrm>
            <a:off x="309345" y="0"/>
            <a:ext cx="6903283" cy="6858000"/>
          </a:xfrm>
          <a:prstGeom prst="rect">
            <a:avLst/>
          </a:prstGeom>
        </p:spPr>
      </p:pic>
      <p:sp>
        <p:nvSpPr>
          <p:cNvPr id="5" name="TextBox 4"/>
          <p:cNvSpPr txBox="1"/>
          <p:nvPr/>
        </p:nvSpPr>
        <p:spPr>
          <a:xfrm>
            <a:off x="6756750" y="376879"/>
            <a:ext cx="2116317" cy="2308324"/>
          </a:xfrm>
          <a:prstGeom prst="rect">
            <a:avLst/>
          </a:prstGeom>
          <a:noFill/>
        </p:spPr>
        <p:txBody>
          <a:bodyPr wrap="square" rtlCol="0">
            <a:spAutoFit/>
          </a:bodyPr>
          <a:lstStyle/>
          <a:p>
            <a:r>
              <a:rPr lang="en-US" dirty="0" smtClean="0"/>
              <a:t>Example of display</a:t>
            </a:r>
          </a:p>
          <a:p>
            <a:r>
              <a:rPr lang="en-US" dirty="0" smtClean="0"/>
              <a:t>by Brandon Dotson</a:t>
            </a:r>
          </a:p>
          <a:p>
            <a:endParaRPr lang="en-US" dirty="0"/>
          </a:p>
          <a:p>
            <a:r>
              <a:rPr lang="en-US" dirty="0" smtClean="0"/>
              <a:t>Plotted relative to the magnetic field</a:t>
            </a:r>
          </a:p>
          <a:p>
            <a:endParaRPr lang="en-US" dirty="0"/>
          </a:p>
          <a:p>
            <a:r>
              <a:rPr lang="en-US" dirty="0" smtClean="0"/>
              <a:t>The horizontal scale is Day of 2010</a:t>
            </a:r>
            <a:endParaRPr lang="en-US" dirty="0"/>
          </a:p>
        </p:txBody>
      </p:sp>
    </p:spTree>
    <p:extLst>
      <p:ext uri="{BB962C8B-B14F-4D97-AF65-F5344CB8AC3E}">
        <p14:creationId xmlns:p14="http://schemas.microsoft.com/office/powerpoint/2010/main" val="4190145008"/>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New Roman" charset="0"/>
              </a:rPr>
              <a:t>LV and HV Checkout</a:t>
            </a:r>
          </a:p>
        </p:txBody>
      </p:sp>
      <p:sp>
        <p:nvSpPr>
          <p:cNvPr id="6146" name="Content Placeholder 2"/>
          <p:cNvSpPr>
            <a:spLocks noGrp="1"/>
          </p:cNvSpPr>
          <p:nvPr>
            <p:ph idx="1"/>
          </p:nvPr>
        </p:nvSpPr>
        <p:spPr/>
        <p:txBody>
          <a:bodyPr/>
          <a:lstStyle/>
          <a:p>
            <a:r>
              <a:rPr lang="en-US" sz="2000">
                <a:solidFill>
                  <a:srgbClr val="FF0000"/>
                </a:solidFill>
                <a:latin typeface="Times New Roman" charset="0"/>
              </a:rPr>
              <a:t>May be staggered, e.g., shift 1 EPI-Lo, shift 2 EPI-Hi, etc  (</a:t>
            </a:r>
            <a:r>
              <a:rPr lang="en-US" sz="2000" u="sng">
                <a:solidFill>
                  <a:srgbClr val="FF0000"/>
                </a:solidFill>
                <a:latin typeface="Times New Roman" charset="0"/>
              </a:rPr>
              <a:t>IS THIS OK?</a:t>
            </a:r>
            <a:r>
              <a:rPr lang="en-US" sz="2000">
                <a:solidFill>
                  <a:srgbClr val="FF0000"/>
                </a:solidFill>
                <a:latin typeface="Times New Roman" charset="0"/>
              </a:rPr>
              <a:t>)</a:t>
            </a:r>
          </a:p>
          <a:p>
            <a:r>
              <a:rPr lang="en-US" sz="2000">
                <a:latin typeface="Times New Roman" charset="0"/>
              </a:rPr>
              <a:t>Both EPI-Lo and EPI-Hi require real-time commanding with simultaneous up/down linking and access to data during the initial turn-on</a:t>
            </a:r>
          </a:p>
          <a:p>
            <a:r>
              <a:rPr lang="en-US" sz="2000">
                <a:latin typeface="Times New Roman" charset="0"/>
              </a:rPr>
              <a:t>EPI-Lo 3 days for LV and HV Checkout (approx. 1 </a:t>
            </a:r>
            <a:r>
              <a:rPr lang="en-US" sz="2000">
                <a:solidFill>
                  <a:srgbClr val="7030A0"/>
                </a:solidFill>
                <a:latin typeface="Times New Roman" charset="0"/>
              </a:rPr>
              <a:t>t</a:t>
            </a:r>
            <a:r>
              <a:rPr lang="en-US" sz="2000">
                <a:latin typeface="Times New Roman" charset="0"/>
              </a:rPr>
              <a:t>rack ~ 10 hours each )</a:t>
            </a:r>
          </a:p>
          <a:p>
            <a:pPr lvl="1"/>
            <a:r>
              <a:rPr lang="en-US" sz="1800">
                <a:latin typeface="Times New Roman" charset="0"/>
              </a:rPr>
              <a:t>Ideally consecutive/otherwise within a few days of one another</a:t>
            </a:r>
          </a:p>
          <a:p>
            <a:pPr lvl="1"/>
            <a:r>
              <a:rPr lang="en-US" sz="1800">
                <a:latin typeface="Times New Roman" charset="0"/>
              </a:rPr>
              <a:t>Day 1. LV checkout, including biasing SSDs.</a:t>
            </a:r>
          </a:p>
          <a:p>
            <a:pPr lvl="1"/>
            <a:r>
              <a:rPr lang="en-US" sz="1800">
                <a:latin typeface="Times New Roman" charset="0"/>
              </a:rPr>
              <a:t>Day 2. HV checkout 1. Initial ops and testing to low/intermediate voltage</a:t>
            </a:r>
          </a:p>
          <a:p>
            <a:pPr lvl="1"/>
            <a:r>
              <a:rPr lang="en-US" sz="1800">
                <a:latin typeface="Times New Roman" charset="0"/>
              </a:rPr>
              <a:t>Day 3. HV checkout 2. If no problems ramp to full voltage, gather engineering data</a:t>
            </a:r>
          </a:p>
          <a:p>
            <a:r>
              <a:rPr lang="en-US" sz="2000">
                <a:latin typeface="Times New Roman" charset="0"/>
              </a:rPr>
              <a:t>EPI-Hi 2 days for LV and HV checkout  (~4-6 hours each ) </a:t>
            </a:r>
          </a:p>
          <a:p>
            <a:pPr lvl="1"/>
            <a:r>
              <a:rPr lang="en-US" sz="1800">
                <a:latin typeface="Times New Roman" charset="0"/>
              </a:rPr>
              <a:t>Day 1. Check engineering data, single-detector, and coincidence  count rates and detector discriminator levels.   Most likely send commands to run diagnostic tests and possibly adjust thresholds if there are noisy detectors.</a:t>
            </a:r>
          </a:p>
          <a:p>
            <a:pPr lvl="1"/>
            <a:r>
              <a:rPr lang="en-US" sz="1800">
                <a:latin typeface="Times New Roman" charset="0"/>
              </a:rPr>
              <a:t> Day 2 can either be consecutive or a few days later.   Will also want real time data and ability to send commands to adjust discriminator levels based on data from Day 1. Could possibly upload revised tables. </a:t>
            </a:r>
          </a:p>
          <a:p>
            <a:pPr lvl="1"/>
            <a:endParaRPr lang="en-US" sz="1800">
              <a:latin typeface="Times New Roman" charset="0"/>
            </a:endParaRPr>
          </a:p>
          <a:p>
            <a:endParaRPr lang="en-US">
              <a:latin typeface="Times New Roman" charset="0"/>
            </a:endParaRPr>
          </a:p>
        </p:txBody>
      </p:sp>
    </p:spTree>
    <p:extLst>
      <p:ext uri="{BB962C8B-B14F-4D97-AF65-F5344CB8AC3E}">
        <p14:creationId xmlns:p14="http://schemas.microsoft.com/office/powerpoint/2010/main" val="642849424"/>
      </p:ext>
    </p:extLst>
  </p:cSld>
  <p:clrMapOvr>
    <a:masterClrMapping/>
  </p:clrMapOvr>
  <p:transition xmlns:p14="http://schemas.microsoft.com/office/powerpoint/2010/mai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atin typeface="Times New Roman" charset="0"/>
              </a:rPr>
              <a:t>Commanding in First 2 Months</a:t>
            </a:r>
          </a:p>
        </p:txBody>
      </p:sp>
      <p:sp>
        <p:nvSpPr>
          <p:cNvPr id="7170" name="Content Placeholder 2"/>
          <p:cNvSpPr>
            <a:spLocks noGrp="1"/>
          </p:cNvSpPr>
          <p:nvPr>
            <p:ph idx="1"/>
          </p:nvPr>
        </p:nvSpPr>
        <p:spPr>
          <a:xfrm>
            <a:off x="533400" y="1219200"/>
            <a:ext cx="8305800" cy="5181600"/>
          </a:xfrm>
        </p:spPr>
        <p:txBody>
          <a:bodyPr/>
          <a:lstStyle/>
          <a:p>
            <a:pPr eaLnBrk="1" hangingPunct="1"/>
            <a:r>
              <a:rPr lang="en-US">
                <a:latin typeface="Times New Roman" charset="0"/>
              </a:rPr>
              <a:t> Based on STEREO experience EPI-HI will require 10-20 opportunities (on separate days) to send a few commands in the first two months</a:t>
            </a:r>
            <a:endParaRPr lang="en-US" sz="1200">
              <a:latin typeface="Times New Roman" charset="0"/>
            </a:endParaRPr>
          </a:p>
          <a:p>
            <a:pPr lvl="1" eaLnBrk="1" hangingPunct="1"/>
            <a:r>
              <a:rPr lang="en-US">
                <a:latin typeface="Times New Roman" charset="0"/>
              </a:rPr>
              <a:t>Necessary to obtain/analyze at least a few hours of new data in between command opportunities to test whether the commands worked</a:t>
            </a:r>
          </a:p>
          <a:p>
            <a:pPr lvl="1" eaLnBrk="1" hangingPunct="1"/>
            <a:r>
              <a:rPr lang="en-US">
                <a:solidFill>
                  <a:srgbClr val="7030A0"/>
                </a:solidFill>
                <a:latin typeface="Times New Roman" charset="0"/>
              </a:rPr>
              <a:t>Therefore, we need to collect data between commanding opportunities</a:t>
            </a:r>
          </a:p>
          <a:p>
            <a:endParaRPr lang="en-US">
              <a:latin typeface="Times New Roman" charset="0"/>
            </a:endParaRPr>
          </a:p>
        </p:txBody>
      </p:sp>
    </p:spTree>
    <p:extLst>
      <p:ext uri="{BB962C8B-B14F-4D97-AF65-F5344CB8AC3E}">
        <p14:creationId xmlns:p14="http://schemas.microsoft.com/office/powerpoint/2010/main" val="2813352756"/>
      </p:ext>
    </p:extLst>
  </p:cSld>
  <p:clrMapOvr>
    <a:masterClrMapping/>
  </p:clrMapOvr>
  <p:transition xmlns:p14="http://schemas.microsoft.com/office/powerpoint/2010/mai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57200" indent="-457200">
              <a:buFont typeface="+mj-lt"/>
              <a:buAutoNum type="arabicPeriod"/>
            </a:pPr>
            <a:r>
              <a:rPr lang="en-US" dirty="0"/>
              <a:t>P</a:t>
            </a:r>
            <a:r>
              <a:rPr lang="en-US" dirty="0" smtClean="0"/>
              <a:t>ublic </a:t>
            </a:r>
            <a:r>
              <a:rPr lang="en-US" dirty="0" err="1"/>
              <a:t>quicklook</a:t>
            </a:r>
            <a:r>
              <a:rPr lang="en-US" dirty="0"/>
              <a:t> data 6</a:t>
            </a:r>
            <a:r>
              <a:rPr lang="en-US" dirty="0" smtClean="0"/>
              <a:t>0 </a:t>
            </a:r>
            <a:r>
              <a:rPr lang="en-US" dirty="0"/>
              <a:t>days after downlink (6 months for first 3 orbits)</a:t>
            </a:r>
          </a:p>
          <a:p>
            <a:pPr marL="457200" indent="-457200">
              <a:buFont typeface="+mj-lt"/>
              <a:buAutoNum type="arabicPeriod"/>
            </a:pPr>
            <a:r>
              <a:rPr lang="en-US" dirty="0"/>
              <a:t>P</a:t>
            </a:r>
            <a:r>
              <a:rPr lang="en-US" dirty="0" smtClean="0"/>
              <a:t>ublic </a:t>
            </a:r>
            <a:r>
              <a:rPr lang="en-US" dirty="0"/>
              <a:t>science data </a:t>
            </a:r>
            <a:r>
              <a:rPr lang="en-US" dirty="0" smtClean="0"/>
              <a:t>6 months after </a:t>
            </a:r>
            <a:r>
              <a:rPr lang="en-US" dirty="0"/>
              <a:t>downlink</a:t>
            </a:r>
          </a:p>
          <a:p>
            <a:pPr marL="457200" indent="-457200">
              <a:buFont typeface="+mj-lt"/>
              <a:buAutoNum type="arabicPeriod"/>
            </a:pPr>
            <a:r>
              <a:rPr lang="en-US" dirty="0"/>
              <a:t>S</a:t>
            </a:r>
            <a:r>
              <a:rPr lang="en-US" dirty="0" smtClean="0"/>
              <a:t>hare </a:t>
            </a:r>
            <a:r>
              <a:rPr lang="en-US" dirty="0"/>
              <a:t>science/engineering/ancillary data among teams</a:t>
            </a:r>
          </a:p>
          <a:p>
            <a:pPr marL="457200" indent="-457200">
              <a:buFont typeface="+mj-lt"/>
              <a:buAutoNum type="arabicPeriod"/>
            </a:pPr>
            <a:r>
              <a:rPr lang="en-US" dirty="0"/>
              <a:t>A</a:t>
            </a:r>
            <a:r>
              <a:rPr lang="en-US" dirty="0" smtClean="0"/>
              <a:t>t </a:t>
            </a:r>
            <a:r>
              <a:rPr lang="en-US" dirty="0"/>
              <a:t>SOC, archive all telemetry, data, software and docs for mission + 1 year</a:t>
            </a:r>
          </a:p>
          <a:p>
            <a:pPr marL="457200" indent="-457200">
              <a:buFont typeface="+mj-lt"/>
              <a:buAutoNum type="arabicPeriod"/>
            </a:pPr>
            <a:r>
              <a:rPr lang="en-US" dirty="0" smtClean="0"/>
              <a:t>All SOC software + data to final</a:t>
            </a:r>
            <a:r>
              <a:rPr lang="en-US" dirty="0"/>
              <a:t>, deep archive by </a:t>
            </a:r>
            <a:r>
              <a:rPr lang="en-US" dirty="0" smtClean="0"/>
              <a:t>12 months </a:t>
            </a:r>
            <a:r>
              <a:rPr lang="en-US" dirty="0"/>
              <a:t>after mission end</a:t>
            </a:r>
          </a:p>
          <a:p>
            <a:pPr marL="457200" indent="-457200">
              <a:buFont typeface="+mj-lt"/>
              <a:buAutoNum type="arabicPeriod"/>
            </a:pPr>
            <a:r>
              <a:rPr lang="en-US" dirty="0" smtClean="0"/>
              <a:t>SOC must have </a:t>
            </a:r>
            <a:r>
              <a:rPr lang="en-US" dirty="0"/>
              <a:t>APL (SPP project) approved security on computers</a:t>
            </a:r>
          </a:p>
          <a:p>
            <a:pPr marL="457200" indent="-457200">
              <a:buFont typeface="+mj-lt"/>
              <a:buAutoNum type="arabicPeriod"/>
            </a:pPr>
            <a:r>
              <a:rPr lang="en-US" dirty="0" smtClean="0"/>
              <a:t>SOC </a:t>
            </a:r>
            <a:r>
              <a:rPr lang="en-US" dirty="0"/>
              <a:t>able to receive "remote SOC notification" of instrument fault conditions as detected by the </a:t>
            </a:r>
            <a:r>
              <a:rPr lang="en-US" dirty="0" smtClean="0"/>
              <a:t>SC</a:t>
            </a:r>
            <a:endParaRPr lang="en-US" dirty="0"/>
          </a:p>
        </p:txBody>
      </p:sp>
      <p:sp>
        <p:nvSpPr>
          <p:cNvPr id="3" name="Title 2"/>
          <p:cNvSpPr>
            <a:spLocks noGrp="1"/>
          </p:cNvSpPr>
          <p:nvPr>
            <p:ph type="title"/>
          </p:nvPr>
        </p:nvSpPr>
        <p:spPr/>
        <p:txBody>
          <a:bodyPr/>
          <a:lstStyle/>
          <a:p>
            <a:r>
              <a:rPr lang="en-US" dirty="0" smtClean="0"/>
              <a:t>Requirements Analysis</a:t>
            </a:r>
            <a:endParaRPr lang="en-US" dirty="0"/>
          </a:p>
        </p:txBody>
      </p:sp>
      <p:sp>
        <p:nvSpPr>
          <p:cNvPr id="4" name="TextBox 3"/>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2226239289"/>
      </p:ext>
    </p:extLst>
  </p:cSld>
  <p:clrMapOvr>
    <a:masterClrMapping/>
  </p:clrMapOvr>
  <p:transition xmlns:p14="http://schemas.microsoft.com/office/powerpoint/2010/mai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lstStyle/>
          <a:p>
            <a:r>
              <a:rPr lang="en-US">
                <a:latin typeface="Times New Roman" charset="0"/>
              </a:rPr>
              <a:t>Nominal Operations</a:t>
            </a:r>
          </a:p>
        </p:txBody>
      </p:sp>
      <p:sp>
        <p:nvSpPr>
          <p:cNvPr id="8194" name="Content Placeholder 2"/>
          <p:cNvSpPr>
            <a:spLocks noGrp="1"/>
          </p:cNvSpPr>
          <p:nvPr>
            <p:ph idx="1"/>
          </p:nvPr>
        </p:nvSpPr>
        <p:spPr/>
        <p:txBody>
          <a:bodyPr/>
          <a:lstStyle/>
          <a:p>
            <a:r>
              <a:rPr lang="en-US">
                <a:latin typeface="Times New Roman" charset="0"/>
              </a:rPr>
              <a:t>R&lt;0.25 AU </a:t>
            </a:r>
          </a:p>
          <a:p>
            <a:pPr lvl="1"/>
            <a:r>
              <a:rPr lang="en-US">
                <a:latin typeface="Times New Roman" charset="0"/>
              </a:rPr>
              <a:t>Full nominal power</a:t>
            </a:r>
          </a:p>
          <a:p>
            <a:pPr lvl="1"/>
            <a:r>
              <a:rPr lang="en-US">
                <a:latin typeface="Times New Roman" charset="0"/>
              </a:rPr>
              <a:t>High data collection rate and burst mode </a:t>
            </a:r>
          </a:p>
          <a:p>
            <a:r>
              <a:rPr lang="en-US">
                <a:latin typeface="Times New Roman" charset="0"/>
              </a:rPr>
              <a:t>0.25&lt; R&lt;0.76 AU </a:t>
            </a:r>
          </a:p>
          <a:p>
            <a:pPr lvl="1"/>
            <a:r>
              <a:rPr lang="en-US">
                <a:latin typeface="Times New Roman" charset="0"/>
              </a:rPr>
              <a:t>Full power when not downlinking</a:t>
            </a:r>
          </a:p>
          <a:p>
            <a:pPr lvl="1"/>
            <a:r>
              <a:rPr lang="en-US">
                <a:latin typeface="Times New Roman" charset="0"/>
              </a:rPr>
              <a:t>Full power or low-power mode when downlinking </a:t>
            </a:r>
          </a:p>
          <a:p>
            <a:pPr lvl="1"/>
            <a:r>
              <a:rPr lang="en-US">
                <a:latin typeface="Times New Roman" charset="0"/>
              </a:rPr>
              <a:t>Reduced data collection rate</a:t>
            </a:r>
          </a:p>
          <a:p>
            <a:pPr lvl="1" eaLnBrk="1" hangingPunct="1"/>
            <a:r>
              <a:rPr lang="en-US">
                <a:solidFill>
                  <a:srgbClr val="7030A0"/>
                </a:solidFill>
                <a:latin typeface="Times New Roman" charset="0"/>
              </a:rPr>
              <a:t>A commanding window should be scheduled late in the series of telemetry passes, although it may not be used every orbit.</a:t>
            </a:r>
          </a:p>
          <a:p>
            <a:r>
              <a:rPr lang="en-US">
                <a:latin typeface="Times New Roman" charset="0"/>
              </a:rPr>
              <a:t>R &gt; 0.76 AU</a:t>
            </a:r>
          </a:p>
          <a:p>
            <a:pPr lvl="1"/>
            <a:r>
              <a:rPr lang="en-US">
                <a:latin typeface="Times New Roman" charset="0"/>
              </a:rPr>
              <a:t>Full or low-power mode</a:t>
            </a:r>
          </a:p>
          <a:p>
            <a:pPr lvl="1"/>
            <a:r>
              <a:rPr lang="en-US">
                <a:latin typeface="Times New Roman" charset="0"/>
              </a:rPr>
              <a:t>Reduced data collection rate</a:t>
            </a:r>
          </a:p>
        </p:txBody>
      </p:sp>
    </p:spTree>
    <p:extLst>
      <p:ext uri="{BB962C8B-B14F-4D97-AF65-F5344CB8AC3E}">
        <p14:creationId xmlns:p14="http://schemas.microsoft.com/office/powerpoint/2010/main" val="3324903089"/>
      </p:ext>
    </p:extLst>
  </p:cSld>
  <p:clrMapOvr>
    <a:masterClrMapping/>
  </p:clrMapOvr>
  <p:transition xmlns:p14="http://schemas.microsoft.com/office/powerpoint/2010/mai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457200" y="0"/>
            <a:ext cx="8229600" cy="609600"/>
          </a:xfrm>
        </p:spPr>
        <p:txBody>
          <a:bodyPr/>
          <a:lstStyle/>
          <a:p>
            <a:pPr eaLnBrk="1" hangingPunct="1"/>
            <a:r>
              <a:rPr lang="en-US">
                <a:latin typeface="Times New Roman" charset="0"/>
              </a:rPr>
              <a:t>Prelim Data Downlink Requirements</a:t>
            </a:r>
          </a:p>
        </p:txBody>
      </p:sp>
      <p:graphicFrame>
        <p:nvGraphicFramePr>
          <p:cNvPr id="4" name="Table 3"/>
          <p:cNvGraphicFramePr>
            <a:graphicFrameLocks noGrp="1"/>
          </p:cNvGraphicFramePr>
          <p:nvPr/>
        </p:nvGraphicFramePr>
        <p:xfrm>
          <a:off x="1219200" y="106680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p>
                  </a:txBody>
                  <a:tcPr marL="91444" marR="91444"/>
                </a:tc>
                <a:tc>
                  <a:txBody>
                    <a:bodyPr/>
                    <a:lstStyle/>
                    <a:p>
                      <a:r>
                        <a:rPr lang="en-US" sz="2400" dirty="0" smtClean="0"/>
                        <a:t>Perihelion </a:t>
                      </a:r>
                    </a:p>
                    <a:p>
                      <a:r>
                        <a:rPr lang="en-US" sz="2400" dirty="0" smtClean="0"/>
                        <a:t>(&lt;0.25 AU)</a:t>
                      </a:r>
                      <a:endParaRPr lang="en-US" sz="2400" dirty="0"/>
                    </a:p>
                  </a:txBody>
                  <a:tcPr marL="91444" marR="91444"/>
                </a:tc>
                <a:tc>
                  <a:txBody>
                    <a:bodyPr/>
                    <a:lstStyle/>
                    <a:p>
                      <a:r>
                        <a:rPr lang="en-US" sz="2400" dirty="0" smtClean="0"/>
                        <a:t>Cruise</a:t>
                      </a:r>
                    </a:p>
                    <a:p>
                      <a:r>
                        <a:rPr lang="en-US" sz="2400" baseline="0" dirty="0" smtClean="0"/>
                        <a:t> (&gt;0.25 AU)</a:t>
                      </a:r>
                      <a:endParaRPr lang="en-US" sz="2400" dirty="0"/>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a:t>
                      </a:r>
                      <a:r>
                        <a:rPr lang="en-US" sz="2400" dirty="0" err="1" smtClean="0"/>
                        <a:t>Gbit</a:t>
                      </a:r>
                      <a:r>
                        <a:rPr lang="en-US" sz="2400" dirty="0" smtClean="0"/>
                        <a:t>/orbit</a:t>
                      </a:r>
                      <a:endParaRPr lang="en-US" sz="2400" dirty="0"/>
                    </a:p>
                  </a:txBody>
                  <a:tcPr marL="91444" marR="91444"/>
                </a:tc>
                <a:tc>
                  <a:txBody>
                    <a:bodyPr/>
                    <a:lstStyle/>
                    <a:p>
                      <a:r>
                        <a:rPr lang="en-US" sz="2400" dirty="0" smtClean="0"/>
                        <a:t>0.7 </a:t>
                      </a:r>
                      <a:r>
                        <a:rPr lang="en-US" sz="2400" dirty="0" err="1" smtClean="0"/>
                        <a:t>Gbit</a:t>
                      </a:r>
                      <a:r>
                        <a:rPr lang="en-US" sz="2400" dirty="0" smtClean="0"/>
                        <a: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rgbClr val="7030A0"/>
                          </a:solidFill>
                        </a:rPr>
                        <a:t>200 </a:t>
                      </a:r>
                      <a:r>
                        <a:rPr lang="en-US" sz="2400" dirty="0" err="1" smtClean="0">
                          <a:solidFill>
                            <a:srgbClr val="7030A0"/>
                          </a:solidFill>
                        </a:rPr>
                        <a:t>kbits</a:t>
                      </a:r>
                      <a:r>
                        <a:rPr lang="en-US" sz="2400" dirty="0" smtClean="0">
                          <a:solidFill>
                            <a:srgbClr val="7030A0"/>
                          </a:solidFill>
                        </a:rPr>
                        <a:t>/orbit</a:t>
                      </a:r>
                      <a:endParaRPr lang="en-US" sz="2400" dirty="0">
                        <a:solidFill>
                          <a:srgbClr val="7030A0"/>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a:t>
                      </a:r>
                      <a:r>
                        <a:rPr lang="en-US" sz="2400" baseline="0" dirty="0" err="1" smtClean="0"/>
                        <a:t>Gbit</a:t>
                      </a:r>
                      <a:r>
                        <a:rPr lang="en-US" sz="2400" baseline="0" dirty="0" smtClean="0"/>
                        <a:t>/orbit</a:t>
                      </a:r>
                      <a:endParaRPr lang="en-US" sz="2400" dirty="0"/>
                    </a:p>
                  </a:txBody>
                  <a:tcPr marL="91444" marR="91444"/>
                </a:tc>
                <a:tc>
                  <a:txBody>
                    <a:bodyPr/>
                    <a:lstStyle/>
                    <a:p>
                      <a:r>
                        <a:rPr lang="en-US" sz="2400" dirty="0" smtClean="0"/>
                        <a:t>2.7 </a:t>
                      </a:r>
                      <a:r>
                        <a:rPr lang="en-US" sz="2400" dirty="0" err="1" smtClean="0"/>
                        <a:t>Gbit</a:t>
                      </a:r>
                      <a:r>
                        <a:rPr lang="en-US" sz="2400" dirty="0" smtClean="0"/>
                        <a:t>/orbit</a:t>
                      </a:r>
                      <a:endParaRPr lang="en-US" sz="2400" dirty="0"/>
                    </a:p>
                  </a:txBody>
                  <a:tcPr marL="91444" marR="91444"/>
                </a:tc>
              </a:tr>
            </a:tbl>
          </a:graphicData>
        </a:graphic>
      </p:graphicFrame>
    </p:spTree>
    <p:extLst>
      <p:ext uri="{BB962C8B-B14F-4D97-AF65-F5344CB8AC3E}">
        <p14:creationId xmlns:p14="http://schemas.microsoft.com/office/powerpoint/2010/main" val="110634420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tests</a:t>
            </a:r>
            <a:r>
              <a:rPr lang="en-US" dirty="0" smtClean="0">
                <a:solidFill>
                  <a:srgbClr val="7030A0"/>
                </a:solidFill>
                <a:ea typeface="+mn-ea"/>
                <a:cs typeface="+mn-cs"/>
              </a:rPr>
              <a:t>,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val="2835734236"/>
      </p:ext>
    </p:extLst>
  </p:cSld>
  <p:clrMapOvr>
    <a:masterClrMapping/>
  </p:clrMapOvr>
  <p:transition xmlns:p14="http://schemas.microsoft.com/office/powerpoint/2010/mai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lstStyle/>
          <a:p>
            <a:pPr eaLnBrk="1" hangingPunct="1"/>
            <a:r>
              <a:rPr lang="en-US" sz="2800">
                <a:latin typeface="Times New Roman" charset="0"/>
              </a:rPr>
              <a:t>Content Guidelines for the Definition of the ISIS Con Ops</a:t>
            </a:r>
          </a:p>
        </p:txBody>
      </p:sp>
      <p:sp>
        <p:nvSpPr>
          <p:cNvPr id="13314" name="Content Placeholder 2"/>
          <p:cNvSpPr>
            <a:spLocks noGrp="1"/>
          </p:cNvSpPr>
          <p:nvPr>
            <p:ph idx="1"/>
          </p:nvPr>
        </p:nvSpPr>
        <p:spPr/>
        <p:txBody>
          <a:bodyPr/>
          <a:lstStyle/>
          <a:p>
            <a:pPr marL="514350" indent="-514350" eaLnBrk="1" hangingPunct="1">
              <a:buFontTx/>
              <a:buAutoNum type="arabicPeriod"/>
            </a:pPr>
            <a:r>
              <a:rPr lang="en-US">
                <a:solidFill>
                  <a:srgbClr val="FF0000"/>
                </a:solidFill>
                <a:latin typeface="Times New Roman" charset="0"/>
              </a:rPr>
              <a:t>Instrument deployment requirements, if any  - Where in timeline?  </a:t>
            </a:r>
          </a:p>
          <a:p>
            <a:pPr marL="914400" lvl="1" indent="-514350" eaLnBrk="1" hangingPunct="1">
              <a:buFont typeface="Arial" charset="0"/>
              <a:buNone/>
            </a:pPr>
            <a:r>
              <a:rPr lang="en-US">
                <a:solidFill>
                  <a:srgbClr val="FF0000"/>
                </a:solidFill>
                <a:latin typeface="Times New Roman" charset="0"/>
              </a:rPr>
              <a:t>-Requirements on spacecraft during deployment </a:t>
            </a:r>
          </a:p>
          <a:p>
            <a:pPr marL="514350" indent="-514350" eaLnBrk="1" hangingPunct="1">
              <a:buFontTx/>
              <a:buNone/>
            </a:pPr>
            <a:r>
              <a:rPr lang="en-US">
                <a:solidFill>
                  <a:srgbClr val="FF0000"/>
                </a:solidFill>
                <a:latin typeface="Times New Roman" charset="0"/>
              </a:rPr>
              <a:t>2. Instrument check-out requirements </a:t>
            </a:r>
          </a:p>
          <a:p>
            <a:pPr marL="514350" indent="-514350" eaLnBrk="1" hangingPunct="1">
              <a:buFontTx/>
              <a:buNone/>
            </a:pPr>
            <a:r>
              <a:rPr lang="en-US">
                <a:solidFill>
                  <a:srgbClr val="FF0000"/>
                </a:solidFill>
                <a:latin typeface="Times New Roman" charset="0"/>
              </a:rPr>
              <a:t>	duration, power, data, command opportunities </a:t>
            </a:r>
          </a:p>
          <a:p>
            <a:pPr marL="514350" indent="-514350" eaLnBrk="1" hangingPunct="1">
              <a:buFontTx/>
              <a:buNone/>
            </a:pPr>
            <a:r>
              <a:rPr lang="en-US">
                <a:solidFill>
                  <a:srgbClr val="FF0000"/>
                </a:solidFill>
                <a:latin typeface="Times New Roman" charset="0"/>
              </a:rPr>
              <a:t>3. Requirements prior to Solar Encounter </a:t>
            </a:r>
          </a:p>
          <a:p>
            <a:pPr marL="514350" indent="-514350" eaLnBrk="1" hangingPunct="1">
              <a:buFontTx/>
              <a:buNone/>
            </a:pPr>
            <a:r>
              <a:rPr lang="en-US">
                <a:solidFill>
                  <a:srgbClr val="FF0000"/>
                </a:solidFill>
                <a:latin typeface="Times New Roman" charset="0"/>
              </a:rPr>
              <a:t>4. Solar Encounter ops scenario(s) </a:t>
            </a:r>
          </a:p>
          <a:p>
            <a:pPr marL="514350" indent="-514350" eaLnBrk="1" hangingPunct="1">
              <a:buFontTx/>
              <a:buNone/>
            </a:pPr>
            <a:r>
              <a:rPr lang="en-US">
                <a:solidFill>
                  <a:srgbClr val="FF0000"/>
                </a:solidFill>
                <a:latin typeface="Times New Roman" charset="0"/>
              </a:rPr>
              <a:t>5. Data downlink requirements, downlink preview data/selected data </a:t>
            </a:r>
          </a:p>
          <a:p>
            <a:pPr marL="514350" indent="-514350" eaLnBrk="1" hangingPunct="1">
              <a:buFontTx/>
              <a:buNone/>
            </a:pPr>
            <a:r>
              <a:rPr lang="en-US">
                <a:solidFill>
                  <a:srgbClr val="FF0000"/>
                </a:solidFill>
                <a:latin typeface="Times New Roman" charset="0"/>
              </a:rPr>
              <a:t>6. Special operations requirements (such as software loads, memory refreshes, etc.) </a:t>
            </a:r>
          </a:p>
        </p:txBody>
      </p:sp>
    </p:spTree>
    <p:extLst>
      <p:ext uri="{BB962C8B-B14F-4D97-AF65-F5344CB8AC3E}">
        <p14:creationId xmlns:p14="http://schemas.microsoft.com/office/powerpoint/2010/main" val="31847771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33500" y="-228600"/>
            <a:ext cx="5981700" cy="984250"/>
          </a:xfrm>
        </p:spPr>
        <p:txBody>
          <a:bodyPr/>
          <a:lstStyle/>
          <a:p>
            <a:pPr eaLnBrk="1" hangingPunct="1"/>
            <a:r>
              <a:rPr lang="en-US">
                <a:latin typeface="Times New Roman" charset="0"/>
              </a:rPr>
              <a:t>Operations Concept Drivers</a:t>
            </a:r>
          </a:p>
        </p:txBody>
      </p:sp>
      <p:sp>
        <p:nvSpPr>
          <p:cNvPr id="6149" name="Rectangle 3"/>
          <p:cNvSpPr>
            <a:spLocks noGrp="1" noChangeArrowheads="1"/>
          </p:cNvSpPr>
          <p:nvPr>
            <p:ph type="body" idx="1"/>
          </p:nvPr>
        </p:nvSpPr>
        <p:spPr>
          <a:xfrm>
            <a:off x="685800" y="990600"/>
            <a:ext cx="7896225" cy="5153025"/>
          </a:xfrm>
        </p:spPr>
        <p:txBody>
          <a:bodyPr>
            <a:normAutofit lnSpcReduction="10000"/>
          </a:bodyPr>
          <a:lstStyle/>
          <a:p>
            <a:pPr eaLnBrk="1" hangingPunct="1">
              <a:buFont typeface="Wingdings" pitchFamily="2" charset="2"/>
              <a:buNone/>
              <a:defRPr/>
            </a:pPr>
            <a:endParaRPr lang="en-US" sz="3200" dirty="0" smtClean="0">
              <a:ea typeface="+mn-ea"/>
              <a:cs typeface="+mn-cs"/>
            </a:endParaRPr>
          </a:p>
          <a:p>
            <a:pPr eaLnBrk="1" hangingPunct="1">
              <a:defRPr/>
            </a:pPr>
            <a:r>
              <a:rPr lang="en-US" sz="2400" dirty="0" smtClean="0">
                <a:ea typeface="+mn-ea"/>
                <a:cs typeface="+mn-cs"/>
              </a:rPr>
              <a:t>No requirement to change spacecraft attitude during solar encounter science operations</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Sufficient power for all instruments during solar encounter phase</a:t>
            </a:r>
          </a:p>
          <a:p>
            <a:pPr lvl="1" eaLnBrk="1" hangingPunct="1">
              <a:defRPr/>
            </a:pPr>
            <a:r>
              <a:rPr lang="en-US" dirty="0" smtClean="0"/>
              <a:t>No duty cycle requirements on instruments </a:t>
            </a:r>
          </a:p>
          <a:p>
            <a:pPr lvl="1" eaLnBrk="1" hangingPunct="1">
              <a:defRPr/>
            </a:pPr>
            <a:r>
              <a:rPr lang="en-US" dirty="0" smtClean="0"/>
              <a:t>Enables decoupled spacecraft &amp; payload operations</a:t>
            </a:r>
          </a:p>
          <a:p>
            <a:pPr lvl="1" eaLnBrk="1" hangingPunct="1">
              <a:buFont typeface="Wingdings" pitchFamily="2" charset="2"/>
              <a:buNone/>
              <a:defRPr/>
            </a:pPr>
            <a:endParaRPr lang="en-US" dirty="0" smtClean="0"/>
          </a:p>
          <a:p>
            <a:pPr eaLnBrk="1" hangingPunct="1">
              <a:defRPr/>
            </a:pPr>
            <a:r>
              <a:rPr lang="en-US" sz="2400" dirty="0" smtClean="0">
                <a:ea typeface="+mn-ea"/>
                <a:cs typeface="+mn-cs"/>
              </a:rPr>
              <a:t>7 Venus fly-bys and multiple TCMs</a:t>
            </a:r>
          </a:p>
          <a:p>
            <a:pPr lvl="1" eaLnBrk="1" hangingPunct="1">
              <a:defRPr/>
            </a:pPr>
            <a:r>
              <a:rPr lang="en-US" dirty="0" smtClean="0"/>
              <a:t>Requires mission design &amp; navigation team interfaces</a:t>
            </a:r>
          </a:p>
          <a:p>
            <a:pPr lvl="1" eaLnBrk="1" hangingPunct="1">
              <a:defRPr/>
            </a:pPr>
            <a:r>
              <a:rPr lang="en-US" dirty="0" smtClean="0"/>
              <a:t>Requires detailed maneuver planning &amp; execution process</a:t>
            </a:r>
          </a:p>
          <a:p>
            <a:pPr lvl="1" eaLnBrk="1" hangingPunct="1">
              <a:defRPr/>
            </a:pPr>
            <a:r>
              <a:rPr lang="en-US" dirty="0" smtClean="0"/>
              <a:t>No payload operations during Fly-Bys</a:t>
            </a:r>
          </a:p>
          <a:p>
            <a:pPr lvl="1" eaLnBrk="1" hangingPunct="1">
              <a:buFont typeface="Wingdings" pitchFamily="2" charset="2"/>
              <a:buNone/>
              <a:defRPr/>
            </a:pPr>
            <a:endParaRPr lang="en-US" dirty="0" smtClean="0"/>
          </a:p>
        </p:txBody>
      </p:sp>
    </p:spTree>
    <p:extLst>
      <p:ext uri="{BB962C8B-B14F-4D97-AF65-F5344CB8AC3E}">
        <p14:creationId xmlns:p14="http://schemas.microsoft.com/office/powerpoint/2010/main" val="4193233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1987550" y="1595438"/>
            <a:ext cx="4030663" cy="2032000"/>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5720" anchor="ctr"/>
          <a:lstStyle/>
          <a:p>
            <a:endParaRPr lang="en-US"/>
          </a:p>
        </p:txBody>
      </p:sp>
      <p:pic>
        <p:nvPicPr>
          <p:cNvPr id="17411" name="Picture 3" descr="sun_clipart_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2432050"/>
            <a:ext cx="355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4"/>
          <p:cNvSpPr>
            <a:spLocks noChangeShapeType="1"/>
          </p:cNvSpPr>
          <p:nvPr/>
        </p:nvSpPr>
        <p:spPr bwMode="auto">
          <a:xfrm>
            <a:off x="2760663" y="1671638"/>
            <a:ext cx="11112" cy="1971675"/>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17413" name="Text Box 6" descr="Business Areas - Military Space"/>
          <p:cNvSpPr txBox="1">
            <a:spLocks noChangeArrowheads="1"/>
          </p:cNvSpPr>
          <p:nvPr/>
        </p:nvSpPr>
        <p:spPr bwMode="auto">
          <a:xfrm>
            <a:off x="1674813" y="3346450"/>
            <a:ext cx="17145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4" name="Text Box 7" descr="Business Areas - Military Space"/>
          <p:cNvSpPr txBox="1">
            <a:spLocks noChangeArrowheads="1"/>
          </p:cNvSpPr>
          <p:nvPr/>
        </p:nvSpPr>
        <p:spPr bwMode="auto">
          <a:xfrm>
            <a:off x="1684338" y="1630363"/>
            <a:ext cx="17145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b="1"/>
              <a:t>0.25 A.U.</a:t>
            </a:r>
          </a:p>
        </p:txBody>
      </p:sp>
      <p:sp>
        <p:nvSpPr>
          <p:cNvPr id="17415" name="Text Box 8" descr="Business Areas - Military Space"/>
          <p:cNvSpPr txBox="1">
            <a:spLocks noChangeArrowheads="1"/>
          </p:cNvSpPr>
          <p:nvPr/>
        </p:nvSpPr>
        <p:spPr bwMode="auto">
          <a:xfrm>
            <a:off x="3236913" y="2457450"/>
            <a:ext cx="200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Cruise/Downlink Period </a:t>
            </a:r>
          </a:p>
        </p:txBody>
      </p:sp>
      <p:sp>
        <p:nvSpPr>
          <p:cNvPr id="17416" name="Text Box 9" descr="Business Areas - Military Space"/>
          <p:cNvSpPr txBox="1">
            <a:spLocks noChangeArrowheads="1"/>
          </p:cNvSpPr>
          <p:nvPr/>
        </p:nvSpPr>
        <p:spPr bwMode="auto">
          <a:xfrm>
            <a:off x="5514975" y="1892300"/>
            <a:ext cx="4232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24 Solar Encounter Orbits</a:t>
            </a:r>
          </a:p>
          <a:p>
            <a:pPr eaLnBrk="1" hangingPunct="1">
              <a:spcBef>
                <a:spcPct val="50000"/>
              </a:spcBef>
            </a:pPr>
            <a:r>
              <a:rPr lang="en-US" sz="1200" b="1"/>
              <a:t>Orbital Periods Vary (169 days to 88 days)</a:t>
            </a:r>
          </a:p>
        </p:txBody>
      </p:sp>
      <p:sp>
        <p:nvSpPr>
          <p:cNvPr id="17417" name="Rectangle 10"/>
          <p:cNvSpPr>
            <a:spLocks noChangeArrowheads="1"/>
          </p:cNvSpPr>
          <p:nvPr/>
        </p:nvSpPr>
        <p:spPr bwMode="auto">
          <a:xfrm>
            <a:off x="203200" y="3946525"/>
            <a:ext cx="41687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endParaRPr lang="en-US" sz="1200" b="1"/>
          </a:p>
          <a:p>
            <a:pPr marL="463550" lvl="1" indent="-234950">
              <a:lnSpc>
                <a:spcPct val="65000"/>
              </a:lnSpc>
              <a:spcAft>
                <a:spcPct val="25000"/>
              </a:spcAft>
              <a:buFont typeface="Wingdings" charset="0"/>
              <a:buNone/>
            </a:pPr>
            <a:r>
              <a:rPr lang="en-US" sz="1600" b="1"/>
              <a:t>Encounter Phase</a:t>
            </a:r>
          </a:p>
          <a:p>
            <a:pPr marL="463550" lvl="1" indent="-234950">
              <a:lnSpc>
                <a:spcPct val="65000"/>
              </a:lnSpc>
              <a:spcAft>
                <a:spcPct val="25000"/>
              </a:spcAft>
              <a:buFont typeface="Wingdings" charset="0"/>
              <a:buChar char="§"/>
            </a:pPr>
            <a:r>
              <a:rPr lang="en-US" sz="1400" b="1"/>
              <a:t>Primary science data collection phase – All instruments can be powered on</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LGA periodically available for communications &amp; Nav</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Char char="§"/>
            </a:pPr>
            <a:r>
              <a:rPr lang="en-US" sz="1400" b="1"/>
              <a:t>Real-time commanding supported but not nominally planned</a:t>
            </a:r>
          </a:p>
          <a:p>
            <a:pPr marL="227013" indent="-227013">
              <a:lnSpc>
                <a:spcPct val="65000"/>
              </a:lnSpc>
              <a:spcAft>
                <a:spcPct val="25000"/>
              </a:spcAft>
              <a:buFont typeface="Wingdings" charset="0"/>
              <a:buChar char="§"/>
            </a:pPr>
            <a:endParaRPr lang="en-US" sz="1400" b="1"/>
          </a:p>
        </p:txBody>
      </p:sp>
      <p:sp>
        <p:nvSpPr>
          <p:cNvPr id="17418" name="Rectangle 12"/>
          <p:cNvSpPr>
            <a:spLocks noGrp="1" noChangeArrowheads="1"/>
          </p:cNvSpPr>
          <p:nvPr>
            <p:ph type="title"/>
          </p:nvPr>
        </p:nvSpPr>
        <p:spPr>
          <a:xfrm>
            <a:off x="628650" y="-228600"/>
            <a:ext cx="8362950" cy="984250"/>
          </a:xfrm>
        </p:spPr>
        <p:txBody>
          <a:bodyPr/>
          <a:lstStyle/>
          <a:p>
            <a:pPr eaLnBrk="1" hangingPunct="1"/>
            <a:r>
              <a:rPr lang="en-US">
                <a:latin typeface="Times New Roman" charset="0"/>
              </a:rPr>
              <a:t>Orbital Operations Planning Concept </a:t>
            </a:r>
          </a:p>
        </p:txBody>
      </p:sp>
      <p:sp>
        <p:nvSpPr>
          <p:cNvPr id="17419" name="Text Box 13" descr="Business Areas - Military Space"/>
          <p:cNvSpPr txBox="1">
            <a:spLocks noChangeArrowheads="1"/>
          </p:cNvSpPr>
          <p:nvPr/>
        </p:nvSpPr>
        <p:spPr bwMode="auto">
          <a:xfrm>
            <a:off x="963613" y="2522538"/>
            <a:ext cx="984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000" b="1"/>
              <a:t>(~ 11 Days) </a:t>
            </a:r>
          </a:p>
        </p:txBody>
      </p:sp>
      <p:sp>
        <p:nvSpPr>
          <p:cNvPr id="17420" name="Rectangle 17"/>
          <p:cNvSpPr>
            <a:spLocks noChangeArrowheads="1"/>
          </p:cNvSpPr>
          <p:nvPr/>
        </p:nvSpPr>
        <p:spPr bwMode="auto">
          <a:xfrm>
            <a:off x="4462463" y="4067175"/>
            <a:ext cx="447198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27013" indent="-227013">
              <a:lnSpc>
                <a:spcPct val="65000"/>
              </a:lnSpc>
              <a:spcAft>
                <a:spcPct val="25000"/>
              </a:spcAft>
              <a:buFont typeface="Wingdings" charset="0"/>
              <a:buNone/>
            </a:pPr>
            <a:endParaRPr lang="en-US" b="1" u="sng"/>
          </a:p>
          <a:p>
            <a:pPr marL="463550" lvl="1" indent="-234950">
              <a:lnSpc>
                <a:spcPct val="65000"/>
              </a:lnSpc>
              <a:spcAft>
                <a:spcPct val="25000"/>
              </a:spcAft>
              <a:buFont typeface="Wingdings" charset="0"/>
              <a:buNone/>
            </a:pPr>
            <a:r>
              <a:rPr lang="en-US" sz="1600" b="1"/>
              <a:t>Cruise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LGA for communications – H/K data only	</a:t>
            </a:r>
          </a:p>
          <a:p>
            <a:pPr marL="463550" lvl="1" indent="-234950">
              <a:lnSpc>
                <a:spcPct val="65000"/>
              </a:lnSpc>
              <a:spcAft>
                <a:spcPct val="25000"/>
              </a:spcAft>
              <a:buFont typeface="Wingdings" charset="0"/>
              <a:buChar char="§"/>
            </a:pPr>
            <a:r>
              <a:rPr lang="en-US" sz="1400" b="1"/>
              <a:t>Commanding as needed to support spacecraft maintenance</a:t>
            </a:r>
          </a:p>
          <a:p>
            <a:pPr marL="463550" lvl="1" indent="-234950">
              <a:lnSpc>
                <a:spcPct val="65000"/>
              </a:lnSpc>
              <a:spcAft>
                <a:spcPct val="25000"/>
              </a:spcAft>
              <a:buFont typeface="Wingdings" charset="0"/>
              <a:buChar char="§"/>
            </a:pPr>
            <a:r>
              <a:rPr lang="en-US" sz="1400" b="1">
                <a:solidFill>
                  <a:srgbClr val="00B0F0"/>
                </a:solidFill>
              </a:rPr>
              <a:t>Instrument commanding for next encounter</a:t>
            </a:r>
          </a:p>
          <a:p>
            <a:pPr marL="463550" lvl="1" indent="-234950">
              <a:lnSpc>
                <a:spcPct val="65000"/>
              </a:lnSpc>
              <a:spcAft>
                <a:spcPct val="25000"/>
              </a:spcAft>
              <a:buFont typeface="Wingdings" charset="0"/>
              <a:buNone/>
            </a:pPr>
            <a:endParaRPr lang="en-US" sz="1400" b="1"/>
          </a:p>
          <a:p>
            <a:pPr marL="463550" lvl="1" indent="-234950">
              <a:lnSpc>
                <a:spcPct val="65000"/>
              </a:lnSpc>
              <a:spcAft>
                <a:spcPct val="25000"/>
              </a:spcAft>
              <a:buFont typeface="Wingdings" charset="0"/>
              <a:buNone/>
            </a:pPr>
            <a:r>
              <a:rPr lang="en-US" sz="1600" b="1"/>
              <a:t>Science Downlink Phase</a:t>
            </a:r>
          </a:p>
          <a:p>
            <a:pPr marL="463550" lvl="1" indent="-234950">
              <a:lnSpc>
                <a:spcPct val="65000"/>
              </a:lnSpc>
              <a:spcAft>
                <a:spcPct val="25000"/>
              </a:spcAft>
              <a:buFont typeface="Wingdings" charset="0"/>
              <a:buChar char="§"/>
            </a:pPr>
            <a:r>
              <a:rPr lang="en-US" sz="1400" b="1"/>
              <a:t>All instruments nominally powered off </a:t>
            </a:r>
          </a:p>
          <a:p>
            <a:pPr marL="463550" lvl="1" indent="-234950">
              <a:lnSpc>
                <a:spcPct val="65000"/>
              </a:lnSpc>
              <a:spcAft>
                <a:spcPct val="25000"/>
              </a:spcAft>
              <a:buFont typeface="Wingdings" charset="0"/>
              <a:buChar char="§"/>
            </a:pPr>
            <a:r>
              <a:rPr lang="en-US" sz="1400" b="1"/>
              <a:t>HGA for communications – SSR playbacks</a:t>
            </a:r>
          </a:p>
          <a:p>
            <a:pPr marL="463550" lvl="1" indent="-234950">
              <a:lnSpc>
                <a:spcPct val="65000"/>
              </a:lnSpc>
              <a:spcAft>
                <a:spcPct val="25000"/>
              </a:spcAft>
              <a:buFont typeface="Wingdings" charset="0"/>
              <a:buChar char="§"/>
            </a:pPr>
            <a:r>
              <a:rPr lang="en-US" sz="1400" b="1"/>
              <a:t>Commanding as needed to support spacecraft maintenance</a:t>
            </a:r>
          </a:p>
          <a:p>
            <a:pPr marL="227013" indent="-227013">
              <a:lnSpc>
                <a:spcPct val="65000"/>
              </a:lnSpc>
              <a:spcAft>
                <a:spcPct val="25000"/>
              </a:spcAft>
              <a:buFont typeface="Wingdings" charset="0"/>
              <a:buChar char="§"/>
            </a:pPr>
            <a:endParaRPr lang="en-US" sz="1400" b="1"/>
          </a:p>
        </p:txBody>
      </p:sp>
      <p:sp>
        <p:nvSpPr>
          <p:cNvPr id="17421" name="Text Box 18"/>
          <p:cNvSpPr txBox="1">
            <a:spLocks noChangeArrowheads="1"/>
          </p:cNvSpPr>
          <p:nvPr/>
        </p:nvSpPr>
        <p:spPr bwMode="auto">
          <a:xfrm>
            <a:off x="746125" y="3694113"/>
            <a:ext cx="2703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Solar Encounter Period</a:t>
            </a:r>
          </a:p>
        </p:txBody>
      </p:sp>
      <p:sp>
        <p:nvSpPr>
          <p:cNvPr id="17422" name="Text Box 19"/>
          <p:cNvSpPr txBox="1">
            <a:spLocks noChangeArrowheads="1"/>
          </p:cNvSpPr>
          <p:nvPr/>
        </p:nvSpPr>
        <p:spPr bwMode="auto">
          <a:xfrm>
            <a:off x="5238750" y="3665538"/>
            <a:ext cx="2728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u="sng"/>
              <a:t>Cruise/Downlink Period</a:t>
            </a:r>
          </a:p>
        </p:txBody>
      </p:sp>
      <p:sp>
        <p:nvSpPr>
          <p:cNvPr id="17423" name="Text Box 20" descr="Business Areas - Military Space"/>
          <p:cNvSpPr txBox="1">
            <a:spLocks noChangeArrowheads="1"/>
          </p:cNvSpPr>
          <p:nvPr/>
        </p:nvSpPr>
        <p:spPr bwMode="auto">
          <a:xfrm>
            <a:off x="522288" y="2009775"/>
            <a:ext cx="2000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200" b="1"/>
              <a:t>Solar Encounter</a:t>
            </a:r>
          </a:p>
          <a:p>
            <a:pPr eaLnBrk="1" hangingPunct="1">
              <a:spcBef>
                <a:spcPct val="50000"/>
              </a:spcBef>
            </a:pPr>
            <a:r>
              <a:rPr lang="en-US" sz="1200" b="1"/>
              <a:t>Period</a:t>
            </a:r>
          </a:p>
        </p:txBody>
      </p:sp>
    </p:spTree>
    <p:extLst>
      <p:ext uri="{BB962C8B-B14F-4D97-AF65-F5344CB8AC3E}">
        <p14:creationId xmlns:p14="http://schemas.microsoft.com/office/powerpoint/2010/main" val="1907512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1079500" y="323850"/>
            <a:ext cx="7315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FF"/>
                </a:solidFill>
              </a:rPr>
              <a:t>Examples of Daily event Rates based on 2007 STEREO Data</a:t>
            </a:r>
          </a:p>
          <a:p>
            <a:pPr eaLnBrk="1" hangingPunct="1"/>
            <a:r>
              <a:rPr lang="en-US" sz="2000" b="1">
                <a:solidFill>
                  <a:srgbClr val="0000FF"/>
                </a:solidFill>
              </a:rPr>
              <a:t> (higher H and He rates mostly in CIR events and 2 small SEP events)</a:t>
            </a:r>
          </a:p>
        </p:txBody>
      </p:sp>
      <p:pic>
        <p:nvPicPr>
          <p:cNvPr id="19458" name="Picture 4" descr="2006Protons1.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093788"/>
            <a:ext cx="2830513"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Protons2007_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3538" y="1093788"/>
            <a:ext cx="2890837"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Protons6-10_20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538" y="4133850"/>
            <a:ext cx="2768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He_2007_LogHist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3538" y="4102100"/>
            <a:ext cx="29892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26455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762000" y="87313"/>
            <a:ext cx="838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 the main data product from EPI-Hi consists of count rates as a function of species, energy, look direction, and time</a:t>
            </a:r>
          </a:p>
          <a:p>
            <a:pPr eaLnBrk="1" hangingPunct="1">
              <a:spcBef>
                <a:spcPts val="600"/>
              </a:spcBef>
              <a:buFont typeface="Arial" charset="0"/>
              <a:buChar char="•"/>
            </a:pPr>
            <a:r>
              <a:rPr lang="en-US" sz="1600"/>
              <a:t> species are determined from plots such as the one shown in the figure</a:t>
            </a:r>
          </a:p>
          <a:p>
            <a:pPr eaLnBrk="1" hangingPunct="1">
              <a:spcBef>
                <a:spcPts val="600"/>
              </a:spcBef>
              <a:buFont typeface="Arial" charset="0"/>
              <a:buChar char="•"/>
            </a:pPr>
            <a:r>
              <a:rPr lang="en-US" sz="1600"/>
              <a:t> each point on the plot derived from the measurement of a single energetic particle</a:t>
            </a:r>
          </a:p>
          <a:p>
            <a:pPr eaLnBrk="1" hangingPunct="1">
              <a:spcBef>
                <a:spcPts val="600"/>
              </a:spcBef>
              <a:buFont typeface="Arial" charset="0"/>
              <a:buChar char="•"/>
            </a:pPr>
            <a:r>
              <a:rPr lang="en-US" sz="1600"/>
              <a:t> black tracks correspond to different chemical elements</a:t>
            </a:r>
          </a:p>
          <a:p>
            <a:pPr eaLnBrk="1" hangingPunct="1">
              <a:spcBef>
                <a:spcPts val="600"/>
              </a:spcBef>
              <a:buFont typeface="Arial" charset="0"/>
              <a:buChar char="•"/>
            </a:pPr>
            <a:r>
              <a:rPr lang="en-US" sz="1600"/>
              <a:t> red lines defining boundaries between tracks are derived from a combination of calculations and corrections based on pre-flight accelerator test data</a:t>
            </a:r>
          </a:p>
          <a:p>
            <a:pPr eaLnBrk="1" hangingPunct="1">
              <a:spcBef>
                <a:spcPts val="600"/>
              </a:spcBef>
              <a:buFont typeface="Arial" charset="0"/>
              <a:buChar char="•"/>
            </a:pPr>
            <a:r>
              <a:rPr lang="en-US" sz="1600"/>
              <a:t> the locations of the species boxes must by checked (and possibly adjusted) in flight</a:t>
            </a:r>
          </a:p>
          <a:p>
            <a:pPr eaLnBrk="1" hangingPunct="1">
              <a:spcBef>
                <a:spcPts val="600"/>
              </a:spcBef>
              <a:buFont typeface="Arial" charset="0"/>
              <a:buChar char="•"/>
            </a:pPr>
            <a:r>
              <a:rPr lang="en-US" sz="1600"/>
              <a:t> without this adjustment the count rate data can be seriously compromised</a:t>
            </a:r>
          </a:p>
          <a:p>
            <a:pPr eaLnBrk="1" hangingPunct="1">
              <a:spcBef>
                <a:spcPts val="600"/>
              </a:spcBef>
              <a:buFont typeface="Arial" charset="0"/>
              <a:buChar char="•"/>
            </a:pPr>
            <a:r>
              <a:rPr lang="en-US" sz="1600"/>
              <a:t> once the box locations have been correctly set they should be stable for years</a:t>
            </a:r>
          </a:p>
        </p:txBody>
      </p:sp>
      <p:grpSp>
        <p:nvGrpSpPr>
          <p:cNvPr id="2048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531839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525463" y="76200"/>
            <a:ext cx="861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EPI-Hi In-Flight Calibration – Importance of Measurements during an Active Period</a:t>
            </a:r>
          </a:p>
        </p:txBody>
      </p:sp>
      <p:grpSp>
        <p:nvGrpSpPr>
          <p:cNvPr id="21506" name="Group 6"/>
          <p:cNvGrpSpPr>
            <a:grpSpLocks/>
          </p:cNvGrpSpPr>
          <p:nvPr/>
        </p:nvGrpSpPr>
        <p:grpSpPr bwMode="auto">
          <a:xfrm>
            <a:off x="457200" y="820738"/>
            <a:ext cx="8061325" cy="4498975"/>
            <a:chOff x="457220" y="1033046"/>
            <a:chExt cx="8061940" cy="4499074"/>
          </a:xfrm>
        </p:grpSpPr>
        <p:pic>
          <p:nvPicPr>
            <p:cNvPr id="21508" name="Picture 1" descr="let001bf_002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quiet day in January 2007</a:t>
              </a:r>
            </a:p>
          </p:txBody>
        </p:sp>
        <p:sp>
          <p:nvSpPr>
            <p:cNvPr id="21511" name="TextBox 5"/>
            <p:cNvSpPr txBox="1">
              <a:spLocks noChangeArrowheads="1"/>
            </p:cNvSpPr>
            <p:nvPr/>
          </p:nvSpPr>
          <p:spPr bwMode="auto">
            <a:xfrm>
              <a:off x="1126065" y="1033046"/>
              <a:ext cx="2980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One active day in December 2006</a:t>
              </a:r>
            </a:p>
          </p:txBody>
        </p:sp>
      </p:grpSp>
      <p:sp>
        <p:nvSpPr>
          <p:cNvPr id="21507" name="TextBox 7"/>
          <p:cNvSpPr txBox="1">
            <a:spLocks noChangeArrowheads="1"/>
          </p:cNvSpPr>
          <p:nvPr/>
        </p:nvSpPr>
        <p:spPr bwMode="auto">
          <a:xfrm>
            <a:off x="525463" y="5319713"/>
            <a:ext cx="8364537"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one active day of data can be sufficient for calibrating the locations of the tracks of all major elements</a:t>
            </a:r>
          </a:p>
          <a:p>
            <a:pPr eaLnBrk="1" hangingPunct="1">
              <a:spcBef>
                <a:spcPts val="600"/>
              </a:spcBef>
              <a:buFont typeface="Arial" charset="0"/>
              <a:buChar char="•"/>
            </a:pPr>
            <a:r>
              <a:rPr lang="en-US" sz="1800"/>
              <a:t> data from a quiet day can give a good indication of the location of the proton track, but data are too sparse to calibrate tracks for most heavier elements</a:t>
            </a:r>
          </a:p>
        </p:txBody>
      </p:sp>
      <p:sp>
        <p:nvSpPr>
          <p:cNvPr id="2" name="Title 1"/>
          <p:cNvSpPr>
            <a:spLocks noGrp="1"/>
          </p:cNvSpPr>
          <p:nvPr>
            <p:ph type="title"/>
          </p:nvPr>
        </p:nvSpPr>
        <p:spPr/>
        <p:txBody>
          <a:bodyPr/>
          <a:lstStyle/>
          <a:p>
            <a:r>
              <a:rPr lang="en-US" dirty="0" smtClean="0"/>
              <a:t>Calibration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6110594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a:t>
            </a:r>
            <a:r>
              <a:rPr lang="en-US" sz="1600" dirty="0"/>
              <a:t>-flight calibration should be done after instrument commissioning has been completed; at that time detector thresholds will have been correctly set and basic functionality of the instrument will be have been checked</a:t>
            </a:r>
          </a:p>
          <a:p>
            <a:pPr eaLnBrk="1" hangingPunct="1">
              <a:spcBef>
                <a:spcPts val="600"/>
              </a:spcBef>
              <a:buFont typeface="Arial" charset="0"/>
              <a:buChar char="•"/>
            </a:pPr>
            <a:r>
              <a:rPr lang="en-US" sz="1600" dirty="0"/>
              <a:t> in-flight calibration should take place as early as possible, preferably with enough time before first perihelion pass to allow evaluation of calibration data and adjustment of instrument parameters before the pass</a:t>
            </a:r>
          </a:p>
          <a:p>
            <a:pPr eaLnBrk="1" hangingPunct="1">
              <a:spcBef>
                <a:spcPts val="600"/>
              </a:spcBef>
              <a:buFont typeface="Arial" charset="0"/>
              <a:buChar char="•"/>
            </a:pPr>
            <a:r>
              <a:rPr lang="en-US" sz="1600" dirty="0"/>
              <a:t> one day of data, even under quiet conditions, will be useful for allow checking the proton track location</a:t>
            </a:r>
          </a:p>
          <a:p>
            <a:pPr eaLnBrk="1" hangingPunct="1">
              <a:spcBef>
                <a:spcPts val="600"/>
              </a:spcBef>
              <a:buFont typeface="Arial" charset="0"/>
              <a:buChar char="•"/>
            </a:pPr>
            <a:r>
              <a:rPr lang="en-US" sz="1600" dirty="0"/>
              <a:t> checking the location of heavy element tracks will require either a day of data taken during a significant solar energetic particle (SEP) event or an extended period of data collection under quieter conditions</a:t>
            </a:r>
          </a:p>
          <a:p>
            <a:pPr eaLnBrk="1" hangingPunct="1">
              <a:spcBef>
                <a:spcPts val="600"/>
              </a:spcBef>
              <a:buFont typeface="Arial" charset="0"/>
              <a:buChar char="•"/>
            </a:pPr>
            <a:r>
              <a:rPr lang="en-US" sz="1600" dirty="0"/>
              <a:t> large SEP events events could be rare in 2018 (near solar minimum) and their occurrence can not be reliably </a:t>
            </a:r>
            <a:r>
              <a:rPr lang="en-US" sz="1400" dirty="0"/>
              <a:t>predicted</a:t>
            </a:r>
            <a:endParaRPr lang="en-US" sz="1600" dirty="0"/>
          </a:p>
          <a:p>
            <a:pPr eaLnBrk="1" hangingPunct="1">
              <a:spcBef>
                <a:spcPts val="600"/>
              </a:spcBef>
              <a:buFont typeface="Arial" charset="0"/>
              <a:buChar char="•"/>
            </a:pPr>
            <a:r>
              <a:rPr lang="en-US" sz="1600" dirty="0"/>
              <a:t> need to have enough flexibility in scheduling so that a day of data accumulation can be scheduled with no more than 1 to 2 days notice when an active period does occur</a:t>
            </a:r>
          </a:p>
          <a:p>
            <a:pPr eaLnBrk="1" hangingPunct="1">
              <a:spcBef>
                <a:spcPts val="600"/>
              </a:spcBef>
              <a:buFont typeface="Arial" charset="0"/>
              <a:buChar char="•"/>
            </a:pPr>
            <a:r>
              <a:rPr lang="en-US" sz="1600" dirty="0"/>
              <a:t> it 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p:txBody>
          <a:bodyPr/>
          <a:lstStyle/>
          <a:p>
            <a:r>
              <a:rPr lang="en-US" dirty="0"/>
              <a:t>Proposed In-Flight Calibration Plan for EPI-Hi</a:t>
            </a:r>
          </a:p>
        </p:txBody>
      </p:sp>
    </p:spTree>
    <p:extLst>
      <p:ext uri="{BB962C8B-B14F-4D97-AF65-F5344CB8AC3E}">
        <p14:creationId xmlns:p14="http://schemas.microsoft.com/office/powerpoint/2010/main" val="34205733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60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NASA approved 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6" name="TextBox 5"/>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3220618736"/>
      </p:ext>
    </p:extLst>
  </p:cSld>
  <p:clrMapOvr>
    <a:masterClrMapping/>
  </p:clrMapOvr>
  <p:transition xmlns:p14="http://schemas.microsoft.com/office/powerpoint/2010/mai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094245" y="1109579"/>
            <a:ext cx="4727575"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smtClean="0"/>
              <a:t>in </a:t>
            </a:r>
            <a:r>
              <a:rPr lang="en-US" sz="1600" dirty="0"/>
              <a:t>boxes we need to downlink a large sample of individual </a:t>
            </a:r>
            <a:r>
              <a:rPr lang="en-US" sz="1600" dirty="0" err="1"/>
              <a:t>pha</a:t>
            </a:r>
            <a:r>
              <a:rPr lang="en-US" sz="1600" dirty="0"/>
              <a:t> events containing the detailed information from which the black points on the plot are derived</a:t>
            </a:r>
          </a:p>
          <a:p>
            <a:pPr eaLnBrk="1" hangingPunct="1">
              <a:spcBef>
                <a:spcPts val="600"/>
              </a:spcBef>
              <a:buFont typeface="Arial" charset="0"/>
              <a:buChar char="•"/>
            </a:pPr>
            <a:r>
              <a:rPr lang="en-US" sz="1600" dirty="0"/>
              <a:t> during normal operation (not calibration), only a small subset of the </a:t>
            </a:r>
            <a:r>
              <a:rPr lang="en-US" sz="1600" dirty="0" err="1"/>
              <a:t>pha</a:t>
            </a:r>
            <a:r>
              <a:rPr lang="en-US" sz="1600" dirty="0"/>
              <a:t> events are transmitted to the ground, thereby maintaining a modest a EPI-Hi telemetry allocation</a:t>
            </a:r>
          </a:p>
          <a:p>
            <a:pPr eaLnBrk="1" hangingPunct="1">
              <a:spcBef>
                <a:spcPts val="600"/>
              </a:spcBef>
              <a:buFont typeface="Arial" charset="0"/>
              <a:buChar char="•"/>
            </a:pPr>
            <a:r>
              <a:rPr lang="en-US" sz="1600" dirty="0"/>
              <a:t> an average </a:t>
            </a:r>
            <a:r>
              <a:rPr lang="en-US" sz="1600" dirty="0" err="1"/>
              <a:t>pha</a:t>
            </a:r>
            <a:r>
              <a:rPr lang="en-US" sz="1600" dirty="0"/>
              <a:t> event consists of approximately 100 bits</a:t>
            </a:r>
          </a:p>
          <a:p>
            <a:pPr eaLnBrk="1" hangingPunct="1">
              <a:spcBef>
                <a:spcPts val="600"/>
              </a:spcBef>
              <a:buFont typeface="Arial" charset="0"/>
              <a:buChar char="•"/>
            </a:pPr>
            <a:r>
              <a:rPr lang="en-US" sz="1600" dirty="0"/>
              <a:t> to calibrate species boxes for all of the EPI-Hi telescopes and energy ranges will require~10</a:t>
            </a:r>
            <a:r>
              <a:rPr lang="en-US" sz="1600" baseline="30000" dirty="0"/>
              <a:t>6</a:t>
            </a:r>
            <a:r>
              <a:rPr lang="en-US" sz="1600" dirty="0"/>
              <a:t> </a:t>
            </a:r>
            <a:r>
              <a:rPr lang="en-US" sz="1600" dirty="0" err="1"/>
              <a:t>pha</a:t>
            </a:r>
            <a:r>
              <a:rPr lang="en-US" sz="1600" dirty="0"/>
              <a:t> events acquired during a relatively large SEP event (the plot at the left contains ~15,000 data points), thus ~100 Mb of downlinked </a:t>
            </a:r>
            <a:r>
              <a:rPr lang="en-US" sz="1600" dirty="0" err="1"/>
              <a:t>pha</a:t>
            </a:r>
            <a:r>
              <a:rPr lang="en-US" sz="1600" dirty="0"/>
              <a:t> data</a:t>
            </a:r>
          </a:p>
          <a:p>
            <a:pPr eaLnBrk="1" hangingPunct="1">
              <a:spcBef>
                <a:spcPts val="600"/>
              </a:spcBef>
              <a:buFont typeface="Arial" charset="0"/>
              <a:buChar char="•"/>
            </a:pPr>
            <a:r>
              <a:rPr lang="en-US" sz="1600" dirty="0"/>
              <a:t> EPI-Hi will provide a mode for collecting </a:t>
            </a:r>
            <a:r>
              <a:rPr lang="en-US" sz="1600" dirty="0" err="1"/>
              <a:t>pha</a:t>
            </a:r>
            <a:r>
              <a:rPr lang="en-US" sz="1600" dirty="0"/>
              <a:t> events for transmission to the spacecraft at a higher than the normal bit rate in order to efficiently collect these data</a:t>
            </a:r>
          </a:p>
        </p:txBody>
      </p:sp>
      <p:grpSp>
        <p:nvGrpSpPr>
          <p:cNvPr id="23554"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800" dirty="0"/>
              <a:t>In-Flight Calibration Plan for EPI-Hi – Continued</a:t>
            </a:r>
            <a:br>
              <a:rPr lang="en-US" sz="2800" dirty="0"/>
            </a:br>
            <a:endParaRPr lang="en-US" sz="2800" dirty="0"/>
          </a:p>
        </p:txBody>
      </p:sp>
    </p:spTree>
    <p:extLst>
      <p:ext uri="{BB962C8B-B14F-4D97-AF65-F5344CB8AC3E}">
        <p14:creationId xmlns:p14="http://schemas.microsoft.com/office/powerpoint/2010/main" val="14710134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47625"/>
            <a:ext cx="8229600" cy="790575"/>
          </a:xfrm>
        </p:spPr>
        <p:txBody>
          <a:bodyPr/>
          <a:lstStyle/>
          <a:p>
            <a:pPr eaLnBrk="1" hangingPunct="1"/>
            <a:r>
              <a:rPr lang="en-US">
                <a:latin typeface="Times New Roman" charset="0"/>
              </a:rPr>
              <a:t>Telemetry volumes</a:t>
            </a:r>
          </a:p>
        </p:txBody>
      </p:sp>
      <p:sp>
        <p:nvSpPr>
          <p:cNvPr id="24578" name="Content Placeholder 2"/>
          <p:cNvSpPr>
            <a:spLocks noGrp="1"/>
          </p:cNvSpPr>
          <p:nvPr>
            <p:ph idx="1"/>
          </p:nvPr>
        </p:nvSpPr>
        <p:spPr>
          <a:xfrm>
            <a:off x="457200" y="962025"/>
            <a:ext cx="8229600" cy="4525963"/>
          </a:xfrm>
        </p:spPr>
        <p:txBody>
          <a:bodyPr/>
          <a:lstStyle/>
          <a:p>
            <a:pPr eaLnBrk="1" hangingPunct="1"/>
            <a:r>
              <a:rPr lang="en-US">
                <a:latin typeface="Times New Roman" charset="0"/>
              </a:rPr>
              <a:t>Up to 125 Gbits collected each orbit</a:t>
            </a:r>
          </a:p>
          <a:p>
            <a:pPr lvl="1" eaLnBrk="1" hangingPunct="1"/>
            <a:r>
              <a:rPr lang="en-US">
                <a:latin typeface="Times New Roman" charset="0"/>
              </a:rPr>
              <a:t>Assumes 11.6 days near perihelion</a:t>
            </a:r>
          </a:p>
          <a:p>
            <a:pPr lvl="1" eaLnBrk="1" hangingPunct="1"/>
            <a:r>
              <a:rPr lang="en-US">
                <a:latin typeface="Times New Roman" charset="0"/>
              </a:rPr>
              <a:t>138 .5 days in cruise phase</a:t>
            </a:r>
          </a:p>
          <a:p>
            <a:pPr eaLnBrk="1" hangingPunct="1">
              <a:buFontTx/>
              <a:buNone/>
            </a:pPr>
            <a:r>
              <a:rPr lang="en-US">
                <a:latin typeface="Times New Roman" charset="0"/>
              </a:rPr>
              <a:t> </a:t>
            </a:r>
          </a:p>
          <a:p>
            <a:pPr eaLnBrk="1" hangingPunct="1">
              <a:buFontTx/>
              <a:buNone/>
            </a:pPr>
            <a:endParaRPr lang="en-US">
              <a:latin typeface="Times New Roman" charset="0"/>
            </a:endParaRPr>
          </a:p>
          <a:p>
            <a:pPr eaLnBrk="1" hangingPunct="1"/>
            <a:endParaRPr lang="en-US">
              <a:latin typeface="Times New Roman" charset="0"/>
            </a:endParaRPr>
          </a:p>
          <a:p>
            <a:pPr eaLnBrk="1" hangingPunct="1"/>
            <a:endParaRPr lang="en-US">
              <a:latin typeface="Times New Roman" charset="0"/>
            </a:endParaRPr>
          </a:p>
        </p:txBody>
      </p:sp>
      <p:graphicFrame>
        <p:nvGraphicFramePr>
          <p:cNvPr id="4" name="Table 3"/>
          <p:cNvGraphicFramePr>
            <a:graphicFrameLocks noGrp="1"/>
          </p:cNvGraphicFramePr>
          <p:nvPr/>
        </p:nvGraphicFramePr>
        <p:xfrm>
          <a:off x="1981200" y="2514600"/>
          <a:ext cx="5362575" cy="3633789"/>
        </p:xfrm>
        <a:graphic>
          <a:graphicData uri="http://schemas.openxmlformats.org/drawingml/2006/table">
            <a:tbl>
              <a:tblPr firstRow="1" bandRow="1">
                <a:tableStyleId>{5C22544A-7EE6-4342-B048-85BDC9FD1C3A}</a:tableStyleId>
              </a:tblPr>
              <a:tblGrid>
                <a:gridCol w="1787525"/>
                <a:gridCol w="1787525"/>
                <a:gridCol w="1787525"/>
              </a:tblGrid>
              <a:tr h="932499">
                <a:tc>
                  <a:txBody>
                    <a:bodyPr/>
                    <a:lstStyle/>
                    <a:p>
                      <a:endParaRPr lang="en-US" sz="1800" dirty="0"/>
                    </a:p>
                  </a:txBody>
                  <a:tcPr marL="91444" marR="91444"/>
                </a:tc>
                <a:tc>
                  <a:txBody>
                    <a:bodyPr/>
                    <a:lstStyle/>
                    <a:p>
                      <a:r>
                        <a:rPr lang="en-US" sz="1800" dirty="0" smtClean="0"/>
                        <a:t>Perihelion </a:t>
                      </a:r>
                    </a:p>
                    <a:p>
                      <a:r>
                        <a:rPr lang="en-US" sz="1800" dirty="0" smtClean="0"/>
                        <a:t>(&lt;0.25 AU)</a:t>
                      </a:r>
                      <a:endParaRPr lang="en-US" sz="1800" dirty="0"/>
                    </a:p>
                  </a:txBody>
                  <a:tcPr marL="91444" marR="91444"/>
                </a:tc>
                <a:tc>
                  <a:txBody>
                    <a:bodyPr/>
                    <a:lstStyle/>
                    <a:p>
                      <a:r>
                        <a:rPr lang="en-US" sz="1800" dirty="0" smtClean="0"/>
                        <a:t>Cruise</a:t>
                      </a:r>
                    </a:p>
                    <a:p>
                      <a:r>
                        <a:rPr lang="en-US" sz="1800" baseline="0" dirty="0" smtClean="0"/>
                        <a:t> (&gt;0.25 AU)</a:t>
                      </a:r>
                      <a:endParaRPr lang="en-US" sz="1800" dirty="0"/>
                    </a:p>
                  </a:txBody>
                  <a:tcPr marL="91444" marR="91444"/>
                </a:tc>
              </a:tr>
              <a:tr h="540258">
                <a:tc>
                  <a:txBody>
                    <a:bodyPr/>
                    <a:lstStyle/>
                    <a:p>
                      <a:r>
                        <a:rPr lang="en-US" sz="1800" dirty="0" smtClean="0"/>
                        <a:t>I-EPI-Hi (rate)</a:t>
                      </a:r>
                      <a:endParaRPr lang="en-US" sz="1800" dirty="0"/>
                    </a:p>
                  </a:txBody>
                  <a:tcPr marL="91444" marR="91444"/>
                </a:tc>
                <a:tc>
                  <a:txBody>
                    <a:bodyPr/>
                    <a:lstStyle/>
                    <a:p>
                      <a:r>
                        <a:rPr lang="en-US" sz="1800" dirty="0" smtClean="0"/>
                        <a:t>3.2 kbps</a:t>
                      </a:r>
                      <a:endParaRPr lang="en-US" sz="1800" dirty="0"/>
                    </a:p>
                  </a:txBody>
                  <a:tcPr marL="91444" marR="91444"/>
                </a:tc>
                <a:tc>
                  <a:txBody>
                    <a:bodyPr/>
                    <a:lstStyle/>
                    <a:p>
                      <a:r>
                        <a:rPr lang="en-US" sz="1800" dirty="0" smtClean="0"/>
                        <a:t>60.5 bps</a:t>
                      </a:r>
                      <a:endParaRPr lang="en-US" sz="1800" dirty="0"/>
                    </a:p>
                  </a:txBody>
                  <a:tcPr marL="91444" marR="91444"/>
                </a:tc>
              </a:tr>
              <a:tr h="540258">
                <a:tc>
                  <a:txBody>
                    <a:bodyPr/>
                    <a:lstStyle/>
                    <a:p>
                      <a:r>
                        <a:rPr lang="en-US" sz="1800" dirty="0" smtClean="0"/>
                        <a:t>I-EPI-Hi (total)</a:t>
                      </a:r>
                      <a:endParaRPr lang="en-US" sz="1800" dirty="0"/>
                    </a:p>
                  </a:txBody>
                  <a:tcPr marL="91444" marR="91444"/>
                </a:tc>
                <a:tc>
                  <a:txBody>
                    <a:bodyPr/>
                    <a:lstStyle/>
                    <a:p>
                      <a:r>
                        <a:rPr lang="en-US" sz="1800" dirty="0" smtClean="0"/>
                        <a:t>3.2 </a:t>
                      </a:r>
                      <a:r>
                        <a:rPr lang="en-US" sz="1800" dirty="0" err="1" smtClean="0"/>
                        <a:t>Gbit</a:t>
                      </a:r>
                      <a:r>
                        <a:rPr lang="en-US" sz="1800" dirty="0" smtClean="0"/>
                        <a:t>/orbit</a:t>
                      </a:r>
                      <a:endParaRPr lang="en-US" sz="1800" dirty="0"/>
                    </a:p>
                  </a:txBody>
                  <a:tcPr marL="91444" marR="91444"/>
                </a:tc>
                <a:tc>
                  <a:txBody>
                    <a:bodyPr/>
                    <a:lstStyle/>
                    <a:p>
                      <a:r>
                        <a:rPr lang="en-US" sz="1800" dirty="0" smtClean="0"/>
                        <a:t>0.7 </a:t>
                      </a:r>
                      <a:r>
                        <a:rPr lang="en-US" sz="1800" dirty="0" err="1" smtClean="0"/>
                        <a:t>Gbit</a:t>
                      </a:r>
                      <a:r>
                        <a:rPr lang="en-US" sz="1800" dirty="0" smtClean="0"/>
                        <a:t>/orbit</a:t>
                      </a:r>
                      <a:endParaRPr lang="en-US" sz="1800" dirty="0"/>
                    </a:p>
                  </a:txBody>
                  <a:tcPr marL="91444" marR="91444"/>
                </a:tc>
              </a:tr>
              <a:tr h="540258">
                <a:tc>
                  <a:txBody>
                    <a:bodyPr/>
                    <a:lstStyle/>
                    <a:p>
                      <a:r>
                        <a:rPr lang="en-US" sz="1800" dirty="0" smtClean="0"/>
                        <a:t>I-EPI-Lo (rate)</a:t>
                      </a:r>
                      <a:endParaRPr lang="en-US" sz="1800" dirty="0"/>
                    </a:p>
                  </a:txBody>
                  <a:tcPr marL="91444" marR="91444"/>
                </a:tc>
                <a:tc>
                  <a:txBody>
                    <a:bodyPr/>
                    <a:lstStyle/>
                    <a:p>
                      <a:r>
                        <a:rPr lang="en-US" sz="1800" dirty="0" smtClean="0"/>
                        <a:t>12.6 kbps</a:t>
                      </a:r>
                      <a:endParaRPr lang="en-US" sz="1800" dirty="0"/>
                    </a:p>
                  </a:txBody>
                  <a:tcPr marL="91444" marR="91444"/>
                </a:tc>
                <a:tc>
                  <a:txBody>
                    <a:bodyPr/>
                    <a:lstStyle/>
                    <a:p>
                      <a:r>
                        <a:rPr lang="en-US" sz="1800" dirty="0" smtClean="0"/>
                        <a:t>225.4 bps</a:t>
                      </a:r>
                      <a:endParaRPr lang="en-US" sz="1800" dirty="0"/>
                    </a:p>
                  </a:txBody>
                  <a:tcPr marL="91444" marR="91444"/>
                </a:tc>
              </a:tr>
              <a:tr h="540258">
                <a:tc>
                  <a:txBody>
                    <a:bodyPr/>
                    <a:lstStyle/>
                    <a:p>
                      <a:r>
                        <a:rPr lang="en-US" sz="1800" dirty="0" smtClean="0"/>
                        <a:t>I-EPI-Lo (burst)</a:t>
                      </a:r>
                      <a:endParaRPr lang="en-US" sz="1800" dirty="0"/>
                    </a:p>
                  </a:txBody>
                  <a:tcPr marL="91444" marR="91444"/>
                </a:tc>
                <a:tc>
                  <a:txBody>
                    <a:bodyPr/>
                    <a:lstStyle/>
                    <a:p>
                      <a:r>
                        <a:rPr lang="en-US" sz="1800" dirty="0" smtClean="0"/>
                        <a:t>51.7 kbps</a:t>
                      </a:r>
                      <a:endParaRPr lang="en-US" sz="1800" dirty="0"/>
                    </a:p>
                  </a:txBody>
                  <a:tcPr marL="91444" marR="91444"/>
                </a:tc>
                <a:tc>
                  <a:txBody>
                    <a:bodyPr/>
                    <a:lstStyle/>
                    <a:p>
                      <a:endParaRPr lang="en-US" sz="1800" dirty="0"/>
                    </a:p>
                  </a:txBody>
                  <a:tcPr marL="91444" marR="91444"/>
                </a:tc>
              </a:tr>
              <a:tr h="540258">
                <a:tc>
                  <a:txBody>
                    <a:bodyPr/>
                    <a:lstStyle/>
                    <a:p>
                      <a:r>
                        <a:rPr lang="en-US" sz="1800" dirty="0" smtClean="0"/>
                        <a:t>I-EPI-Lo (total)</a:t>
                      </a:r>
                      <a:endParaRPr lang="en-US" sz="1800" dirty="0"/>
                    </a:p>
                  </a:txBody>
                  <a:tcPr marL="91444" marR="91444"/>
                </a:tc>
                <a:tc>
                  <a:txBody>
                    <a:bodyPr/>
                    <a:lstStyle/>
                    <a:p>
                      <a:r>
                        <a:rPr lang="en-US" sz="1800" dirty="0" smtClean="0"/>
                        <a:t>12.7</a:t>
                      </a:r>
                      <a:r>
                        <a:rPr lang="en-US" sz="1800" baseline="0" dirty="0" smtClean="0"/>
                        <a:t> </a:t>
                      </a:r>
                      <a:r>
                        <a:rPr lang="en-US" sz="1800" baseline="0" dirty="0" err="1" smtClean="0"/>
                        <a:t>Gbit</a:t>
                      </a:r>
                      <a:r>
                        <a:rPr lang="en-US" sz="1800" baseline="0" dirty="0" smtClean="0"/>
                        <a:t>/orbit</a:t>
                      </a:r>
                      <a:endParaRPr lang="en-US" sz="1800" dirty="0"/>
                    </a:p>
                  </a:txBody>
                  <a:tcPr marL="91444" marR="91444"/>
                </a:tc>
                <a:tc>
                  <a:txBody>
                    <a:bodyPr/>
                    <a:lstStyle/>
                    <a:p>
                      <a:r>
                        <a:rPr lang="en-US" sz="1800" dirty="0" smtClean="0"/>
                        <a:t>2.7 </a:t>
                      </a:r>
                      <a:r>
                        <a:rPr lang="en-US" sz="1800" dirty="0" err="1" smtClean="0"/>
                        <a:t>Gbit</a:t>
                      </a:r>
                      <a:r>
                        <a:rPr lang="en-US" sz="1800" dirty="0" smtClean="0"/>
                        <a:t>/orbit</a:t>
                      </a:r>
                      <a:endParaRPr lang="en-US" sz="1800" dirty="0"/>
                    </a:p>
                  </a:txBody>
                  <a:tcPr marL="91444" marR="91444"/>
                </a:tc>
              </a:tr>
            </a:tbl>
          </a:graphicData>
        </a:graphic>
      </p:graphicFrame>
    </p:spTree>
    <p:extLst>
      <p:ext uri="{BB962C8B-B14F-4D97-AF65-F5344CB8AC3E}">
        <p14:creationId xmlns:p14="http://schemas.microsoft.com/office/powerpoint/2010/main" val="289233537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81150" y="-228600"/>
            <a:ext cx="5581650" cy="984250"/>
          </a:xfrm>
        </p:spPr>
        <p:txBody>
          <a:bodyPr/>
          <a:lstStyle/>
          <a:p>
            <a:pPr eaLnBrk="1" hangingPunct="1"/>
            <a:r>
              <a:rPr lang="en-US">
                <a:latin typeface="Times New Roman" charset="0"/>
              </a:rPr>
              <a:t>Orbit Planning Activities </a:t>
            </a:r>
          </a:p>
        </p:txBody>
      </p:sp>
      <p:sp>
        <p:nvSpPr>
          <p:cNvPr id="25603" name="Rectangle 3"/>
          <p:cNvSpPr>
            <a:spLocks noGrp="1" noChangeArrowheads="1"/>
          </p:cNvSpPr>
          <p:nvPr>
            <p:ph type="body" idx="1"/>
          </p:nvPr>
        </p:nvSpPr>
        <p:spPr>
          <a:xfrm>
            <a:off x="685800" y="685800"/>
            <a:ext cx="7953375" cy="5259388"/>
          </a:xfrm>
        </p:spPr>
        <p:txBody>
          <a:bodyPr/>
          <a:lstStyle/>
          <a:p>
            <a:pPr eaLnBrk="1" hangingPunct="1">
              <a:lnSpc>
                <a:spcPct val="75000"/>
              </a:lnSpc>
            </a:pPr>
            <a:r>
              <a:rPr lang="en-US" sz="2000">
                <a:latin typeface="Times New Roman" charset="0"/>
              </a:rPr>
              <a:t>Detailed operations planning performed for each orbit</a:t>
            </a:r>
          </a:p>
          <a:p>
            <a:pPr lvl="1" eaLnBrk="1" hangingPunct="1">
              <a:lnSpc>
                <a:spcPct val="75000"/>
              </a:lnSpc>
            </a:pPr>
            <a:r>
              <a:rPr lang="en-US" sz="1800">
                <a:latin typeface="Times New Roman" charset="0"/>
              </a:rPr>
              <a:t>24 total orbits (Orbital period varies between 169 - 88 days)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Key operations planning required for each orbit include:</a:t>
            </a:r>
          </a:p>
          <a:p>
            <a:pPr lvl="1" eaLnBrk="1" hangingPunct="1">
              <a:lnSpc>
                <a:spcPct val="75000"/>
              </a:lnSpc>
            </a:pPr>
            <a:r>
              <a:rPr lang="en-US" sz="1800">
                <a:latin typeface="Times New Roman" charset="0"/>
              </a:rPr>
              <a:t>Venus Fly-By Events</a:t>
            </a:r>
          </a:p>
          <a:p>
            <a:pPr lvl="1" eaLnBrk="1" hangingPunct="1">
              <a:lnSpc>
                <a:spcPct val="75000"/>
              </a:lnSpc>
            </a:pPr>
            <a:r>
              <a:rPr lang="en-US" sz="1800">
                <a:latin typeface="Times New Roman" charset="0"/>
              </a:rPr>
              <a:t>TCMs </a:t>
            </a:r>
          </a:p>
          <a:p>
            <a:pPr lvl="1" eaLnBrk="1" hangingPunct="1">
              <a:lnSpc>
                <a:spcPct val="75000"/>
              </a:lnSpc>
            </a:pPr>
            <a:r>
              <a:rPr lang="en-US" sz="1800">
                <a:latin typeface="Times New Roman" charset="0"/>
              </a:rPr>
              <a:t>Spacecraft Slews</a:t>
            </a:r>
          </a:p>
          <a:p>
            <a:pPr lvl="1" eaLnBrk="1" hangingPunct="1">
              <a:lnSpc>
                <a:spcPct val="75000"/>
              </a:lnSpc>
            </a:pPr>
            <a:r>
              <a:rPr lang="en-US" sz="1800">
                <a:latin typeface="Times New Roman" charset="0"/>
              </a:rPr>
              <a:t>HGA downlink opportunities</a:t>
            </a:r>
          </a:p>
          <a:p>
            <a:pPr lvl="2" eaLnBrk="1" hangingPunct="1">
              <a:lnSpc>
                <a:spcPct val="75000"/>
              </a:lnSpc>
            </a:pPr>
            <a:r>
              <a:rPr lang="en-US" sz="1600">
                <a:latin typeface="Times New Roman" charset="0"/>
              </a:rPr>
              <a:t>High priority downlink periods each orbit</a:t>
            </a:r>
          </a:p>
          <a:p>
            <a:pPr lvl="2" eaLnBrk="1" hangingPunct="1">
              <a:lnSpc>
                <a:spcPct val="75000"/>
              </a:lnSpc>
            </a:pPr>
            <a:r>
              <a:rPr lang="en-US" sz="1600">
                <a:latin typeface="Times New Roman" charset="0"/>
              </a:rPr>
              <a:t>Dictates SSR management scheme</a:t>
            </a:r>
          </a:p>
          <a:p>
            <a:pPr lvl="2" eaLnBrk="1" hangingPunct="1">
              <a:lnSpc>
                <a:spcPct val="75000"/>
              </a:lnSpc>
            </a:pPr>
            <a:r>
              <a:rPr lang="en-US" sz="1600">
                <a:latin typeface="Times New Roman" charset="0"/>
              </a:rPr>
              <a:t>Slews will be required for some downlinks</a:t>
            </a:r>
          </a:p>
          <a:p>
            <a:pPr lvl="1" eaLnBrk="1" hangingPunct="1">
              <a:lnSpc>
                <a:spcPct val="75000"/>
              </a:lnSpc>
            </a:pPr>
            <a:r>
              <a:rPr lang="en-US" sz="1800">
                <a:latin typeface="Times New Roman" charset="0"/>
              </a:rPr>
              <a:t>Spacecraft housekeeping &amp; maintenance activities</a:t>
            </a:r>
            <a:r>
              <a:rPr lang="en-US">
                <a:latin typeface="Times New Roman" charset="0"/>
              </a:rPr>
              <a:t> </a:t>
            </a:r>
          </a:p>
          <a:p>
            <a:pPr lvl="2" eaLnBrk="1" hangingPunct="1">
              <a:lnSpc>
                <a:spcPct val="75000"/>
              </a:lnSpc>
            </a:pPr>
            <a:r>
              <a:rPr lang="en-US" sz="1600">
                <a:latin typeface="Times New Roman" charset="0"/>
              </a:rPr>
              <a:t>Flight software loads	Command Sequence Uplinks</a:t>
            </a:r>
          </a:p>
          <a:p>
            <a:pPr lvl="2" eaLnBrk="1" hangingPunct="1">
              <a:lnSpc>
                <a:spcPct val="75000"/>
              </a:lnSpc>
            </a:pPr>
            <a:r>
              <a:rPr lang="en-US" sz="1600">
                <a:latin typeface="Times New Roman" charset="0"/>
              </a:rPr>
              <a:t>Autonomy loads	Parameter maintenance</a:t>
            </a:r>
          </a:p>
          <a:p>
            <a:pPr lvl="2" eaLnBrk="1" hangingPunct="1">
              <a:lnSpc>
                <a:spcPct val="75000"/>
              </a:lnSpc>
            </a:pPr>
            <a:r>
              <a:rPr lang="en-US" sz="1600">
                <a:latin typeface="Times New Roman" charset="0"/>
              </a:rPr>
              <a:t>Special sub-system and/or payload tests</a:t>
            </a:r>
          </a:p>
          <a:p>
            <a:pPr lvl="1" eaLnBrk="1" hangingPunct="1">
              <a:lnSpc>
                <a:spcPct val="75000"/>
              </a:lnSpc>
            </a:pPr>
            <a:r>
              <a:rPr lang="en-US" sz="1800">
                <a:latin typeface="Times New Roman" charset="0"/>
              </a:rPr>
              <a:t>Eclipse &amp; solar conjunction periods</a:t>
            </a:r>
          </a:p>
          <a:p>
            <a:pPr lvl="1" eaLnBrk="1" hangingPunct="1">
              <a:lnSpc>
                <a:spcPct val="75000"/>
              </a:lnSpc>
            </a:pPr>
            <a:r>
              <a:rPr lang="en-US" sz="1800">
                <a:latin typeface="Times New Roman" charset="0"/>
              </a:rPr>
              <a:t>Doppler range &amp; Delta-DOR tracking requirements</a:t>
            </a:r>
          </a:p>
          <a:p>
            <a:pPr lvl="1" eaLnBrk="1" hangingPunct="1">
              <a:lnSpc>
                <a:spcPct val="75000"/>
              </a:lnSpc>
            </a:pPr>
            <a:r>
              <a:rPr lang="en-US" sz="1800">
                <a:latin typeface="Times New Roman" charset="0"/>
              </a:rPr>
              <a:t>Solar encounter operations (POCs)</a:t>
            </a:r>
          </a:p>
          <a:p>
            <a:pPr lvl="1" eaLnBrk="1" hangingPunct="1">
              <a:lnSpc>
                <a:spcPct val="75000"/>
              </a:lnSpc>
              <a:buFont typeface="Wingdings" charset="0"/>
              <a:buNone/>
            </a:pPr>
            <a:endParaRPr lang="en-US" sz="1800">
              <a:latin typeface="Times New Roman" charset="0"/>
            </a:endParaRPr>
          </a:p>
          <a:p>
            <a:pPr eaLnBrk="1" hangingPunct="1">
              <a:lnSpc>
                <a:spcPct val="75000"/>
              </a:lnSpc>
            </a:pPr>
            <a:r>
              <a:rPr lang="en-US" sz="2000">
                <a:latin typeface="Times New Roman" charset="0"/>
              </a:rPr>
              <a:t>Orbital operations template created to capture and schedule these activities </a:t>
            </a:r>
          </a:p>
          <a:p>
            <a:pPr eaLnBrk="1" hangingPunct="1">
              <a:lnSpc>
                <a:spcPct val="75000"/>
              </a:lnSpc>
            </a:pPr>
            <a:endParaRPr lang="en-US" sz="1600">
              <a:latin typeface="Times New Roman" charset="0"/>
            </a:endParaRPr>
          </a:p>
        </p:txBody>
      </p:sp>
    </p:spTree>
    <p:extLst>
      <p:ext uri="{BB962C8B-B14F-4D97-AF65-F5344CB8AC3E}">
        <p14:creationId xmlns:p14="http://schemas.microsoft.com/office/powerpoint/2010/main" val="810724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     Week</a:t>
            </a:r>
          </a:p>
          <a:p>
            <a:r>
              <a:rPr lang="en-US" sz="1000" b="1"/>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45720"/>
          <a:lstStyle/>
          <a:p>
            <a:endParaRPr lang="en-US"/>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Science Data Collection</a:t>
            </a:r>
          </a:p>
          <a:p>
            <a:r>
              <a:rPr lang="en-US" sz="1000" b="1">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SEP &lt; 1.0 deg for 12 hrs</a:t>
            </a:r>
          </a:p>
          <a:p>
            <a:r>
              <a:rPr lang="en-US" sz="1000" b="1">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SSR Playbacks (10 hrs/day)</a:t>
            </a:r>
          </a:p>
          <a:p>
            <a:r>
              <a:rPr lang="en-US" sz="1000" b="1">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Contacts for H/K data &amp; NAV</a:t>
            </a:r>
          </a:p>
          <a:p>
            <a:r>
              <a:rPr lang="en-US" sz="1000" b="1">
                <a:latin typeface="Arial Narrow" charset="0"/>
              </a:rPr>
              <a:t>           (156 – 157) LGA</a:t>
            </a:r>
          </a:p>
        </p:txBody>
      </p:sp>
      <p:sp>
        <p:nvSpPr>
          <p:cNvPr id="27751" name="Rectangle 109"/>
          <p:cNvSpPr>
            <a:spLocks noGrp="1" noChangeArrowheads="1"/>
          </p:cNvSpPr>
          <p:nvPr>
            <p:ph type="title"/>
          </p:nvPr>
        </p:nvSpPr>
        <p:spPr>
          <a:xfrm>
            <a:off x="1500188" y="0"/>
            <a:ext cx="6648450" cy="727075"/>
          </a:xfrm>
        </p:spPr>
        <p:txBody>
          <a:bodyPr/>
          <a:lstStyle/>
          <a:p>
            <a:pPr eaLnBrk="1" hangingPunct="1"/>
            <a:r>
              <a:rPr lang="en-US">
                <a:latin typeface="Times New Roman" charset="0"/>
              </a:rPr>
              <a:t>Orbital Operations Template </a:t>
            </a:r>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lIns="45720"/>
          <a:lstStyle/>
          <a:p>
            <a:endParaRPr lang="en-US"/>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Latch Valve </a:t>
            </a:r>
          </a:p>
          <a:p>
            <a:r>
              <a:rPr lang="en-US" sz="1000" b="1">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Instr. S/W</a:t>
            </a:r>
          </a:p>
          <a:p>
            <a:r>
              <a:rPr lang="en-US" sz="1000" b="1">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Load Tlm</a:t>
            </a:r>
          </a:p>
          <a:p>
            <a:r>
              <a:rPr lang="en-US" sz="1000" b="1">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a:latin typeface="Arial Narrow" charset="0"/>
              </a:rPr>
              <a:t>TCM &amp; Flyby DSN supports</a:t>
            </a:r>
          </a:p>
          <a:p>
            <a:r>
              <a:rPr lang="en-US" sz="1000" b="1">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45720"/>
          <a:lstStyle/>
          <a:p>
            <a:endParaRPr lang="en-US"/>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a:t>Encounter</a:t>
            </a:r>
          </a:p>
        </p:txBody>
      </p:sp>
    </p:spTree>
    <p:extLst>
      <p:ext uri="{BB962C8B-B14F-4D97-AF65-F5344CB8AC3E}">
        <p14:creationId xmlns:p14="http://schemas.microsoft.com/office/powerpoint/2010/main" val="1411059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body" idx="1"/>
          </p:nvPr>
        </p:nvSpPr>
        <p:spPr>
          <a:xfrm>
            <a:off x="765175" y="1219200"/>
            <a:ext cx="7921625" cy="4811713"/>
          </a:xfrm>
        </p:spPr>
        <p:txBody>
          <a:bodyPr>
            <a:normAutofit lnSpcReduction="10000"/>
          </a:bodyPr>
          <a:lstStyle/>
          <a:p>
            <a:pPr eaLnBrk="1" hangingPunct="1">
              <a:lnSpc>
                <a:spcPct val="75000"/>
              </a:lnSpc>
              <a:defRPr/>
            </a:pPr>
            <a:r>
              <a:rPr lang="en-US" dirty="0" smtClean="0">
                <a:ea typeface="+mn-ea"/>
                <a:cs typeface="+mn-cs"/>
              </a:rPr>
              <a:t>Heritage on TIMED, STEREO and planned for RBSP</a:t>
            </a:r>
          </a:p>
          <a:p>
            <a:pPr eaLnBrk="1" hangingPunct="1">
              <a:lnSpc>
                <a:spcPct val="75000"/>
              </a:lnSpc>
              <a:buFont typeface="Wingdings" pitchFamily="2" charset="2"/>
              <a:buNone/>
              <a:defRPr/>
            </a:pPr>
            <a:endParaRPr lang="en-US" sz="1600" dirty="0" smtClean="0">
              <a:ea typeface="+mn-ea"/>
              <a:cs typeface="+mn-cs"/>
            </a:endParaRPr>
          </a:p>
          <a:p>
            <a:pPr eaLnBrk="1" hangingPunct="1">
              <a:lnSpc>
                <a:spcPct val="75000"/>
              </a:lnSpc>
              <a:defRPr/>
            </a:pPr>
            <a:r>
              <a:rPr lang="en-US" dirty="0" smtClean="0">
                <a:ea typeface="+mn-ea"/>
                <a:cs typeface="+mn-cs"/>
              </a:rPr>
              <a:t>Instruments operate independently of S/C bus operations and each other</a:t>
            </a:r>
          </a:p>
          <a:p>
            <a:pPr eaLnBrk="1" hangingPunct="1">
              <a:lnSpc>
                <a:spcPct val="75000"/>
              </a:lnSpc>
              <a:defRPr/>
            </a:pPr>
            <a:endParaRPr lang="en-US" sz="1600" dirty="0" smtClean="0">
              <a:ea typeface="+mn-ea"/>
              <a:cs typeface="+mn-cs"/>
            </a:endParaRPr>
          </a:p>
          <a:p>
            <a:pPr eaLnBrk="1" hangingPunct="1">
              <a:lnSpc>
                <a:spcPct val="75000"/>
              </a:lnSpc>
              <a:defRPr/>
            </a:pPr>
            <a:r>
              <a:rPr lang="en-US" dirty="0" smtClean="0">
                <a:ea typeface="+mn-ea"/>
                <a:cs typeface="+mn-cs"/>
              </a:rPr>
              <a:t>Nominally all instruments are powered ON for this approach</a:t>
            </a:r>
          </a:p>
          <a:p>
            <a:pPr lvl="1" eaLnBrk="1" hangingPunct="1">
              <a:lnSpc>
                <a:spcPct val="75000"/>
              </a:lnSpc>
              <a:defRPr/>
            </a:pPr>
            <a:r>
              <a:rPr lang="en-US" sz="1600" dirty="0" smtClean="0"/>
              <a:t>Enough power to operate all instruments simultaneously during entire solar encounter</a:t>
            </a:r>
          </a:p>
          <a:p>
            <a:pPr lvl="1" eaLnBrk="1" hangingPunct="1">
              <a:lnSpc>
                <a:spcPct val="75000"/>
              </a:lnSpc>
              <a:defRPr/>
            </a:pPr>
            <a:r>
              <a:rPr lang="en-US" sz="1600" dirty="0" smtClean="0"/>
              <a:t>Outside of solar encounter may not have enough power to operate all instruments simultaneously</a:t>
            </a:r>
          </a:p>
          <a:p>
            <a:pPr lvl="1" eaLnBrk="1" hangingPunct="1">
              <a:lnSpc>
                <a:spcPct val="75000"/>
              </a:lnSpc>
              <a:buFont typeface="Arial" charset="0"/>
              <a:buNone/>
              <a:defRPr/>
            </a:pPr>
            <a:endParaRPr lang="en-US" sz="1600" dirty="0" smtClean="0"/>
          </a:p>
          <a:p>
            <a:pPr eaLnBrk="1" hangingPunct="1">
              <a:lnSpc>
                <a:spcPct val="75000"/>
              </a:lnSpc>
              <a:defRPr/>
            </a:pPr>
            <a:r>
              <a:rPr lang="en-US" dirty="0" smtClean="0">
                <a:ea typeface="+mn-ea"/>
                <a:cs typeface="+mn-cs"/>
              </a:rPr>
              <a:t>No requirement to change spacecraft attitude during normal instrument operations</a:t>
            </a:r>
          </a:p>
          <a:p>
            <a:pPr lvl="1" eaLnBrk="1" hangingPunct="1">
              <a:lnSpc>
                <a:spcPct val="75000"/>
              </a:lnSpc>
              <a:defRPr/>
            </a:pPr>
            <a:r>
              <a:rPr lang="en-US" sz="1600" dirty="0" smtClean="0"/>
              <a:t>Except for periodic calibrations?</a:t>
            </a:r>
          </a:p>
          <a:p>
            <a:pPr lvl="1" eaLnBrk="1" hangingPunct="1">
              <a:lnSpc>
                <a:spcPct val="75000"/>
              </a:lnSpc>
              <a:buFont typeface="Arial" charset="0"/>
              <a:buNone/>
              <a:defRPr/>
            </a:pPr>
            <a:endParaRPr lang="en-US" sz="1600" dirty="0" smtClean="0"/>
          </a:p>
          <a:p>
            <a:pPr eaLnBrk="1" hangingPunct="1">
              <a:lnSpc>
                <a:spcPct val="80000"/>
              </a:lnSpc>
              <a:defRPr/>
            </a:pPr>
            <a:r>
              <a:rPr lang="en-US" dirty="0" smtClean="0">
                <a:ea typeface="+mn-ea"/>
                <a:cs typeface="+mn-cs"/>
              </a:rPr>
              <a:t>Instrument POCs operate their instrument (plan, </a:t>
            </a:r>
            <a:r>
              <a:rPr lang="en-US" dirty="0" err="1" smtClean="0">
                <a:ea typeface="+mn-ea"/>
                <a:cs typeface="+mn-cs"/>
              </a:rPr>
              <a:t>cmd</a:t>
            </a:r>
            <a:r>
              <a:rPr lang="en-US" dirty="0" smtClean="0">
                <a:ea typeface="+mn-ea"/>
                <a:cs typeface="+mn-cs"/>
              </a:rPr>
              <a:t>, assess)</a:t>
            </a:r>
          </a:p>
          <a:p>
            <a:pPr lvl="1" eaLnBrk="1" hangingPunct="1">
              <a:lnSpc>
                <a:spcPct val="80000"/>
              </a:lnSpc>
              <a:defRPr/>
            </a:pPr>
            <a:r>
              <a:rPr lang="en-US" sz="1600" dirty="0" smtClean="0"/>
              <a:t>Instrument POCs forward commands to MOC independent of station contact times; commands are stored in a POC Queue; Queue is opened during station contact and commands are transmitted to S/C.</a:t>
            </a:r>
          </a:p>
          <a:p>
            <a:pPr eaLnBrk="1" hangingPunct="1">
              <a:lnSpc>
                <a:spcPct val="75000"/>
              </a:lnSpc>
              <a:defRPr/>
            </a:pPr>
            <a:endParaRPr lang="en-US" sz="1400" dirty="0" smtClean="0">
              <a:ea typeface="+mn-ea"/>
              <a:cs typeface="+mn-cs"/>
            </a:endParaRPr>
          </a:p>
          <a:p>
            <a:pPr lvl="1" eaLnBrk="1" hangingPunct="1">
              <a:lnSpc>
                <a:spcPct val="75000"/>
              </a:lnSpc>
              <a:defRPr/>
            </a:pPr>
            <a:endParaRPr lang="en-US" sz="1600" dirty="0" smtClean="0"/>
          </a:p>
        </p:txBody>
      </p:sp>
      <p:sp>
        <p:nvSpPr>
          <p:cNvPr id="20485" name="Rectangle 3"/>
          <p:cNvSpPr>
            <a:spLocks noGrp="1" noChangeArrowheads="1"/>
          </p:cNvSpPr>
          <p:nvPr>
            <p:ph type="title"/>
          </p:nvPr>
        </p:nvSpPr>
        <p:spPr>
          <a:xfrm>
            <a:off x="838200" y="82550"/>
            <a:ext cx="7267575" cy="984250"/>
          </a:xfrm>
        </p:spPr>
        <p:txBody>
          <a:bodyPr>
            <a:normAutofit/>
          </a:bodyPr>
          <a:lstStyle/>
          <a:p>
            <a:pPr eaLnBrk="1" hangingPunct="1">
              <a:defRPr/>
            </a:pPr>
            <a:r>
              <a:rPr lang="en-US" dirty="0" smtClean="0">
                <a:ea typeface="+mj-ea"/>
                <a:cs typeface="+mj-cs"/>
              </a:rPr>
              <a:t>           Decoupled Payload </a:t>
            </a:r>
            <a:br>
              <a:rPr lang="en-US" dirty="0" smtClean="0">
                <a:ea typeface="+mj-ea"/>
                <a:cs typeface="+mj-cs"/>
              </a:rPr>
            </a:br>
            <a:r>
              <a:rPr lang="en-US" dirty="0" smtClean="0">
                <a:ea typeface="+mj-ea"/>
                <a:cs typeface="+mj-cs"/>
              </a:rPr>
              <a:t>                  Operations</a:t>
            </a:r>
          </a:p>
        </p:txBody>
      </p:sp>
    </p:spTree>
    <p:extLst>
      <p:ext uri="{BB962C8B-B14F-4D97-AF65-F5344CB8AC3E}">
        <p14:creationId xmlns:p14="http://schemas.microsoft.com/office/powerpoint/2010/main" val="3692679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195263" y="1143000"/>
            <a:ext cx="8958262" cy="4876800"/>
          </a:xfrm>
        </p:spPr>
        <p:txBody>
          <a:bodyPr/>
          <a:lstStyle/>
          <a:p>
            <a:pPr eaLnBrk="1" hangingPunct="1">
              <a:lnSpc>
                <a:spcPct val="55000"/>
              </a:lnSpc>
            </a:pPr>
            <a:r>
              <a:rPr lang="en-US" sz="2600">
                <a:latin typeface="Times New Roman" charset="0"/>
              </a:rPr>
              <a:t>S/C bus controls power switching to the instrument</a:t>
            </a:r>
            <a:r>
              <a:rPr lang="ja-JP" altLang="en-US" sz="2600">
                <a:latin typeface="Times New Roman" charset="0"/>
              </a:rPr>
              <a:t>’</a:t>
            </a:r>
            <a:r>
              <a:rPr lang="en-US" altLang="ja-JP" sz="2600">
                <a:latin typeface="Times New Roman" charset="0"/>
              </a:rPr>
              <a:t>s main power</a:t>
            </a:r>
          </a:p>
          <a:p>
            <a:pPr eaLnBrk="1" hangingPunct="1">
              <a:lnSpc>
                <a:spcPct val="55000"/>
              </a:lnSpc>
            </a:pPr>
            <a:endParaRPr lang="en-US" sz="2600">
              <a:latin typeface="Times New Roman" charset="0"/>
            </a:endParaRPr>
          </a:p>
          <a:p>
            <a:pPr eaLnBrk="1" hangingPunct="1">
              <a:lnSpc>
                <a:spcPct val="60000"/>
              </a:lnSpc>
            </a:pPr>
            <a:r>
              <a:rPr lang="en-US" sz="2600">
                <a:latin typeface="Times New Roman" charset="0"/>
              </a:rPr>
              <a:t>Instruments cannot command the S/C bus (i.e. cannot control S/C Attitude or Power switching)</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Team (MOT) operates the S/C bus and controls power status of Instruments – normally always ON</a:t>
            </a:r>
          </a:p>
          <a:p>
            <a:pPr eaLnBrk="1" hangingPunct="1">
              <a:lnSpc>
                <a:spcPct val="60000"/>
              </a:lnSpc>
              <a:buFontTx/>
              <a:buNone/>
            </a:pPr>
            <a:endParaRPr lang="en-US" sz="2600">
              <a:latin typeface="Times New Roman" charset="0"/>
            </a:endParaRPr>
          </a:p>
          <a:p>
            <a:pPr eaLnBrk="1" hangingPunct="1">
              <a:lnSpc>
                <a:spcPct val="60000"/>
              </a:lnSpc>
            </a:pPr>
            <a:r>
              <a:rPr lang="en-US" sz="2600">
                <a:latin typeface="Times New Roman" charset="0"/>
              </a:rPr>
              <a:t>Mission Operations Center (MOC) monitors detailed Health and Status of the Spacecraft Bus through </a:t>
            </a:r>
            <a:r>
              <a:rPr lang="ja-JP" altLang="en-US" sz="2600">
                <a:latin typeface="Times New Roman" charset="0"/>
              </a:rPr>
              <a:t>“</a:t>
            </a:r>
            <a:r>
              <a:rPr lang="en-US" altLang="ja-JP" sz="2600">
                <a:latin typeface="Times New Roman" charset="0"/>
              </a:rPr>
              <a:t>alarms</a:t>
            </a:r>
            <a:r>
              <a:rPr lang="ja-JP" altLang="en-US" sz="2600">
                <a:latin typeface="Times New Roman" charset="0"/>
              </a:rPr>
              <a:t>”</a:t>
            </a:r>
            <a:endParaRPr lang="en-US" altLang="ja-JP" sz="2600">
              <a:latin typeface="Times New Roman" charset="0"/>
            </a:endParaRPr>
          </a:p>
          <a:p>
            <a:pPr eaLnBrk="1" hangingPunct="1">
              <a:lnSpc>
                <a:spcPct val="60000"/>
              </a:lnSpc>
            </a:pPr>
            <a:endParaRPr lang="en-US" sz="2600">
              <a:latin typeface="Times New Roman" charset="0"/>
            </a:endParaRPr>
          </a:p>
          <a:p>
            <a:pPr eaLnBrk="1" hangingPunct="1">
              <a:lnSpc>
                <a:spcPct val="60000"/>
              </a:lnSpc>
            </a:pPr>
            <a:r>
              <a:rPr lang="en-US" sz="2600">
                <a:latin typeface="Times New Roman" charset="0"/>
              </a:rPr>
              <a:t>Each Instrument POC is responsible for monitoring their own instrument</a:t>
            </a:r>
            <a:r>
              <a:rPr lang="ja-JP" altLang="en-US" sz="2600">
                <a:latin typeface="Times New Roman" charset="0"/>
              </a:rPr>
              <a:t>’</a:t>
            </a:r>
            <a:r>
              <a:rPr lang="en-US" altLang="ja-JP" sz="2600">
                <a:latin typeface="Times New Roman" charset="0"/>
              </a:rPr>
              <a:t>s health and safety</a:t>
            </a:r>
          </a:p>
          <a:p>
            <a:pPr lvl="1" eaLnBrk="1" hangingPunct="1">
              <a:lnSpc>
                <a:spcPct val="60000"/>
              </a:lnSpc>
            </a:pPr>
            <a:r>
              <a:rPr lang="en-US" sz="2200">
                <a:latin typeface="Times New Roman" charset="0"/>
              </a:rPr>
              <a:t>MOC monitors high-level instrument Health and Status </a:t>
            </a:r>
          </a:p>
          <a:p>
            <a:pPr lvl="2" eaLnBrk="1" hangingPunct="1">
              <a:lnSpc>
                <a:spcPct val="60000"/>
              </a:lnSpc>
            </a:pPr>
            <a:r>
              <a:rPr lang="en-US" sz="1500">
                <a:latin typeface="Times New Roman" charset="0"/>
              </a:rPr>
              <a:t>Current draw from bus</a:t>
            </a:r>
          </a:p>
          <a:p>
            <a:pPr lvl="2" eaLnBrk="1" hangingPunct="1">
              <a:lnSpc>
                <a:spcPct val="60000"/>
              </a:lnSpc>
            </a:pPr>
            <a:r>
              <a:rPr lang="en-US" sz="1500">
                <a:latin typeface="Times New Roman" charset="0"/>
              </a:rPr>
              <a:t>Temp sensors from S/C bus</a:t>
            </a:r>
          </a:p>
          <a:p>
            <a:pPr eaLnBrk="1" hangingPunct="1">
              <a:lnSpc>
                <a:spcPct val="60000"/>
              </a:lnSpc>
            </a:pPr>
            <a:endParaRPr lang="en-US" sz="2600">
              <a:latin typeface="Times New Roman" charset="0"/>
            </a:endParaRPr>
          </a:p>
          <a:p>
            <a:pPr eaLnBrk="1" hangingPunct="1">
              <a:lnSpc>
                <a:spcPct val="55000"/>
              </a:lnSpc>
            </a:pPr>
            <a:endParaRPr lang="en-US" sz="1300">
              <a:latin typeface="Times New Roman" charset="0"/>
            </a:endParaRPr>
          </a:p>
          <a:p>
            <a:pPr lvl="1" eaLnBrk="1" hangingPunct="1">
              <a:lnSpc>
                <a:spcPct val="55000"/>
              </a:lnSpc>
            </a:pPr>
            <a:endParaRPr lang="en-US" sz="1500">
              <a:latin typeface="Times New Roman" charset="0"/>
            </a:endParaRPr>
          </a:p>
        </p:txBody>
      </p:sp>
      <p:sp>
        <p:nvSpPr>
          <p:cNvPr id="30723" name="Rectangle 3"/>
          <p:cNvSpPr>
            <a:spLocks noGrp="1" noChangeArrowheads="1"/>
          </p:cNvSpPr>
          <p:nvPr>
            <p:ph type="title"/>
          </p:nvPr>
        </p:nvSpPr>
        <p:spPr>
          <a:xfrm>
            <a:off x="504825" y="-228600"/>
            <a:ext cx="7800975" cy="984250"/>
          </a:xfrm>
        </p:spPr>
        <p:txBody>
          <a:bodyPr/>
          <a:lstStyle/>
          <a:p>
            <a:pPr eaLnBrk="1" hangingPunct="1"/>
            <a:r>
              <a:rPr lang="en-US">
                <a:latin typeface="Times New Roman" charset="0"/>
              </a:rPr>
              <a:t>Decoupled Payload Operations</a:t>
            </a:r>
          </a:p>
        </p:txBody>
      </p:sp>
    </p:spTree>
    <p:extLst>
      <p:ext uri="{BB962C8B-B14F-4D97-AF65-F5344CB8AC3E}">
        <p14:creationId xmlns:p14="http://schemas.microsoft.com/office/powerpoint/2010/main" val="3136897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Times New Roman" charset="0"/>
              </a:rPr>
              <a:t>Questions from the MOC</a:t>
            </a:r>
          </a:p>
        </p:txBody>
      </p:sp>
      <p:sp>
        <p:nvSpPr>
          <p:cNvPr id="32770" name="Content Placeholder 2"/>
          <p:cNvSpPr>
            <a:spLocks noGrp="1"/>
          </p:cNvSpPr>
          <p:nvPr>
            <p:ph idx="1"/>
          </p:nvPr>
        </p:nvSpPr>
        <p:spPr/>
        <p:txBody>
          <a:bodyPr/>
          <a:lstStyle/>
          <a:p>
            <a:pPr eaLnBrk="1" hangingPunct="1"/>
            <a:r>
              <a:rPr lang="en-US">
                <a:latin typeface="Times New Roman" charset="0"/>
              </a:rPr>
              <a:t>What is needed during commissioning?</a:t>
            </a:r>
          </a:p>
          <a:p>
            <a:pPr eaLnBrk="1" hangingPunct="1"/>
            <a:r>
              <a:rPr lang="en-US">
                <a:latin typeface="Times New Roman" charset="0"/>
              </a:rPr>
              <a:t>Before 0.25 AU do we *require* data?</a:t>
            </a:r>
          </a:p>
          <a:p>
            <a:pPr eaLnBrk="1" hangingPunct="1"/>
            <a:r>
              <a:rPr lang="en-US">
                <a:latin typeface="Times New Roman" charset="0"/>
              </a:rPr>
              <a:t>What do we need before 0.25 AU?</a:t>
            </a:r>
          </a:p>
          <a:p>
            <a:pPr eaLnBrk="1" hangingPunct="1"/>
            <a:r>
              <a:rPr lang="en-US">
                <a:latin typeface="Times New Roman" charset="0"/>
              </a:rPr>
              <a:t>How do we want to split out the three available files?</a:t>
            </a:r>
          </a:p>
          <a:p>
            <a:pPr lvl="1" eaLnBrk="1" hangingPunct="1"/>
            <a:r>
              <a:rPr lang="en-US">
                <a:latin typeface="Times New Roman" charset="0"/>
              </a:rPr>
              <a:t>Status/Summary</a:t>
            </a:r>
          </a:p>
          <a:p>
            <a:pPr lvl="1" eaLnBrk="1" hangingPunct="1"/>
            <a:r>
              <a:rPr lang="en-US">
                <a:latin typeface="Times New Roman" charset="0"/>
              </a:rPr>
              <a:t>Nominal mode data</a:t>
            </a:r>
          </a:p>
          <a:p>
            <a:pPr lvl="1" eaLnBrk="1" hangingPunct="1"/>
            <a:r>
              <a:rPr lang="en-US">
                <a:latin typeface="Times New Roman" charset="0"/>
              </a:rPr>
              <a:t>Burst Data</a:t>
            </a:r>
          </a:p>
          <a:p>
            <a:pPr eaLnBrk="1" hangingPunct="1"/>
            <a:r>
              <a:rPr lang="en-US">
                <a:latin typeface="Times New Roman" charset="0"/>
              </a:rPr>
              <a:t>Note that we will have up to 3 files, and may have different APIDs within each file</a:t>
            </a:r>
          </a:p>
          <a:p>
            <a:pPr eaLnBrk="1" hangingPunct="1">
              <a:buFontTx/>
              <a:buNone/>
            </a:pPr>
            <a:endParaRPr lang="en-US">
              <a:latin typeface="Times New Roman" charset="0"/>
            </a:endParaRPr>
          </a:p>
        </p:txBody>
      </p:sp>
    </p:spTree>
    <p:extLst>
      <p:ext uri="{BB962C8B-B14F-4D97-AF65-F5344CB8AC3E}">
        <p14:creationId xmlns:p14="http://schemas.microsoft.com/office/powerpoint/2010/main" val="7744858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Times New Roman" charset="0"/>
              </a:rPr>
              <a:t>Additional Questions</a:t>
            </a:r>
          </a:p>
        </p:txBody>
      </p:sp>
      <p:sp>
        <p:nvSpPr>
          <p:cNvPr id="33794" name="Content Placeholder 2"/>
          <p:cNvSpPr>
            <a:spLocks noGrp="1"/>
          </p:cNvSpPr>
          <p:nvPr>
            <p:ph idx="1"/>
          </p:nvPr>
        </p:nvSpPr>
        <p:spPr/>
        <p:txBody>
          <a:bodyPr/>
          <a:lstStyle/>
          <a:p>
            <a:pPr eaLnBrk="1" hangingPunct="1"/>
            <a:r>
              <a:rPr lang="en-US">
                <a:latin typeface="Times New Roman" charset="0"/>
              </a:rPr>
              <a:t>Will not have much time before solar passes (&lt;0.25 AU)</a:t>
            </a:r>
          </a:p>
          <a:p>
            <a:pPr lvl="1" eaLnBrk="1" hangingPunct="1"/>
            <a:r>
              <a:rPr lang="en-US">
                <a:latin typeface="Times New Roman" charset="0"/>
              </a:rPr>
              <a:t>Two levels of changes</a:t>
            </a:r>
          </a:p>
          <a:p>
            <a:pPr lvl="2" eaLnBrk="1" hangingPunct="1"/>
            <a:r>
              <a:rPr lang="en-US">
                <a:latin typeface="Times New Roman" charset="0"/>
              </a:rPr>
              <a:t>Changes to upload prior to next solar pass</a:t>
            </a:r>
          </a:p>
          <a:p>
            <a:pPr lvl="2" eaLnBrk="1" hangingPunct="1"/>
            <a:r>
              <a:rPr lang="en-US">
                <a:latin typeface="Times New Roman" charset="0"/>
              </a:rPr>
              <a:t>Changes to upload prior to (next solar pass + 1)</a:t>
            </a:r>
          </a:p>
          <a:p>
            <a:pPr eaLnBrk="1" hangingPunct="1"/>
            <a:r>
              <a:rPr lang="en-US">
                <a:latin typeface="Times New Roman" charset="0"/>
              </a:rPr>
              <a:t>~Daily snapshots (or on some cadence)</a:t>
            </a:r>
          </a:p>
          <a:p>
            <a:pPr lvl="1" eaLnBrk="1" hangingPunct="1"/>
            <a:r>
              <a:rPr lang="en-US">
                <a:latin typeface="Times New Roman" charset="0"/>
              </a:rPr>
              <a:t>This would allow us to get down and analyze data covering the solar pass quickly to assess what changes will be needed in the next solar pass</a:t>
            </a:r>
          </a:p>
        </p:txBody>
      </p:sp>
    </p:spTree>
    <p:extLst>
      <p:ext uri="{BB962C8B-B14F-4D97-AF65-F5344CB8AC3E}">
        <p14:creationId xmlns:p14="http://schemas.microsoft.com/office/powerpoint/2010/main" val="81436133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(2/3)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771344761"/>
              </p:ext>
            </p:extLst>
          </p:nvPr>
        </p:nvGraphicFramePr>
        <p:xfrm>
          <a:off x="198551" y="1323474"/>
          <a:ext cx="8793563" cy="5042428"/>
        </p:xfrm>
        <a:graphic>
          <a:graphicData uri="http://schemas.openxmlformats.org/presentationml/2006/ole">
            <mc:AlternateContent xmlns:mc="http://schemas.openxmlformats.org/markup-compatibility/2006">
              <mc:Choice xmlns:v="urn:schemas-microsoft-com:vml" Requires="v">
                <p:oleObj spid="_x0000_s53357" name="Document" r:id="rId4" imgW="6134100" imgH="3505200" progId="Word.Document.12">
                  <p:embed/>
                </p:oleObj>
              </mc:Choice>
              <mc:Fallback>
                <p:oleObj name="Document" r:id="rId4" imgW="6134100" imgH="3505200" progId="Word.Document.12">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551" y="1323474"/>
                        <a:ext cx="8793563" cy="50424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09790304"/>
      </p:ext>
    </p:extLst>
  </p:cSld>
  <p:clrMapOvr>
    <a:masterClrMapping/>
  </p:clrMapOvr>
  <p:transition xmlns:p14="http://schemas.microsoft.com/office/powerpoint/2010/mai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(3/3)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5906637"/>
              </p:ext>
            </p:extLst>
          </p:nvPr>
        </p:nvGraphicFramePr>
        <p:xfrm>
          <a:off x="198438" y="1490663"/>
          <a:ext cx="8793162" cy="4786312"/>
        </p:xfrm>
        <a:graphic>
          <a:graphicData uri="http://schemas.openxmlformats.org/presentationml/2006/ole">
            <mc:AlternateContent xmlns:mc="http://schemas.openxmlformats.org/markup-compatibility/2006">
              <mc:Choice xmlns:v="urn:schemas-microsoft-com:vml" Requires="v">
                <p:oleObj spid="_x0000_s54381" name="Document" r:id="rId4" imgW="6134100" imgH="3340100" progId="Word.Document.12">
                  <p:embed/>
                </p:oleObj>
              </mc:Choice>
              <mc:Fallback>
                <p:oleObj name="Document" r:id="rId4" imgW="6134100" imgH="3340100" progId="Word.Document.12">
                  <p:embed/>
                  <p:pic>
                    <p:nvPicPr>
                      <p:cNvPr id="0" name="Picture 1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8" y="1490663"/>
                        <a:ext cx="8793162" cy="4786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06887688"/>
      </p:ext>
    </p:extLst>
  </p:cSld>
  <p:clrMapOvr>
    <a:masterClrMapping/>
  </p:clrMapOvr>
  <p:transition xmlns:p14="http://schemas.microsoft.com/office/powerpoint/2010/mai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029697"/>
            <a:ext cx="8701505" cy="5828303"/>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1800" dirty="0" smtClean="0"/>
              <a:t>[MRD</a:t>
            </a:r>
            <a:r>
              <a:rPr lang="en-US" sz="1800" dirty="0"/>
              <a:t>-</a:t>
            </a:r>
            <a:r>
              <a:rPr lang="en-US" sz="1800" dirty="0" smtClean="0"/>
              <a:t>63] </a:t>
            </a:r>
            <a:r>
              <a:rPr lang="en-US" sz="1800" dirty="0"/>
              <a:t>CDH Data Delivery: Data Retention at </a:t>
            </a:r>
            <a:r>
              <a:rPr lang="en-US" sz="1800" dirty="0" smtClean="0"/>
              <a:t>SOC</a:t>
            </a:r>
          </a:p>
          <a:p>
            <a:pPr lvl="2"/>
            <a:r>
              <a:rPr lang="en-US" sz="1400" dirty="0" smtClean="0"/>
              <a:t>The </a:t>
            </a:r>
            <a:r>
              <a:rPr lang="en-US" sz="14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400" dirty="0" smtClean="0"/>
              <a:t>.</a:t>
            </a:r>
            <a:endParaRPr lang="en-US" sz="20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a:t>
            </a:r>
            <a:endParaRPr lang="en-US" dirty="0"/>
          </a:p>
        </p:txBody>
      </p:sp>
      <p:sp>
        <p:nvSpPr>
          <p:cNvPr id="5" name="TextBox 4"/>
          <p:cNvSpPr txBox="1"/>
          <p:nvPr/>
        </p:nvSpPr>
        <p:spPr>
          <a:xfrm>
            <a:off x="2297527" y="6605709"/>
            <a:ext cx="4579684" cy="246221"/>
          </a:xfrm>
          <a:prstGeom prst="rect">
            <a:avLst/>
          </a:prstGeom>
          <a:noFill/>
        </p:spPr>
        <p:txBody>
          <a:bodyPr wrap="square" rtlCol="0">
            <a:spAutoFit/>
          </a:bodyPr>
          <a:lstStyle/>
          <a:p>
            <a:pPr algn="ctr"/>
            <a:r>
              <a:rPr lang="en-US" sz="1000" dirty="0" smtClean="0"/>
              <a:t>ISIS SOC PDR – 04</a:t>
            </a:r>
            <a:endParaRPr lang="en-US" sz="1000" dirty="0"/>
          </a:p>
        </p:txBody>
      </p:sp>
    </p:spTree>
    <p:extLst>
      <p:ext uri="{BB962C8B-B14F-4D97-AF65-F5344CB8AC3E}">
        <p14:creationId xmlns:p14="http://schemas.microsoft.com/office/powerpoint/2010/main" val="18892542"/>
      </p:ext>
    </p:extLst>
  </p:cSld>
  <p:clrMapOvr>
    <a:masterClrMapping/>
  </p:clrMapOvr>
  <p:transition xmlns:p14="http://schemas.microsoft.com/office/powerpoint/2010/mai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855287792"/>
      </p:ext>
    </p:extLst>
  </p:cSld>
  <p:clrMapOvr>
    <a:masterClrMapping/>
  </p:clrMapOvr>
  <p:transition xmlns:p14="http://schemas.microsoft.com/office/powerpoint/2010/mai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a:t>
            </a:r>
            <a:r>
              <a:rPr lang="en-GB" sz="2400" dirty="0" err="1">
                <a:latin typeface="Arial" charset="0"/>
                <a:cs typeface="Arial" charset="0"/>
              </a:rPr>
              <a:t>Center</a:t>
            </a:r>
            <a:r>
              <a:rPr lang="en-GB" sz="2400" dirty="0">
                <a:latin typeface="Arial" charset="0"/>
                <a:cs typeface="Arial" charset="0"/>
              </a:rPr>
              <a:t>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a:solidFill>
                  <a:srgbClr val="0000FF"/>
                </a:solidFill>
              </a:rPr>
              <a:t>Common GSE-OS platform for instrument GSEs/SOC</a:t>
            </a:r>
          </a:p>
          <a:p>
            <a:pPr eaLnBrk="1" hangingPunct="1">
              <a:spcBef>
                <a:spcPts val="875"/>
              </a:spcBef>
              <a:buFont typeface="Arial" charset="0"/>
              <a:buAutoNum type="arabicPeriod"/>
            </a:pPr>
            <a:r>
              <a:rPr lang="en-GB" sz="1400" b="1">
                <a:solidFill>
                  <a:srgbClr val="0000FF"/>
                </a:solidFill>
              </a:rPr>
              <a:t>Instrument GSEs may have two types of operation:</a:t>
            </a:r>
            <a:br>
              <a:rPr lang="en-GB" sz="1400" b="1">
                <a:solidFill>
                  <a:srgbClr val="0000FF"/>
                </a:solidFill>
              </a:rPr>
            </a:br>
            <a:r>
              <a:rPr lang="en-GB" sz="1400" b="1">
                <a:solidFill>
                  <a:srgbClr val="0000FF"/>
                </a:solidFill>
              </a:rPr>
              <a:t>- Specific: direct connection to instrument test ports</a:t>
            </a:r>
            <a:br>
              <a:rPr lang="en-GB" sz="1400" b="1">
                <a:solidFill>
                  <a:srgbClr val="0000FF"/>
                </a:solidFill>
              </a:rPr>
            </a:br>
            <a:r>
              <a:rPr lang="en-GB" sz="1400" b="1">
                <a:solidFill>
                  <a:srgbClr val="0000FF"/>
                </a:solidFill>
              </a:rPr>
              <a:t>- Flight Mode: spacecraft simulator </a:t>
            </a:r>
            <a:r>
              <a:rPr lang="en-GB" sz="1400" b="1">
                <a:solidFill>
                  <a:srgbClr val="0000FF"/>
                </a:solidFill>
                <a:sym typeface="Wingdings" charset="0"/>
              </a:rPr>
              <a:t></a:t>
            </a:r>
            <a:r>
              <a:rPr lang="en-GB" sz="1400" b="1">
                <a:solidFill>
                  <a:srgbClr val="0000FF"/>
                </a:solidFill>
              </a:rPr>
              <a:t> instrument</a:t>
            </a:r>
          </a:p>
          <a:p>
            <a:pPr eaLnBrk="1" hangingPunct="1">
              <a:spcBef>
                <a:spcPts val="875"/>
              </a:spcBef>
              <a:buFont typeface="Arial" charset="0"/>
              <a:buAutoNum type="arabicPeriod"/>
            </a:pPr>
            <a:r>
              <a:rPr lang="en-GB" sz="1400" b="1">
                <a:solidFill>
                  <a:srgbClr val="0000FF"/>
                </a:solidFill>
              </a:rPr>
              <a:t>GSE Flight-Mode operation incorporated info the   SOC GSEO-OS system. Identical </a:t>
            </a:r>
            <a:r>
              <a:rPr lang="ja-JP" altLang="en-GB" sz="1400" b="1">
                <a:solidFill>
                  <a:srgbClr val="0000FF"/>
                </a:solidFill>
              </a:rPr>
              <a:t>“</a:t>
            </a:r>
            <a:r>
              <a:rPr lang="en-GB" sz="1400" b="1">
                <a:solidFill>
                  <a:srgbClr val="0000FF"/>
                </a:solidFill>
              </a:rPr>
              <a:t>look and feel</a:t>
            </a:r>
            <a:r>
              <a:rPr lang="ja-JP" altLang="en-GB" sz="1400" b="1">
                <a:solidFill>
                  <a:srgbClr val="0000FF"/>
                </a:solidFill>
              </a:rPr>
              <a:t>”</a:t>
            </a:r>
            <a:r>
              <a:rPr lang="en-GB" sz="1400" b="1">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Instrument </a:t>
            </a:r>
          </a:p>
          <a:p>
            <a:pPr eaLnBrk="1" hangingPunct="1"/>
            <a:r>
              <a:rPr lang="en-US" sz="1200" b="1">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Data/SOH </a:t>
            </a:r>
          </a:p>
          <a:p>
            <a:pPr eaLnBrk="1" hangingPunct="1"/>
            <a:r>
              <a:rPr lang="en-US" sz="1200" b="1">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a:solidFill>
                  <a:schemeClr val="tx1"/>
                </a:solidFill>
              </a:rPr>
              <a:t>ISIS </a:t>
            </a:r>
            <a:r>
              <a:rPr lang="en-US" b="1">
                <a:solidFill>
                  <a:schemeClr val="tx1"/>
                </a:solidFill>
              </a:rPr>
              <a:t>SOC</a:t>
            </a:r>
            <a:r>
              <a:rPr lang="en-US">
                <a:solidFill>
                  <a:schemeClr val="tx1"/>
                </a:solidFill>
              </a:rPr>
              <a:t>/UNH</a:t>
            </a:r>
          </a:p>
          <a:p>
            <a:pPr algn="ctr"/>
            <a:r>
              <a:rPr lang="en-US" sz="120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SPP S/C </a:t>
            </a:r>
          </a:p>
          <a:p>
            <a:pPr algn="ctr"/>
            <a:r>
              <a:rPr lang="en-US" sz="1600" b="1">
                <a:solidFill>
                  <a:schemeClr val="tx1"/>
                </a:solidFill>
              </a:rPr>
              <a:t>simulator</a:t>
            </a:r>
            <a:endParaRPr lang="en-US" sz="1100" b="1">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lgn="ctr"/>
            <a:r>
              <a:rPr lang="en-US" sz="1600" b="1">
                <a:solidFill>
                  <a:schemeClr val="tx1"/>
                </a:solidFill>
              </a:rPr>
              <a:t>EPI-HI GSE</a:t>
            </a:r>
          </a:p>
          <a:p>
            <a:pPr algn="ctr"/>
            <a:r>
              <a:rPr lang="en-US" sz="1600" b="1">
                <a:solidFill>
                  <a:schemeClr val="tx1"/>
                </a:solidFill>
              </a:rPr>
              <a:t>(GSE-OS)</a:t>
            </a:r>
            <a:endParaRPr lang="en-US" sz="1100" b="1">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a:solidFill>
                  <a:srgbClr val="CC00FF"/>
                </a:solidFill>
              </a:rPr>
              <a:t>Instrument specific </a:t>
            </a:r>
          </a:p>
          <a:p>
            <a:pPr algn="ctr" eaLnBrk="1" hangingPunct="1"/>
            <a:r>
              <a:rPr lang="en-US" sz="1400" b="1">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5611009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smtClean="0">
                <a:latin typeface="Times New Roman" charset="0"/>
                <a:ea typeface="ＭＳ Ｐゴシック" charset="0"/>
                <a:cs typeface="ＭＳ Ｐゴシック" charset="0"/>
              </a:rPr>
              <a:t>Command-Load Sizes</a:t>
            </a:r>
            <a:endParaRPr lang="en-US" dirty="0">
              <a:latin typeface="Times New Roman" charset="0"/>
              <a:ea typeface="ＭＳ Ｐゴシック" charset="0"/>
              <a:cs typeface="ＭＳ Ｐゴシック" charset="0"/>
            </a:endParaRPr>
          </a:p>
        </p:txBody>
      </p:sp>
      <p:sp>
        <p:nvSpPr>
          <p:cNvPr id="10242" name="Content Placeholder 2"/>
          <p:cNvSpPr>
            <a:spLocks noGrp="1"/>
          </p:cNvSpPr>
          <p:nvPr>
            <p:ph idx="1"/>
          </p:nvPr>
        </p:nvSpPr>
        <p:spPr/>
        <p:txBody>
          <a:bodyPr/>
          <a:lstStyle/>
          <a:p>
            <a:r>
              <a:rPr lang="en-US" sz="2400">
                <a:latin typeface="Times New Roman" charset="0"/>
                <a:ea typeface="ＭＳ Ｐゴシック" charset="0"/>
                <a:cs typeface="ＭＳ Ｐゴシック" charset="0"/>
              </a:rPr>
              <a:t>EPI-Lo</a:t>
            </a:r>
          </a:p>
          <a:p>
            <a:pPr lvl="1"/>
            <a:r>
              <a:rPr lang="en-US" sz="2000">
                <a:latin typeface="Times New Roman" charset="0"/>
                <a:ea typeface="ＭＳ Ｐゴシック" charset="0"/>
              </a:rPr>
              <a:t>Command lengths vary.  </a:t>
            </a:r>
          </a:p>
          <a:p>
            <a:pPr lvl="2"/>
            <a:r>
              <a:rPr lang="en-US" sz="1800">
                <a:latin typeface="Times New Roman" charset="0"/>
                <a:ea typeface="ＭＳ Ｐゴシック" charset="0"/>
              </a:rPr>
              <a:t>For example to set a HV level would require five bytes. </a:t>
            </a:r>
          </a:p>
          <a:p>
            <a:pPr lvl="2"/>
            <a:r>
              <a:rPr lang="en-US" sz="1800">
                <a:latin typeface="Times New Roman" charset="0"/>
                <a:ea typeface="ＭＳ Ｐゴシック" charset="0"/>
              </a:rPr>
              <a:t> Table loads would need much more space, typically 256 bytes </a:t>
            </a:r>
          </a:p>
          <a:p>
            <a:r>
              <a:rPr lang="en-US" sz="2400">
                <a:latin typeface="Times New Roman" charset="0"/>
                <a:ea typeface="ＭＳ Ｐゴシック" charset="0"/>
                <a:cs typeface="ＭＳ Ｐゴシック" charset="0"/>
              </a:rPr>
              <a:t>EPI-Hi</a:t>
            </a:r>
          </a:p>
          <a:p>
            <a:pPr lvl="1"/>
            <a:r>
              <a:rPr lang="en-US" sz="2000">
                <a:latin typeface="Times New Roman" charset="0"/>
                <a:ea typeface="ＭＳ Ｐゴシック" charset="0"/>
              </a:rPr>
              <a:t>Instrument commands are variable in size.</a:t>
            </a:r>
          </a:p>
          <a:p>
            <a:pPr lvl="2"/>
            <a:r>
              <a:rPr lang="en-US" sz="1800">
                <a:latin typeface="Times New Roman" charset="0"/>
                <a:ea typeface="ＭＳ Ｐゴシック" charset="0"/>
              </a:rPr>
              <a:t>Routine instrument commands are generally 10 - 100 bytes.</a:t>
            </a:r>
          </a:p>
          <a:p>
            <a:pPr lvl="2"/>
            <a:r>
              <a:rPr lang="en-US" sz="1800">
                <a:latin typeface="Times New Roman" charset="0"/>
                <a:ea typeface="ＭＳ Ｐゴシック" charset="0"/>
              </a:rPr>
              <a:t>Flt software patches can be hundreds of bytes.</a:t>
            </a:r>
          </a:p>
          <a:p>
            <a:pPr lvl="2"/>
            <a:r>
              <a:rPr lang="en-US" sz="1800">
                <a:latin typeface="Times New Roman" charset="0"/>
                <a:ea typeface="ＭＳ Ｐゴシック" charset="0"/>
              </a:rPr>
              <a:t>Flt software binary upload would be thousands of bytes.</a:t>
            </a:r>
          </a:p>
          <a:p>
            <a:pPr lvl="1"/>
            <a:r>
              <a:rPr lang="en-US" sz="2000">
                <a:latin typeface="Times New Roman" charset="0"/>
                <a:ea typeface="ＭＳ Ｐゴシック" charset="0"/>
              </a:rPr>
              <a:t>For the longer commands and table uploads, we generally break the upload into a sequence of separate commands designed to fit into the size of the CCSDS telecommand packet defined in the MOC-SOC ICD.</a:t>
            </a:r>
          </a:p>
          <a:p>
            <a:pPr lvl="1"/>
            <a:r>
              <a:rPr lang="en-US" sz="2000">
                <a:latin typeface="Times New Roman" charset="0"/>
                <a:ea typeface="ＭＳ Ｐゴシック" charset="0"/>
              </a:rPr>
              <a:t>During the definition of the MOC-SOC ICD, we work with the MOC and SOC to ensure that the sequencing of these multi-packet uploads can be properly orchestrated, with appropriate hand-shaking, etc. </a:t>
            </a:r>
          </a:p>
          <a:p>
            <a:pPr lvl="1"/>
            <a:endParaRPr lang="en-US">
              <a:latin typeface="Times New Roman" charset="0"/>
              <a:ea typeface="ＭＳ Ｐゴシック" charset="0"/>
            </a:endParaRPr>
          </a:p>
        </p:txBody>
      </p:sp>
    </p:spTree>
    <p:extLst>
      <p:ext uri="{BB962C8B-B14F-4D97-AF65-F5344CB8AC3E}">
        <p14:creationId xmlns:p14="http://schemas.microsoft.com/office/powerpoint/2010/main" val="2280939030"/>
      </p:ext>
    </p:extLst>
  </p:cSld>
  <p:clrMapOvr>
    <a:masterClrMapping/>
  </p:clrMapOvr>
  <p:transition xmlns:p14="http://schemas.microsoft.com/office/powerpoint/2010/mai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304800"/>
            <a:ext cx="8686800" cy="609600"/>
          </a:xfrm>
        </p:spPr>
        <p:txBody>
          <a:bodyPr/>
          <a:lstStyle/>
          <a:p>
            <a:r>
              <a:rPr lang="en-US" dirty="0" smtClean="0">
                <a:latin typeface="Times New Roman" charset="0"/>
                <a:ea typeface="ＭＳ Ｐゴシック" charset="0"/>
                <a:cs typeface="ＭＳ Ｐゴシック" charset="0"/>
              </a:rPr>
              <a:t>Number of commands in an orbit </a:t>
            </a:r>
            <a:endParaRPr lang="en-US" dirty="0">
              <a:latin typeface="Times New Roman" charset="0"/>
              <a:ea typeface="ＭＳ Ｐゴシック" charset="0"/>
              <a:cs typeface="ＭＳ Ｐゴシック" charset="0"/>
            </a:endParaRPr>
          </a:p>
        </p:txBody>
      </p:sp>
      <p:sp>
        <p:nvSpPr>
          <p:cNvPr id="11266" name="Content Placeholder 2"/>
          <p:cNvSpPr>
            <a:spLocks noGrp="1"/>
          </p:cNvSpPr>
          <p:nvPr>
            <p:ph idx="1"/>
          </p:nvPr>
        </p:nvSpPr>
        <p:spPr>
          <a:xfrm>
            <a:off x="533400" y="1143000"/>
            <a:ext cx="8305800" cy="5105400"/>
          </a:xfrm>
        </p:spPr>
        <p:txBody>
          <a:bodyPr/>
          <a:lstStyle/>
          <a:p>
            <a:r>
              <a:rPr lang="en-US">
                <a:latin typeface="Times New Roman" charset="0"/>
                <a:ea typeface="ＭＳ Ｐゴシック" charset="0"/>
                <a:cs typeface="ＭＳ Ｐゴシック" charset="0"/>
              </a:rPr>
              <a:t>EPI-Lo</a:t>
            </a:r>
          </a:p>
          <a:p>
            <a:pPr lvl="1"/>
            <a:r>
              <a:rPr lang="en-US">
                <a:latin typeface="Times New Roman" charset="0"/>
                <a:ea typeface="ＭＳ Ｐゴシック" charset="0"/>
              </a:rPr>
              <a:t>Plan to be in one mode throughout encounter (&lt; 0.25 AU), so there should be few to none. </a:t>
            </a:r>
          </a:p>
          <a:p>
            <a:pPr lvl="1"/>
            <a:r>
              <a:rPr lang="en-US">
                <a:latin typeface="Times New Roman" charset="0"/>
                <a:ea typeface="ＭＳ Ｐゴシック" charset="0"/>
              </a:rPr>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a:latin typeface="Times New Roman" charset="0"/>
                <a:ea typeface="ＭＳ Ｐゴシック" charset="0"/>
              </a:rPr>
              <a:t>More commands during cruise as we power on/off and into various modes. </a:t>
            </a:r>
          </a:p>
          <a:p>
            <a:pPr lvl="1"/>
            <a:r>
              <a:rPr lang="en-US">
                <a:latin typeface="Times New Roman" charset="0"/>
                <a:ea typeface="ＭＳ Ｐゴシック" charset="0"/>
              </a:rPr>
              <a:t>Many commands during commissioning.  </a:t>
            </a:r>
          </a:p>
          <a:p>
            <a:r>
              <a:rPr lang="en-US">
                <a:latin typeface="Times New Roman" charset="0"/>
                <a:ea typeface="ＭＳ Ｐゴシック" charset="0"/>
                <a:cs typeface="ＭＳ Ｐゴシック" charset="0"/>
              </a:rPr>
              <a:t>EPI-Hi</a:t>
            </a:r>
          </a:p>
          <a:p>
            <a:pPr lvl="1"/>
            <a:r>
              <a:rPr lang="en-US">
                <a:latin typeface="Times New Roman" charset="0"/>
                <a:ea typeface="ＭＳ Ｐゴシック" charset="0"/>
              </a:rPr>
              <a:t>We do not yet know</a:t>
            </a:r>
          </a:p>
        </p:txBody>
      </p:sp>
    </p:spTree>
    <p:extLst>
      <p:ext uri="{BB962C8B-B14F-4D97-AF65-F5344CB8AC3E}">
        <p14:creationId xmlns:p14="http://schemas.microsoft.com/office/powerpoint/2010/main" val="2270470692"/>
      </p:ext>
    </p:extLst>
  </p:cSld>
  <p:clrMapOvr>
    <a:masterClrMapping/>
  </p:clrMapOvr>
  <p:transition xmlns:p14="http://schemas.microsoft.com/office/powerpoint/2010/mai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1256632" y="228600"/>
            <a:ext cx="8039768" cy="609600"/>
          </a:xfrm>
        </p:spPr>
        <p:txBody>
          <a:bodyPr/>
          <a:lstStyle/>
          <a:p>
            <a:r>
              <a:rPr lang="en-US" dirty="0" smtClean="0">
                <a:latin typeface="Times New Roman" charset="0"/>
                <a:ea typeface="ＭＳ Ｐゴシック" charset="0"/>
                <a:cs typeface="ＭＳ Ｐゴシック" charset="0"/>
              </a:rPr>
              <a:t>ISIS Macros </a:t>
            </a:r>
            <a:endParaRPr lang="en-US" dirty="0">
              <a:latin typeface="Times New Roman" charset="0"/>
              <a:ea typeface="ＭＳ Ｐゴシック" charset="0"/>
              <a:cs typeface="ＭＳ Ｐゴシック" charset="0"/>
            </a:endParaRPr>
          </a:p>
        </p:txBody>
      </p:sp>
      <p:sp>
        <p:nvSpPr>
          <p:cNvPr id="12290" name="Content Placeholder 2"/>
          <p:cNvSpPr>
            <a:spLocks noGrp="1"/>
          </p:cNvSpPr>
          <p:nvPr>
            <p:ph idx="1"/>
          </p:nvPr>
        </p:nvSpPr>
        <p:spPr>
          <a:xfrm>
            <a:off x="346242" y="1594853"/>
            <a:ext cx="8305800" cy="4191000"/>
          </a:xfrm>
        </p:spPr>
        <p:txBody>
          <a:bodyPr/>
          <a:lstStyle/>
          <a:p>
            <a:r>
              <a:rPr lang="en-US" sz="3600" dirty="0">
                <a:latin typeface="Times New Roman" charset="0"/>
                <a:ea typeface="ＭＳ Ｐゴシック" charset="0"/>
                <a:cs typeface="ＭＳ Ｐゴシック" charset="0"/>
              </a:rPr>
              <a:t>EPI-Lo</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 and </a:t>
            </a:r>
            <a:r>
              <a:rPr lang="en-US" sz="3200" dirty="0" smtClean="0">
                <a:latin typeface="Times New Roman" charset="0"/>
                <a:ea typeface="ＭＳ Ｐゴシック" charset="0"/>
              </a:rPr>
              <a:t>plans to use it </a:t>
            </a:r>
            <a:endParaRPr lang="en-US" sz="3200" dirty="0">
              <a:latin typeface="Times New Roman" charset="0"/>
              <a:ea typeface="ＭＳ Ｐゴシック" charset="0"/>
            </a:endParaRPr>
          </a:p>
          <a:p>
            <a:r>
              <a:rPr lang="en-US" sz="3600" dirty="0">
                <a:latin typeface="Times New Roman" charset="0"/>
                <a:ea typeface="ＭＳ Ｐゴシック" charset="0"/>
                <a:cs typeface="ＭＳ Ｐゴシック" charset="0"/>
              </a:rPr>
              <a:t>EPI-Hi</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acro </a:t>
            </a:r>
            <a:r>
              <a:rPr lang="en-US" sz="3200" dirty="0">
                <a:latin typeface="Times New Roman" charset="0"/>
                <a:ea typeface="ＭＳ Ｐゴシック" charset="0"/>
              </a:rPr>
              <a:t>capability</a:t>
            </a:r>
          </a:p>
          <a:p>
            <a:pPr lvl="1"/>
            <a:r>
              <a:rPr lang="en-US" sz="3200" dirty="0">
                <a:latin typeface="Times New Roman" charset="0"/>
                <a:ea typeface="ＭＳ Ｐゴシック" charset="0"/>
              </a:rPr>
              <a:t>M</a:t>
            </a:r>
            <a:r>
              <a:rPr lang="en-US" sz="3200" dirty="0" smtClean="0">
                <a:latin typeface="Times New Roman" charset="0"/>
                <a:ea typeface="ＭＳ Ｐゴシック" charset="0"/>
              </a:rPr>
              <a:t>ix </a:t>
            </a:r>
            <a:r>
              <a:rPr lang="en-US" sz="3200" dirty="0">
                <a:latin typeface="Times New Roman" charset="0"/>
                <a:ea typeface="ＭＳ Ｐゴシック" charset="0"/>
              </a:rPr>
              <a:t>of macros and “raw commands”</a:t>
            </a:r>
          </a:p>
        </p:txBody>
      </p:sp>
    </p:spTree>
    <p:extLst>
      <p:ext uri="{BB962C8B-B14F-4D97-AF65-F5344CB8AC3E}">
        <p14:creationId xmlns:p14="http://schemas.microsoft.com/office/powerpoint/2010/main" val="1591012026"/>
      </p:ext>
    </p:extLst>
  </p:cSld>
  <p:clrMapOvr>
    <a:masterClrMapping/>
  </p:clrMapOvr>
  <p:transition xmlns:p14="http://schemas.microsoft.com/office/powerpoint/2010/mai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9425" y="1051912"/>
            <a:ext cx="8426450" cy="5238524"/>
          </a:xfrm>
        </p:spPr>
        <p:txBody>
          <a:bodyPr/>
          <a:lstStyle/>
          <a:p>
            <a:r>
              <a:rPr lang="en-US" dirty="0"/>
              <a:t>At least once during the instrument commissioning period, and perhaps occasionally afterwards, ISIS will need to collect a large quantity of raw event data (e.g., Pulse Height Analysis measurements) during a sizable SEP event outside 0.25 AU. Obtaining high quality ion composition is one of the prime reasons for this need. </a:t>
            </a:r>
          </a:p>
          <a:p>
            <a:r>
              <a:rPr lang="en-US" b="1" dirty="0"/>
              <a:t>EPI-Hi </a:t>
            </a:r>
            <a:r>
              <a:rPr lang="en-US" b="1" dirty="0" smtClean="0"/>
              <a:t>Commissioning several days</a:t>
            </a:r>
          </a:p>
          <a:p>
            <a:r>
              <a:rPr lang="en-US" b="1" dirty="0" smtClean="0"/>
              <a:t>EPI-Lo Commissions 7 days</a:t>
            </a:r>
            <a:endParaRPr lang="en-US" dirty="0"/>
          </a:p>
          <a:p>
            <a:pPr marL="0" indent="0">
              <a:buNone/>
            </a:pPr>
            <a:endParaRPr lang="en-US" dirty="0"/>
          </a:p>
          <a:p>
            <a:endParaRPr lang="en-US" dirty="0"/>
          </a:p>
        </p:txBody>
      </p:sp>
      <p:sp>
        <p:nvSpPr>
          <p:cNvPr id="3" name="Title 2"/>
          <p:cNvSpPr>
            <a:spLocks noGrp="1"/>
          </p:cNvSpPr>
          <p:nvPr>
            <p:ph type="title"/>
          </p:nvPr>
        </p:nvSpPr>
        <p:spPr/>
        <p:txBody>
          <a:bodyPr/>
          <a:lstStyle/>
          <a:p>
            <a:r>
              <a:rPr lang="en-US" dirty="0" smtClean="0"/>
              <a:t>Commissioning</a:t>
            </a:r>
            <a:endParaRPr lang="en-US" dirty="0"/>
          </a:p>
        </p:txBody>
      </p:sp>
    </p:spTree>
    <p:extLst>
      <p:ext uri="{BB962C8B-B14F-4D97-AF65-F5344CB8AC3E}">
        <p14:creationId xmlns:p14="http://schemas.microsoft.com/office/powerpoint/2010/main" val="2549470180"/>
      </p:ext>
    </p:extLst>
  </p:cSld>
  <p:clrMapOvr>
    <a:masterClrMapping/>
  </p:clrMapOvr>
  <p:transition xmlns:p14="http://schemas.microsoft.com/office/powerpoint/2010/mai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val="3832882035"/>
      </p:ext>
    </p:extLst>
  </p:cSld>
  <p:clrMapOvr>
    <a:masterClrMapping/>
  </p:clrMapOvr>
  <p:transition xmlns:p14="http://schemas.microsoft.com/office/powerpoint/2010/mai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r>
              <a:rPr lang="en-US" sz="1800" dirty="0"/>
              <a:t> </a:t>
            </a:r>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val="1092455112"/>
      </p:ext>
    </p:extLst>
  </p:cSld>
  <p:clrMapOvr>
    <a:masterClrMapping/>
  </p:clrMapOvr>
  <p:transition xmlns:p14="http://schemas.microsoft.com/office/powerpoint/2010/mai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OLD – no to use .. </a:t>
            </a:r>
            <a:endParaRPr lang="en-US" dirty="0"/>
          </a:p>
        </p:txBody>
      </p:sp>
    </p:spTree>
    <p:extLst>
      <p:ext uri="{BB962C8B-B14F-4D97-AF65-F5344CB8AC3E}">
        <p14:creationId xmlns:p14="http://schemas.microsoft.com/office/powerpoint/2010/main" val="3518490149"/>
      </p:ext>
    </p:extLst>
  </p:cSld>
  <p:clrMapOvr>
    <a:masterClrMapping/>
  </p:clrMapOvr>
  <p:transition xmlns:p14="http://schemas.microsoft.com/office/powerpoint/2010/mai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41325" y="-152400"/>
            <a:ext cx="8686800" cy="1600200"/>
          </a:xfrm>
        </p:spPr>
        <p:txBody>
          <a:bodyPr/>
          <a:lstStyle/>
          <a:p>
            <a:r>
              <a:rPr lang="en-US" sz="2400">
                <a:latin typeface="Times New Roman" charset="0"/>
                <a:ea typeface="ＭＳ Ｐゴシック" charset="0"/>
                <a:cs typeface="ＭＳ Ｐゴシック" charset="0"/>
              </a:rPr>
              <a:t>“Do you store the commands inside your instrument and operate on them using the command timing or do you expect the spacecraft to send the commands to you at the proper time?” </a:t>
            </a:r>
          </a:p>
        </p:txBody>
      </p:sp>
      <p:sp>
        <p:nvSpPr>
          <p:cNvPr id="3" name="Content Placeholder 2"/>
          <p:cNvSpPr>
            <a:spLocks noGrp="1"/>
          </p:cNvSpPr>
          <p:nvPr>
            <p:ph idx="1"/>
          </p:nvPr>
        </p:nvSpPr>
        <p:spPr>
          <a:xfrm>
            <a:off x="550863" y="1219200"/>
            <a:ext cx="8305800" cy="5181600"/>
          </a:xfrm>
        </p:spPr>
        <p:txBody>
          <a:bodyPr/>
          <a:lstStyle/>
          <a:p>
            <a:pPr>
              <a:defRPr/>
            </a:pPr>
            <a:r>
              <a:rPr lang="en-US" sz="2400" dirty="0" smtClean="0"/>
              <a:t>EPI-Lo</a:t>
            </a:r>
          </a:p>
          <a:p>
            <a:pPr lvl="1">
              <a:defRPr/>
            </a:pPr>
            <a:r>
              <a:rPr lang="en-US" sz="2000" dirty="0"/>
              <a:t>E</a:t>
            </a:r>
            <a:r>
              <a:rPr lang="en-US" sz="2000" dirty="0" smtClean="0"/>
              <a:t>xpect </a:t>
            </a:r>
            <a:r>
              <a:rPr lang="en-US" sz="2000" dirty="0"/>
              <a:t>the </a:t>
            </a:r>
            <a:r>
              <a:rPr lang="en-US" sz="2000" dirty="0" smtClean="0"/>
              <a:t>S/C </a:t>
            </a:r>
            <a:r>
              <a:rPr lang="en-US" sz="2000" dirty="0"/>
              <a:t>to send commands at the proper </a:t>
            </a:r>
            <a:r>
              <a:rPr lang="en-US" sz="2000" dirty="0" smtClean="0"/>
              <a:t>times</a:t>
            </a:r>
            <a:endParaRPr lang="en-US" sz="2000" dirty="0"/>
          </a:p>
          <a:p>
            <a:pPr lvl="1">
              <a:defRPr/>
            </a:pPr>
            <a:r>
              <a:rPr lang="en-US" sz="2000" dirty="0"/>
              <a:t>H</a:t>
            </a:r>
            <a:r>
              <a:rPr lang="en-US" sz="2000" dirty="0" smtClean="0"/>
              <a:t>ave </a:t>
            </a:r>
            <a:r>
              <a:rPr lang="en-US" sz="2000" dirty="0"/>
              <a:t>the capability to load a macro that can then wait for a specific MET to execute a command.  </a:t>
            </a:r>
            <a:endParaRPr lang="en-US" sz="2000" dirty="0" smtClean="0"/>
          </a:p>
          <a:p>
            <a:pPr lvl="1">
              <a:defRPr/>
            </a:pPr>
            <a:r>
              <a:rPr lang="en-US" sz="2000" dirty="0" smtClean="0"/>
              <a:t>If </a:t>
            </a:r>
            <a:r>
              <a:rPr lang="en-US" sz="2000" dirty="0"/>
              <a:t>command-space is at a premium during particular phases we could utilize this capability by loading a macro during another phase, alleviating the need for the s/c to command us at the busy time.</a:t>
            </a:r>
            <a:r>
              <a:rPr lang="en-US" sz="2000" dirty="0" smtClean="0"/>
              <a:t> </a:t>
            </a:r>
          </a:p>
          <a:p>
            <a:pPr>
              <a:defRPr/>
            </a:pPr>
            <a:r>
              <a:rPr lang="en-US" sz="2400" dirty="0" smtClean="0"/>
              <a:t>EPI-Hi</a:t>
            </a:r>
          </a:p>
          <a:p>
            <a:pPr lvl="1">
              <a:defRPr/>
            </a:pPr>
            <a:r>
              <a:rPr lang="en-US" sz="2000" dirty="0"/>
              <a:t>E</a:t>
            </a:r>
            <a:r>
              <a:rPr lang="en-US" sz="2000" dirty="0" smtClean="0"/>
              <a:t>xpect </a:t>
            </a:r>
            <a:r>
              <a:rPr lang="en-US" sz="2000" dirty="0"/>
              <a:t>the spacecraft to send the commands to our instrument at the proper time.</a:t>
            </a:r>
          </a:p>
          <a:p>
            <a:pPr lvl="1">
              <a:defRPr/>
            </a:pPr>
            <a:r>
              <a:rPr lang="en-US" sz="2000" dirty="0" smtClean="0"/>
              <a:t>If </a:t>
            </a:r>
            <a:r>
              <a:rPr lang="en-US" sz="2000" dirty="0"/>
              <a:t>we have to implement our </a:t>
            </a:r>
            <a:r>
              <a:rPr lang="en-US" sz="2000" dirty="0" smtClean="0"/>
              <a:t>own command</a:t>
            </a:r>
            <a:r>
              <a:rPr lang="en-US" sz="2000" dirty="0"/>
              <a:t>-storage and timing, it would be an extra instrument Flt software </a:t>
            </a:r>
            <a:r>
              <a:rPr lang="en-US" sz="2000" dirty="0" smtClean="0"/>
              <a:t>development </a:t>
            </a:r>
            <a:r>
              <a:rPr lang="en-US" sz="2000" dirty="0"/>
              <a:t>task, perhaps several days to ~1week of work</a:t>
            </a:r>
            <a:r>
              <a:rPr lang="en-US" dirty="0"/>
              <a:t>.</a:t>
            </a:r>
          </a:p>
          <a:p>
            <a:pPr marL="457200" lvl="1" indent="0">
              <a:buFont typeface="Arial" charset="0"/>
              <a:buNone/>
              <a:defRPr/>
            </a:pPr>
            <a:endParaRPr lang="en-US" dirty="0" smtClean="0"/>
          </a:p>
          <a:p>
            <a:pPr lvl="1">
              <a:defRPr/>
            </a:pPr>
            <a:endParaRPr lang="en-US" dirty="0"/>
          </a:p>
        </p:txBody>
      </p:sp>
    </p:spTree>
    <p:extLst>
      <p:ext uri="{BB962C8B-B14F-4D97-AF65-F5344CB8AC3E}">
        <p14:creationId xmlns:p14="http://schemas.microsoft.com/office/powerpoint/2010/main" val="2881148605"/>
      </p:ext>
    </p:extLst>
  </p:cSld>
  <p:clrMapOvr>
    <a:masterClrMapping/>
  </p:clrMapOvr>
  <p:transition xmlns:p14="http://schemas.microsoft.com/office/powerpoint/2010/mai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2.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42730</TotalTime>
  <Words>8411</Words>
  <Application>Microsoft Macintosh PowerPoint</Application>
  <PresentationFormat>On-screen Show (4:3)</PresentationFormat>
  <Paragraphs>905</Paragraphs>
  <Slides>99</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1" baseType="lpstr">
      <vt:lpstr>Mid Phase B Status - ISIS - DRAFT 1</vt:lpstr>
      <vt:lpstr>Document</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vt:lpstr>
      <vt:lpstr>Level 2 Requirements</vt:lpstr>
      <vt:lpstr>Level 2 Requirements</vt:lpstr>
      <vt:lpstr>Level 3 Requirements</vt:lpstr>
      <vt:lpstr>Level 3 Requirements</vt:lpstr>
      <vt:lpstr>Level 3 Requirements</vt:lpstr>
      <vt:lpstr>Level 3 Requirements</vt:lpstr>
      <vt:lpstr>Level 3 Requirements</vt:lpstr>
      <vt:lpstr>Level 3 Requirements</vt:lpstr>
      <vt:lpstr>Level 3 Requirements</vt:lpstr>
      <vt:lpstr>SOC Description</vt:lpstr>
      <vt:lpstr>SOC Description - Architecture (1/2)</vt:lpstr>
      <vt:lpstr>SOC Description - Architecture (2/2)</vt:lpstr>
      <vt:lpstr>SOC Description - Facilities</vt:lpstr>
      <vt:lpstr>SOC Description -  Command, Telemetry &amp; Ground Support</vt:lpstr>
      <vt:lpstr>SOC Description - Science and Data Pipeline Software Systems</vt:lpstr>
      <vt:lpstr>Operations </vt:lpstr>
      <vt:lpstr>SOC Description - Operations Planning</vt:lpstr>
      <vt:lpstr>SOC Description - Commanding</vt:lpstr>
      <vt:lpstr>Factors: ISIS Commanding Needs</vt:lpstr>
      <vt:lpstr>Commanding in First 2 Months</vt:lpstr>
      <vt:lpstr>Normal Science Operations</vt:lpstr>
      <vt:lpstr>Nominal Operations</vt:lpstr>
      <vt:lpstr>Testing, Processing, Data Products, Plan and Status</vt:lpstr>
      <vt:lpstr>SOC Description -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Data (2/2)</vt:lpstr>
      <vt:lpstr>Level 2 and Higher </vt:lpstr>
      <vt:lpstr>Data Products (Quicklook)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Plan and Schedule (1/3)</vt:lpstr>
      <vt:lpstr> Development Plan  and Schedule (2/3) ‏</vt:lpstr>
      <vt:lpstr> Development Plan and Schedule (3/3)‏</vt:lpstr>
      <vt:lpstr>Test Plan</vt:lpstr>
      <vt:lpstr>Current Status</vt:lpstr>
      <vt:lpstr>ISIS SOC is READY!</vt:lpstr>
      <vt:lpstr>Additional Slides</vt:lpstr>
      <vt:lpstr>PowerPoint Presentation</vt:lpstr>
      <vt:lpstr>STEREO Sees Enormous Proton Anisotropies  in a Solar Energetic Particle Event</vt:lpstr>
      <vt:lpstr>PowerPoint Presentation</vt:lpstr>
      <vt:lpstr>PowerPoint Presentation</vt:lpstr>
      <vt:lpstr>PowerPoint Presentation</vt:lpstr>
      <vt:lpstr>PowerPoint Presentation</vt:lpstr>
      <vt:lpstr>LV and HV Checkout</vt:lpstr>
      <vt:lpstr>Commanding in First 2 Months</vt:lpstr>
      <vt:lpstr>Nominal Operations</vt:lpstr>
      <vt:lpstr>Prelim Data Downlink Requirements</vt:lpstr>
      <vt:lpstr>Prior to Second Encounter</vt:lpstr>
      <vt:lpstr>Content Guidelines for the Definition of the ISIS Con Ops</vt:lpstr>
      <vt:lpstr>Operations Concept Drivers</vt:lpstr>
      <vt:lpstr>Orbital Operations Planning Concept </vt:lpstr>
      <vt:lpstr>PowerPoint Presentation</vt:lpstr>
      <vt:lpstr>Calibration</vt:lpstr>
      <vt:lpstr>Calibration</vt:lpstr>
      <vt:lpstr>Proposed In-Flight Calibration Plan for EPI-Hi</vt:lpstr>
      <vt:lpstr>In-Flight Calibration Plan for EPI-Hi – Continued </vt:lpstr>
      <vt:lpstr>Telemetry volumes</vt:lpstr>
      <vt:lpstr>Orbit Planning Activities </vt:lpstr>
      <vt:lpstr>Orbital Operations Template </vt:lpstr>
      <vt:lpstr>           Decoupled Payload                    Operations</vt:lpstr>
      <vt:lpstr>Decoupled Payload Operations</vt:lpstr>
      <vt:lpstr>Questions from the MOC</vt:lpstr>
      <vt:lpstr>Additional Questions</vt:lpstr>
      <vt:lpstr>Data Products (2/3)</vt:lpstr>
      <vt:lpstr>Data Products (3/3)</vt:lpstr>
      <vt:lpstr>BACKUP</vt:lpstr>
      <vt:lpstr>ISIS Science Operations Center Description: “Test as you Fly, Fly as you Test”</vt:lpstr>
      <vt:lpstr>Command-Load Sizes</vt:lpstr>
      <vt:lpstr>Number of commands in an orbit </vt:lpstr>
      <vt:lpstr>ISIS Macros </vt:lpstr>
      <vt:lpstr>Commissioning</vt:lpstr>
      <vt:lpstr>EPI-Lo Commissioning</vt:lpstr>
      <vt:lpstr>Calibration Science Mode</vt:lpstr>
      <vt:lpstr>OLD – no to use .. </vt:lpstr>
      <vt:lpstr>“Do you store the commands inside your instrument and operate on them using the command timing or do you expect the spacecraft to send the commands to you at the proper time?” </vt:lpstr>
    </vt:vector>
  </TitlesOfParts>
  <Company>JHUAPL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Nigel Angold</cp:lastModifiedBy>
  <cp:revision>1002</cp:revision>
  <cp:lastPrinted>2013-07-15T15:12:29Z</cp:lastPrinted>
  <dcterms:created xsi:type="dcterms:W3CDTF">2013-10-25T18:05:04Z</dcterms:created>
  <dcterms:modified xsi:type="dcterms:W3CDTF">2013-10-26T07:02:39Z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