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commentAuthors.xml" ContentType="application/vnd.openxmlformats-officedocument.presentationml.commentAuthors+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 id="2147483679" r:id="rId5"/>
  </p:sldMasterIdLst>
  <p:notesMasterIdLst>
    <p:notesMasterId r:id="rId93"/>
  </p:notesMasterIdLst>
  <p:sldIdLst>
    <p:sldId id="434" r:id="rId6"/>
    <p:sldId id="393" r:id="rId7"/>
    <p:sldId id="397" r:id="rId8"/>
    <p:sldId id="394" r:id="rId9"/>
    <p:sldId id="398" r:id="rId10"/>
    <p:sldId id="264" r:id="rId11"/>
    <p:sldId id="265" r:id="rId12"/>
    <p:sldId id="266" r:id="rId13"/>
    <p:sldId id="267" r:id="rId14"/>
    <p:sldId id="268" r:id="rId15"/>
    <p:sldId id="388" r:id="rId16"/>
    <p:sldId id="384" r:id="rId17"/>
    <p:sldId id="269" r:id="rId18"/>
    <p:sldId id="284" r:id="rId19"/>
    <p:sldId id="385" r:id="rId20"/>
    <p:sldId id="287" r:id="rId21"/>
    <p:sldId id="288" r:id="rId22"/>
    <p:sldId id="289" r:id="rId23"/>
    <p:sldId id="386" r:id="rId24"/>
    <p:sldId id="285" r:id="rId25"/>
    <p:sldId id="291" r:id="rId26"/>
    <p:sldId id="286" r:id="rId27"/>
    <p:sldId id="399" r:id="rId28"/>
    <p:sldId id="389" r:id="rId29"/>
    <p:sldId id="270" r:id="rId30"/>
    <p:sldId id="361" r:id="rId31"/>
    <p:sldId id="293" r:id="rId32"/>
    <p:sldId id="271" r:id="rId33"/>
    <p:sldId id="294" r:id="rId34"/>
    <p:sldId id="400" r:id="rId35"/>
    <p:sldId id="390" r:id="rId36"/>
    <p:sldId id="406" r:id="rId37"/>
    <p:sldId id="407" r:id="rId38"/>
    <p:sldId id="408" r:id="rId39"/>
    <p:sldId id="409" r:id="rId40"/>
    <p:sldId id="410" r:id="rId41"/>
    <p:sldId id="411" r:id="rId42"/>
    <p:sldId id="412" r:id="rId43"/>
    <p:sldId id="391" r:id="rId44"/>
    <p:sldId id="298" r:id="rId45"/>
    <p:sldId id="276" r:id="rId46"/>
    <p:sldId id="292" r:id="rId47"/>
    <p:sldId id="277" r:id="rId48"/>
    <p:sldId id="359" r:id="rId49"/>
    <p:sldId id="362" r:id="rId50"/>
    <p:sldId id="360" r:id="rId51"/>
    <p:sldId id="363" r:id="rId52"/>
    <p:sldId id="364" r:id="rId53"/>
    <p:sldId id="365" r:id="rId54"/>
    <p:sldId id="366" r:id="rId55"/>
    <p:sldId id="367" r:id="rId56"/>
    <p:sldId id="371" r:id="rId57"/>
    <p:sldId id="373" r:id="rId58"/>
    <p:sldId id="372" r:id="rId59"/>
    <p:sldId id="297" r:id="rId60"/>
    <p:sldId id="299" r:id="rId61"/>
    <p:sldId id="300" r:id="rId62"/>
    <p:sldId id="301" r:id="rId63"/>
    <p:sldId id="302" r:id="rId64"/>
    <p:sldId id="303" r:id="rId65"/>
    <p:sldId id="305" r:id="rId66"/>
    <p:sldId id="402" r:id="rId67"/>
    <p:sldId id="403" r:id="rId68"/>
    <p:sldId id="404" r:id="rId69"/>
    <p:sldId id="272" r:id="rId70"/>
    <p:sldId id="405" r:id="rId71"/>
    <p:sldId id="281" r:id="rId72"/>
    <p:sldId id="414" r:id="rId73"/>
    <p:sldId id="415" r:id="rId74"/>
    <p:sldId id="416" r:id="rId75"/>
    <p:sldId id="417" r:id="rId76"/>
    <p:sldId id="418" r:id="rId77"/>
    <p:sldId id="419" r:id="rId78"/>
    <p:sldId id="420" r:id="rId79"/>
    <p:sldId id="421" r:id="rId80"/>
    <p:sldId id="422" r:id="rId81"/>
    <p:sldId id="423" r:id="rId82"/>
    <p:sldId id="424" r:id="rId83"/>
    <p:sldId id="425" r:id="rId84"/>
    <p:sldId id="426" r:id="rId85"/>
    <p:sldId id="427" r:id="rId86"/>
    <p:sldId id="428" r:id="rId87"/>
    <p:sldId id="429" r:id="rId88"/>
    <p:sldId id="430" r:id="rId89"/>
    <p:sldId id="431" r:id="rId90"/>
    <p:sldId id="432" r:id="rId91"/>
    <p:sldId id="433" r:id="rId92"/>
  </p:sldIdLst>
  <p:sldSz cx="9144000" cy="6858000" type="screen4x3"/>
  <p:notesSz cx="6934200" cy="9220200"/>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christi" initials="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CC99"/>
    <a:srgbClr val="FFFFFE"/>
    <a:srgbClr val="FF3300"/>
    <a:srgbClr val="C0C0C0"/>
    <a:srgbClr val="CC6600"/>
    <a:srgbClr val="66FFFF"/>
    <a:srgbClr val="CC0066"/>
    <a:srgbClr val="CC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40" autoAdjust="0"/>
    <p:restoredTop sz="89559" autoAdjust="0"/>
  </p:normalViewPr>
  <p:slideViewPr>
    <p:cSldViewPr snapToGrid="0">
      <p:cViewPr varScale="1">
        <p:scale>
          <a:sx n="98" d="100"/>
          <a:sy n="98" d="100"/>
        </p:scale>
        <p:origin x="-1325"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5-16T10:58:21.366" idx="2">
    <p:pos x="5354" y="510"/>
    <p:text>I think this is OK, and we should probably say that other instruments and s/c operations can also interleave ISIS initial ops.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1" y="0"/>
            <a:ext cx="3004610" cy="460379"/>
          </a:xfrm>
          <a:prstGeom prst="rect">
            <a:avLst/>
          </a:prstGeom>
          <a:noFill/>
          <a:ln w="9525">
            <a:noFill/>
            <a:miter lim="800000"/>
            <a:headEnd/>
            <a:tailEnd/>
          </a:ln>
          <a:effectLst/>
        </p:spPr>
        <p:txBody>
          <a:bodyPr vert="horz" wrap="square" lIns="92359" tIns="46180" rIns="92359" bIns="46180" numCol="1" anchor="t" anchorCtr="0" compatLnSpc="1">
            <a:prstTxWarp prst="textNoShape">
              <a:avLst/>
            </a:prstTxWarp>
          </a:bodyPr>
          <a:lstStyle>
            <a:lvl1pPr algn="l" defTabSz="923552">
              <a:defRPr sz="1200" smtClean="0"/>
            </a:lvl1pPr>
          </a:lstStyle>
          <a:p>
            <a:pPr>
              <a:defRPr/>
            </a:pPr>
            <a:endParaRPr lang="en-US" dirty="0"/>
          </a:p>
        </p:txBody>
      </p:sp>
      <p:sp>
        <p:nvSpPr>
          <p:cNvPr id="10243" name="Rectangle 3"/>
          <p:cNvSpPr>
            <a:spLocks noGrp="1" noChangeArrowheads="1"/>
          </p:cNvSpPr>
          <p:nvPr>
            <p:ph type="dt" idx="1"/>
          </p:nvPr>
        </p:nvSpPr>
        <p:spPr bwMode="auto">
          <a:xfrm>
            <a:off x="3928017" y="0"/>
            <a:ext cx="3004610" cy="460379"/>
          </a:xfrm>
          <a:prstGeom prst="rect">
            <a:avLst/>
          </a:prstGeom>
          <a:noFill/>
          <a:ln w="9525">
            <a:noFill/>
            <a:miter lim="800000"/>
            <a:headEnd/>
            <a:tailEnd/>
          </a:ln>
          <a:effectLst/>
        </p:spPr>
        <p:txBody>
          <a:bodyPr vert="horz" wrap="square" lIns="92359" tIns="46180" rIns="92359" bIns="46180" numCol="1" anchor="t" anchorCtr="0" compatLnSpc="1">
            <a:prstTxWarp prst="textNoShape">
              <a:avLst/>
            </a:prstTxWarp>
          </a:bodyPr>
          <a:lstStyle>
            <a:lvl1pPr algn="r" defTabSz="923552">
              <a:defRPr sz="1200" smtClean="0"/>
            </a:lvl1pPr>
          </a:lstStyle>
          <a:p>
            <a:pPr>
              <a:defRPr/>
            </a:pPr>
            <a:endParaRPr lang="en-US" dirty="0"/>
          </a:p>
        </p:txBody>
      </p:sp>
      <p:sp>
        <p:nvSpPr>
          <p:cNvPr id="6148"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93735" y="4379913"/>
            <a:ext cx="5546731" cy="4148145"/>
          </a:xfrm>
          <a:prstGeom prst="rect">
            <a:avLst/>
          </a:prstGeom>
          <a:noFill/>
          <a:ln w="9525">
            <a:noFill/>
            <a:miter lim="800000"/>
            <a:headEnd/>
            <a:tailEnd/>
          </a:ln>
          <a:effectLst/>
        </p:spPr>
        <p:txBody>
          <a:bodyPr vert="horz" wrap="square" lIns="92359" tIns="46180" rIns="92359" bIns="461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1" y="8758245"/>
            <a:ext cx="3004610" cy="460379"/>
          </a:xfrm>
          <a:prstGeom prst="rect">
            <a:avLst/>
          </a:prstGeom>
          <a:noFill/>
          <a:ln w="9525">
            <a:noFill/>
            <a:miter lim="800000"/>
            <a:headEnd/>
            <a:tailEnd/>
          </a:ln>
          <a:effectLst/>
        </p:spPr>
        <p:txBody>
          <a:bodyPr vert="horz" wrap="square" lIns="92359" tIns="46180" rIns="92359" bIns="46180" numCol="1" anchor="b" anchorCtr="0" compatLnSpc="1">
            <a:prstTxWarp prst="textNoShape">
              <a:avLst/>
            </a:prstTxWarp>
          </a:bodyPr>
          <a:lstStyle>
            <a:lvl1pPr algn="l" defTabSz="923552">
              <a:defRPr sz="1200" smtClean="0"/>
            </a:lvl1pPr>
          </a:lstStyle>
          <a:p>
            <a:pPr>
              <a:defRPr/>
            </a:pPr>
            <a:endParaRPr lang="en-US" dirty="0"/>
          </a:p>
        </p:txBody>
      </p:sp>
      <p:sp>
        <p:nvSpPr>
          <p:cNvPr id="10247" name="Rectangle 7"/>
          <p:cNvSpPr>
            <a:spLocks noGrp="1" noChangeArrowheads="1"/>
          </p:cNvSpPr>
          <p:nvPr>
            <p:ph type="sldNum" sz="quarter" idx="5"/>
          </p:nvPr>
        </p:nvSpPr>
        <p:spPr bwMode="auto">
          <a:xfrm>
            <a:off x="3928017" y="8758245"/>
            <a:ext cx="3004610" cy="460379"/>
          </a:xfrm>
          <a:prstGeom prst="rect">
            <a:avLst/>
          </a:prstGeom>
          <a:noFill/>
          <a:ln w="9525">
            <a:noFill/>
            <a:miter lim="800000"/>
            <a:headEnd/>
            <a:tailEnd/>
          </a:ln>
          <a:effectLst/>
        </p:spPr>
        <p:txBody>
          <a:bodyPr vert="horz" wrap="square" lIns="92359" tIns="46180" rIns="92359" bIns="46180" numCol="1" anchor="b" anchorCtr="0" compatLnSpc="1">
            <a:prstTxWarp prst="textNoShape">
              <a:avLst/>
            </a:prstTxWarp>
          </a:bodyPr>
          <a:lstStyle>
            <a:lvl1pPr algn="r" defTabSz="923552">
              <a:defRPr sz="1200" smtClean="0"/>
            </a:lvl1pPr>
          </a:lstStyle>
          <a:p>
            <a:pPr>
              <a:defRPr/>
            </a:pPr>
            <a:fld id="{F847D127-D51C-4188-9A50-71C8B1289DC7}" type="slidenum">
              <a:rPr lang="en-US"/>
              <a:pPr>
                <a:defRPr/>
              </a:pPr>
              <a:t>‹#›</a:t>
            </a:fld>
            <a:endParaRPr lang="en-US" dirty="0"/>
          </a:p>
        </p:txBody>
      </p:sp>
    </p:spTree>
    <p:extLst>
      <p:ext uri="{BB962C8B-B14F-4D97-AF65-F5344CB8AC3E}">
        <p14:creationId xmlns:p14="http://schemas.microsoft.com/office/powerpoint/2010/main" xmlns="" val="19097232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59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60</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EADC517-3E2E-4BA2-A18A-894D59DAEFC8}" type="slidenum">
              <a:rPr lang="en-US" smtClean="0"/>
              <a:pPr/>
              <a:t>61</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749F4E0-7F4B-7143-B37F-F020E1FCD0D5}" type="slidenum">
              <a:rPr lang="en-US"/>
              <a:pPr/>
              <a:t>69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dirty="0">
              <a:latin typeface="Calibri"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9950" indent="-288442" eaLnBrk="0" hangingPunct="0">
              <a:defRPr sz="2400">
                <a:solidFill>
                  <a:schemeClr val="tx1"/>
                </a:solidFill>
                <a:latin typeface="Arial" charset="0"/>
                <a:ea typeface="ＭＳ Ｐゴシック" charset="0"/>
              </a:defRPr>
            </a:lvl2pPr>
            <a:lvl3pPr marL="1153769" indent="-230753" eaLnBrk="0" hangingPunct="0">
              <a:defRPr sz="2400">
                <a:solidFill>
                  <a:schemeClr val="tx1"/>
                </a:solidFill>
                <a:latin typeface="Arial" charset="0"/>
                <a:ea typeface="ＭＳ Ｐゴシック" charset="0"/>
              </a:defRPr>
            </a:lvl3pPr>
            <a:lvl4pPr marL="1615276" indent="-230753" eaLnBrk="0" hangingPunct="0">
              <a:defRPr sz="2400">
                <a:solidFill>
                  <a:schemeClr val="tx1"/>
                </a:solidFill>
                <a:latin typeface="Arial" charset="0"/>
                <a:ea typeface="ＭＳ Ｐゴシック" charset="0"/>
              </a:defRPr>
            </a:lvl4pPr>
            <a:lvl5pPr marL="2076784" indent="-230753" eaLnBrk="0" hangingPunct="0">
              <a:defRPr sz="2400">
                <a:solidFill>
                  <a:schemeClr val="tx1"/>
                </a:solidFill>
                <a:latin typeface="Arial" charset="0"/>
                <a:ea typeface="ＭＳ Ｐゴシック" charset="0"/>
              </a:defRPr>
            </a:lvl5pPr>
            <a:lvl6pPr marL="2538291" indent="-230753" eaLnBrk="0" fontAlgn="base" hangingPunct="0">
              <a:spcBef>
                <a:spcPct val="0"/>
              </a:spcBef>
              <a:spcAft>
                <a:spcPct val="0"/>
              </a:spcAft>
              <a:defRPr sz="2400">
                <a:solidFill>
                  <a:schemeClr val="tx1"/>
                </a:solidFill>
                <a:latin typeface="Arial" charset="0"/>
                <a:ea typeface="ＭＳ Ｐゴシック" charset="0"/>
              </a:defRPr>
            </a:lvl6pPr>
            <a:lvl7pPr marL="2999798" indent="-230753" eaLnBrk="0" fontAlgn="base" hangingPunct="0">
              <a:spcBef>
                <a:spcPct val="0"/>
              </a:spcBef>
              <a:spcAft>
                <a:spcPct val="0"/>
              </a:spcAft>
              <a:defRPr sz="2400">
                <a:solidFill>
                  <a:schemeClr val="tx1"/>
                </a:solidFill>
                <a:latin typeface="Arial" charset="0"/>
                <a:ea typeface="ＭＳ Ｐゴシック" charset="0"/>
              </a:defRPr>
            </a:lvl7pPr>
            <a:lvl8pPr marL="3461306" indent="-230753" eaLnBrk="0" fontAlgn="base" hangingPunct="0">
              <a:spcBef>
                <a:spcPct val="0"/>
              </a:spcBef>
              <a:spcAft>
                <a:spcPct val="0"/>
              </a:spcAft>
              <a:defRPr sz="2400">
                <a:solidFill>
                  <a:schemeClr val="tx1"/>
                </a:solidFill>
                <a:latin typeface="Arial" charset="0"/>
                <a:ea typeface="ＭＳ Ｐゴシック" charset="0"/>
              </a:defRPr>
            </a:lvl8pPr>
            <a:lvl9pPr marL="3922814" indent="-23075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7CF5C4-77AC-404A-A07A-F2ED774A90E1}" type="slidenum">
              <a:rPr lang="en-US" sz="1200"/>
              <a:pPr eaLnBrk="1" hangingPunct="1"/>
              <a:t>74</a:t>
            </a:fld>
            <a:endParaRPr 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9950" indent="-288442" eaLnBrk="0" hangingPunct="0">
              <a:defRPr sz="2400">
                <a:solidFill>
                  <a:schemeClr val="tx1"/>
                </a:solidFill>
                <a:latin typeface="Arial" charset="0"/>
                <a:ea typeface="ＭＳ Ｐゴシック" charset="0"/>
              </a:defRPr>
            </a:lvl2pPr>
            <a:lvl3pPr marL="1153769" indent="-230753" eaLnBrk="0" hangingPunct="0">
              <a:defRPr sz="2400">
                <a:solidFill>
                  <a:schemeClr val="tx1"/>
                </a:solidFill>
                <a:latin typeface="Arial" charset="0"/>
                <a:ea typeface="ＭＳ Ｐゴシック" charset="0"/>
              </a:defRPr>
            </a:lvl3pPr>
            <a:lvl4pPr marL="1615276" indent="-230753" eaLnBrk="0" hangingPunct="0">
              <a:defRPr sz="2400">
                <a:solidFill>
                  <a:schemeClr val="tx1"/>
                </a:solidFill>
                <a:latin typeface="Arial" charset="0"/>
                <a:ea typeface="ＭＳ Ｐゴシック" charset="0"/>
              </a:defRPr>
            </a:lvl4pPr>
            <a:lvl5pPr marL="2076784" indent="-230753" eaLnBrk="0" hangingPunct="0">
              <a:defRPr sz="2400">
                <a:solidFill>
                  <a:schemeClr val="tx1"/>
                </a:solidFill>
                <a:latin typeface="Arial" charset="0"/>
                <a:ea typeface="ＭＳ Ｐゴシック" charset="0"/>
              </a:defRPr>
            </a:lvl5pPr>
            <a:lvl6pPr marL="2538291" indent="-230753" eaLnBrk="0" fontAlgn="base" hangingPunct="0">
              <a:spcBef>
                <a:spcPct val="0"/>
              </a:spcBef>
              <a:spcAft>
                <a:spcPct val="0"/>
              </a:spcAft>
              <a:defRPr sz="2400">
                <a:solidFill>
                  <a:schemeClr val="tx1"/>
                </a:solidFill>
                <a:latin typeface="Arial" charset="0"/>
                <a:ea typeface="ＭＳ Ｐゴシック" charset="0"/>
              </a:defRPr>
            </a:lvl6pPr>
            <a:lvl7pPr marL="2999798" indent="-230753" eaLnBrk="0" fontAlgn="base" hangingPunct="0">
              <a:spcBef>
                <a:spcPct val="0"/>
              </a:spcBef>
              <a:spcAft>
                <a:spcPct val="0"/>
              </a:spcAft>
              <a:defRPr sz="2400">
                <a:solidFill>
                  <a:schemeClr val="tx1"/>
                </a:solidFill>
                <a:latin typeface="Arial" charset="0"/>
                <a:ea typeface="ＭＳ Ｐゴシック" charset="0"/>
              </a:defRPr>
            </a:lvl7pPr>
            <a:lvl8pPr marL="3461306" indent="-230753" eaLnBrk="0" fontAlgn="base" hangingPunct="0">
              <a:spcBef>
                <a:spcPct val="0"/>
              </a:spcBef>
              <a:spcAft>
                <a:spcPct val="0"/>
              </a:spcAft>
              <a:defRPr sz="2400">
                <a:solidFill>
                  <a:schemeClr val="tx1"/>
                </a:solidFill>
                <a:latin typeface="Arial" charset="0"/>
                <a:ea typeface="ＭＳ Ｐゴシック" charset="0"/>
              </a:defRPr>
            </a:lvl8pPr>
            <a:lvl9pPr marL="3922814" indent="-23075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99FF40-E0E4-394B-B16D-2508AF7F5395}" type="slidenum">
              <a:rPr lang="en-US" sz="1200"/>
              <a:pPr eaLnBrk="1" hangingPunct="1"/>
              <a:t>81</a:t>
            </a:fld>
            <a:endParaRPr lang="en-US" sz="1200" dirty="0"/>
          </a:p>
        </p:txBody>
      </p:sp>
      <p:sp>
        <p:nvSpPr>
          <p:cNvPr id="26626" name="Rectangle 2"/>
          <p:cNvSpPr>
            <a:spLocks noGrp="1" noRot="1" noChangeAspect="1" noChangeArrowheads="1" noTextEdit="1"/>
          </p:cNvSpPr>
          <p:nvPr>
            <p:ph type="sldImg"/>
          </p:nvPr>
        </p:nvSpPr>
        <p:spPr bwMode="auto">
          <a:xfrm>
            <a:off x="1162050" y="688975"/>
            <a:ext cx="4610100" cy="34575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bwMode="auto">
          <a:xfrm>
            <a:off x="693420" y="4379595"/>
            <a:ext cx="5547360" cy="4150691"/>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pic>
        <p:nvPicPr>
          <p:cNvPr id="12" name="Picture 11" descr="ISISlogo-002-C.png"/>
          <p:cNvPicPr>
            <a:picLocks noChangeAspect="1"/>
          </p:cNvPicPr>
          <p:nvPr userDrawn="1"/>
        </p:nvPicPr>
        <p:blipFill>
          <a:blip r:embed="rId3" cstate="print"/>
          <a:stretch>
            <a:fillRect/>
          </a:stretch>
        </p:blipFill>
        <p:spPr>
          <a:xfrm>
            <a:off x="415033" y="2567935"/>
            <a:ext cx="2159048" cy="4160520"/>
          </a:xfrm>
          <a:prstGeom prst="rect">
            <a:avLst/>
          </a:prstGeom>
        </p:spPr>
      </p:pic>
      <p:sp>
        <p:nvSpPr>
          <p:cNvPr id="5123" name="Rectangle 3"/>
          <p:cNvSpPr>
            <a:spLocks noGrp="1" noChangeArrowheads="1"/>
          </p:cNvSpPr>
          <p:nvPr>
            <p:ph type="subTitle" idx="1"/>
          </p:nvPr>
        </p:nvSpPr>
        <p:spPr bwMode="black">
          <a:xfrm>
            <a:off x="2850776" y="5401876"/>
            <a:ext cx="5832182" cy="1083784"/>
          </a:xfrm>
        </p:spPr>
        <p:txBody>
          <a:bodyPr/>
          <a:lstStyle>
            <a:lvl1pPr marL="0" indent="0" algn="ctr">
              <a:spcAft>
                <a:spcPct val="0"/>
              </a:spcAft>
              <a:buFont typeface="Wingdings" pitchFamily="2" charset="2"/>
              <a:buNone/>
              <a:defRPr sz="2800" i="1">
                <a:solidFill>
                  <a:schemeClr val="bg1"/>
                </a:solidFill>
              </a:defRPr>
            </a:lvl1pPr>
          </a:lstStyle>
          <a:p>
            <a:r>
              <a:rPr lang="en-US" dirty="0" smtClean="0"/>
              <a:t>Click to edit Master subtitle style</a:t>
            </a:r>
            <a:endParaRPr lang="en-US" dirty="0"/>
          </a:p>
        </p:txBody>
      </p:sp>
      <p:sp>
        <p:nvSpPr>
          <p:cNvPr id="5124" name="Rectangle 4"/>
          <p:cNvSpPr>
            <a:spLocks noGrp="1" noChangeArrowheads="1"/>
          </p:cNvSpPr>
          <p:nvPr>
            <p:ph type="ctrTitle"/>
          </p:nvPr>
        </p:nvSpPr>
        <p:spPr bwMode="black">
          <a:xfrm>
            <a:off x="2853095" y="3795913"/>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sp>
        <p:nvSpPr>
          <p:cNvPr id="9" name="Rectangle 8"/>
          <p:cNvSpPr/>
          <p:nvPr userDrawn="1"/>
        </p:nvSpPr>
        <p:spPr>
          <a:xfrm>
            <a:off x="0" y="1336765"/>
            <a:ext cx="9144000" cy="41658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951568" y="862284"/>
            <a:ext cx="3660105" cy="369332"/>
          </a:xfrm>
          <a:prstGeom prst="rect">
            <a:avLst/>
          </a:prstGeom>
        </p:spPr>
        <p:txBody>
          <a:bodyPr wrap="none">
            <a:spAutoFit/>
            <a:scene3d>
              <a:camera prst="orthographicFront"/>
              <a:lightRig rig="threePt" dir="t"/>
            </a:scene3d>
            <a:sp3d extrusionH="57150">
              <a:bevelT w="69850" h="38100" prst="cross"/>
            </a:sp3d>
          </a:bodyPr>
          <a:lstStyle/>
          <a:p>
            <a:r>
              <a:rPr lang="en-US"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242457" y="2630904"/>
            <a:ext cx="6901542" cy="101566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40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Review</a:t>
            </a:r>
          </a:p>
          <a:p>
            <a:pPr>
              <a:lnSpc>
                <a:spcPts val="2400"/>
              </a:lnSpc>
            </a:pPr>
            <a:endPar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endParaRPr>
          </a:p>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1738248"/>
            <a:ext cx="9144000" cy="40011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xmlns="" val="262870821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dirty="0" smtClean="0"/>
          </a:p>
        </p:txBody>
      </p:sp>
    </p:spTree>
    <p:extLst>
      <p:ext uri="{BB962C8B-B14F-4D97-AF65-F5344CB8AC3E}">
        <p14:creationId xmlns:p14="http://schemas.microsoft.com/office/powerpoint/2010/main" xmlns="" val="2671191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xmlns="" val="82744307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9098781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36806266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33400" y="762000"/>
            <a:ext cx="8305800" cy="5638800"/>
          </a:xfrm>
        </p:spPr>
        <p:txBody>
          <a:bodyPr/>
          <a:lstStyle/>
          <a:p>
            <a:pPr lvl="0"/>
            <a:endParaRPr lang="en-US" noProof="0" dirty="0" smtClean="0"/>
          </a:p>
        </p:txBody>
      </p:sp>
    </p:spTree>
    <p:extLst>
      <p:ext uri="{BB962C8B-B14F-4D97-AF65-F5344CB8AC3E}">
        <p14:creationId xmlns:p14="http://schemas.microsoft.com/office/powerpoint/2010/main" xmlns="" val="2671191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1" name="Picture 10" descr="BlueSolarProbePlusBannerTemplate.jpg"/>
          <p:cNvPicPr>
            <a:picLocks noChangeAspect="1"/>
          </p:cNvPicPr>
          <p:nvPr userDrawn="1"/>
        </p:nvPicPr>
        <p:blipFill>
          <a:blip r:embed="rId2" cstate="print"/>
          <a:stretch>
            <a:fillRect/>
          </a:stretch>
        </p:blipFill>
        <p:spPr>
          <a:xfrm>
            <a:off x="0" y="-1"/>
            <a:ext cx="9144000" cy="6858001"/>
          </a:xfrm>
          <a:prstGeom prst="rect">
            <a:avLst/>
          </a:prstGeom>
        </p:spPr>
      </p:pic>
      <p:pic>
        <p:nvPicPr>
          <p:cNvPr id="12" name="Picture 11" descr="ISISlogo-002-C.png"/>
          <p:cNvPicPr>
            <a:picLocks noChangeAspect="1"/>
          </p:cNvPicPr>
          <p:nvPr userDrawn="1"/>
        </p:nvPicPr>
        <p:blipFill>
          <a:blip r:embed="rId3" cstate="print"/>
          <a:stretch>
            <a:fillRect/>
          </a:stretch>
        </p:blipFill>
        <p:spPr>
          <a:xfrm>
            <a:off x="415033" y="2567935"/>
            <a:ext cx="2159048" cy="4160520"/>
          </a:xfrm>
          <a:prstGeom prst="rect">
            <a:avLst/>
          </a:prstGeom>
        </p:spPr>
      </p:pic>
      <p:sp>
        <p:nvSpPr>
          <p:cNvPr id="5124" name="Rectangle 4"/>
          <p:cNvSpPr>
            <a:spLocks noGrp="1" noChangeArrowheads="1"/>
          </p:cNvSpPr>
          <p:nvPr>
            <p:ph type="ctrTitle"/>
          </p:nvPr>
        </p:nvSpPr>
        <p:spPr bwMode="black">
          <a:xfrm>
            <a:off x="3006775" y="5209775"/>
            <a:ext cx="5862638" cy="1248280"/>
          </a:xfrm>
        </p:spPr>
        <p:txBody>
          <a:bodyPr/>
          <a:lstStyle>
            <a:lvl1pPr algn="ctr">
              <a:lnSpc>
                <a:spcPts val="4800"/>
              </a:lnSpc>
              <a:defRPr sz="4000">
                <a:solidFill>
                  <a:schemeClr val="bg1"/>
                </a:solidFill>
              </a:defRPr>
            </a:lvl1pPr>
          </a:lstStyle>
          <a:p>
            <a:r>
              <a:rPr lang="en-US" dirty="0" smtClean="0"/>
              <a:t>Click to edit Master title style</a:t>
            </a:r>
            <a:endParaRPr lang="en-US" dirty="0"/>
          </a:p>
        </p:txBody>
      </p:sp>
      <p:sp>
        <p:nvSpPr>
          <p:cNvPr id="9" name="Rectangle 8"/>
          <p:cNvSpPr/>
          <p:nvPr userDrawn="1"/>
        </p:nvSpPr>
        <p:spPr>
          <a:xfrm>
            <a:off x="0" y="1797805"/>
            <a:ext cx="9144000" cy="42242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400" b="1" i="0" cap="none" spc="0" baseline="0" dirty="0" smtClean="0">
                <a:ln w="11430"/>
                <a:solidFill>
                  <a:srgbClr val="FFDC6D"/>
                </a:solidFill>
                <a:effectLst>
                  <a:outerShdw blurRad="80000" dist="40000" dir="5040000" algn="tl">
                    <a:srgbClr val="000000">
                      <a:alpha val="30000"/>
                    </a:srgbClr>
                  </a:outerShdw>
                </a:effectLst>
                <a:latin typeface="Arial"/>
                <a:cs typeface="Arial"/>
              </a:rPr>
              <a:t>Integrated Science Investigation of the Sun</a:t>
            </a:r>
            <a:endParaRPr lang="en-US" sz="34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7" name="TextBox 16"/>
          <p:cNvSpPr txBox="1"/>
          <p:nvPr userDrawn="1"/>
        </p:nvSpPr>
        <p:spPr>
          <a:xfrm>
            <a:off x="0" y="223149"/>
            <a:ext cx="5680364" cy="584775"/>
          </a:xfrm>
          <a:prstGeom prst="rect">
            <a:avLst/>
          </a:prstGeom>
          <a:noFill/>
        </p:spPr>
        <p:txBody>
          <a:bodyPr wrap="square" rtlCol="0">
            <a:spAutoFit/>
            <a:scene3d>
              <a:camera prst="orthographicFront"/>
              <a:lightRig rig="threePt" dir="t"/>
            </a:scene3d>
            <a:sp3d extrusionH="57150">
              <a:bevelT h="25400" prst="softRound"/>
            </a:sp3d>
          </a:bodyPr>
          <a:lstStyle/>
          <a:p>
            <a:r>
              <a:rPr lang="en-US" sz="3200" b="1" dirty="0" smtClean="0">
                <a:solidFill>
                  <a:schemeClr val="bg1"/>
                </a:solidFill>
                <a:latin typeface="Arial"/>
                <a:cs typeface="Arial"/>
              </a:rPr>
              <a:t>Solar Probe Plus</a:t>
            </a:r>
          </a:p>
        </p:txBody>
      </p:sp>
      <p:sp>
        <p:nvSpPr>
          <p:cNvPr id="18" name="Rectangle 17"/>
          <p:cNvSpPr/>
          <p:nvPr userDrawn="1"/>
        </p:nvSpPr>
        <p:spPr>
          <a:xfrm>
            <a:off x="823456" y="992913"/>
            <a:ext cx="3916329" cy="369332"/>
          </a:xfrm>
          <a:prstGeom prst="rect">
            <a:avLst/>
          </a:prstGeom>
        </p:spPr>
        <p:txBody>
          <a:bodyPr wrap="none">
            <a:spAutoFit/>
            <a:scene3d>
              <a:camera prst="orthographicFront"/>
              <a:lightRig rig="threePt" dir="t"/>
            </a:scene3d>
            <a:sp3d extrusionH="57150">
              <a:bevelT w="69850" h="38100" prst="cross"/>
            </a:sp3d>
          </a:bodyPr>
          <a:lstStyle/>
          <a:p>
            <a:r>
              <a:rPr lang="en-US" b="1" i="1" dirty="0" smtClean="0">
                <a:solidFill>
                  <a:schemeClr val="bg1"/>
                </a:solidFill>
                <a:effectLst>
                  <a:outerShdw blurRad="1270000" dist="38100" dir="21540000" sx="200000" sy="200000" algn="tl" rotWithShape="0">
                    <a:srgbClr val="000000">
                      <a:alpha val="0"/>
                    </a:srgbClr>
                  </a:outerShdw>
                </a:effectLst>
                <a:latin typeface="Arial"/>
                <a:cs typeface="Arial"/>
              </a:rPr>
              <a:t>A NASA Mission</a:t>
            </a:r>
            <a:r>
              <a:rPr lang="en-US" b="1" i="1" baseline="0" dirty="0" smtClean="0">
                <a:solidFill>
                  <a:schemeClr val="bg1"/>
                </a:solidFill>
                <a:effectLst>
                  <a:outerShdw blurRad="1270000" dist="38100" dir="21540000" sx="200000" sy="200000" algn="tl" rotWithShape="0">
                    <a:srgbClr val="000000">
                      <a:alpha val="0"/>
                    </a:srgbClr>
                  </a:outerShdw>
                </a:effectLst>
                <a:latin typeface="Arial"/>
                <a:cs typeface="Arial"/>
              </a:rPr>
              <a:t> to Touch the Sun</a:t>
            </a:r>
            <a:endParaRPr lang="en-US" b="1" i="1" dirty="0">
              <a:solidFill>
                <a:schemeClr val="bg1"/>
              </a:solidFill>
              <a:effectLst>
                <a:outerShdw blurRad="1270000" dist="38100" dir="21540000" sx="200000" sy="200000" algn="tl" rotWithShape="0">
                  <a:srgbClr val="000000">
                    <a:alpha val="0"/>
                  </a:srgbClr>
                </a:outerShdw>
              </a:effectLst>
              <a:latin typeface="Arial"/>
              <a:cs typeface="Arial"/>
            </a:endParaRPr>
          </a:p>
        </p:txBody>
      </p:sp>
      <p:sp>
        <p:nvSpPr>
          <p:cNvPr id="19" name="Rectangle 18"/>
          <p:cNvSpPr/>
          <p:nvPr userDrawn="1"/>
        </p:nvSpPr>
        <p:spPr>
          <a:xfrm>
            <a:off x="2342349" y="2999736"/>
            <a:ext cx="6901542" cy="206210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100000"/>
              </a:lnSpc>
            </a:pPr>
            <a:r>
              <a:rPr lang="en-US" sz="4800" b="1" i="0" cap="none" spc="0" baseline="0" dirty="0" smtClean="0">
                <a:ln w="11430"/>
                <a:solidFill>
                  <a:srgbClr val="FFDC6D"/>
                </a:solidFill>
                <a:effectLst>
                  <a:outerShdw blurRad="80000" dist="40000" dir="5040000" algn="tl">
                    <a:srgbClr val="000000">
                      <a:alpha val="30000"/>
                    </a:srgbClr>
                  </a:outerShdw>
                </a:effectLst>
                <a:latin typeface="Arial"/>
                <a:cs typeface="Arial"/>
              </a:rPr>
              <a:t>Preliminary Design </a:t>
            </a:r>
            <a:br>
              <a:rPr lang="en-US" sz="4800" b="1" i="0" cap="none" spc="0" baseline="0" dirty="0" smtClean="0">
                <a:ln w="11430"/>
                <a:solidFill>
                  <a:srgbClr val="FFDC6D"/>
                </a:solidFill>
                <a:effectLst>
                  <a:outerShdw blurRad="80000" dist="40000" dir="5040000" algn="tl">
                    <a:srgbClr val="000000">
                      <a:alpha val="30000"/>
                    </a:srgbClr>
                  </a:outerShdw>
                </a:effectLst>
                <a:latin typeface="Arial"/>
                <a:cs typeface="Arial"/>
              </a:rPr>
            </a:br>
            <a:r>
              <a:rPr lang="en-US" sz="4800" b="1" i="0" cap="none" spc="0" baseline="0" dirty="0" smtClean="0">
                <a:ln w="11430"/>
                <a:solidFill>
                  <a:srgbClr val="FFDC6D"/>
                </a:solidFill>
                <a:effectLst>
                  <a:outerShdw blurRad="80000" dist="40000" dir="5040000" algn="tl">
                    <a:srgbClr val="000000">
                      <a:alpha val="30000"/>
                    </a:srgbClr>
                  </a:outerShdw>
                </a:effectLst>
                <a:latin typeface="Arial"/>
                <a:cs typeface="Arial"/>
              </a:rPr>
              <a:t>Review</a:t>
            </a:r>
          </a:p>
          <a:p>
            <a:pPr>
              <a:lnSpc>
                <a:spcPct val="100000"/>
              </a:lnSpc>
            </a:pPr>
            <a:r>
              <a:rPr lang="en-US" sz="3200" b="1" i="0" cap="none" spc="0" baseline="0" dirty="0" smtClean="0">
                <a:ln w="11430"/>
                <a:solidFill>
                  <a:srgbClr val="FFDC6D"/>
                </a:solidFill>
                <a:effectLst>
                  <a:outerShdw blurRad="80000" dist="40000" dir="5040000" algn="tl">
                    <a:srgbClr val="000000">
                      <a:alpha val="30000"/>
                    </a:srgbClr>
                  </a:outerShdw>
                </a:effectLst>
                <a:latin typeface="Arial"/>
                <a:cs typeface="Arial"/>
              </a:rPr>
              <a:t>06 NOV 2013</a:t>
            </a:r>
            <a:endParaRPr lang="en-US" sz="3200" b="1" i="0" cap="none" spc="0" dirty="0">
              <a:ln w="11430"/>
              <a:solidFill>
                <a:srgbClr val="FFDC6D"/>
              </a:solidFill>
              <a:effectLst>
                <a:outerShdw blurRad="80000" dist="40000" dir="5040000" algn="tl">
                  <a:srgbClr val="000000">
                    <a:alpha val="30000"/>
                  </a:srgbClr>
                </a:outerShdw>
              </a:effectLst>
              <a:latin typeface="Arial"/>
              <a:cs typeface="Arial"/>
            </a:endParaRPr>
          </a:p>
        </p:txBody>
      </p:sp>
      <p:sp>
        <p:nvSpPr>
          <p:cNvPr id="10" name="Rectangle 9"/>
          <p:cNvSpPr/>
          <p:nvPr userDrawn="1"/>
        </p:nvSpPr>
        <p:spPr>
          <a:xfrm>
            <a:off x="1" y="2199288"/>
            <a:ext cx="9144000" cy="42825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ts val="2400"/>
              </a:lnSpc>
            </a:pPr>
            <a:r>
              <a:rPr lang="en-US" sz="3400" b="1" i="0" cap="none" spc="0" baseline="0" dirty="0" smtClean="0">
                <a:ln w="11430"/>
                <a:solidFill>
                  <a:srgbClr val="FFDC6D"/>
                </a:solidFill>
                <a:effectLst>
                  <a:outerShdw blurRad="80000" dist="40000" dir="5040000" algn="tl">
                    <a:srgbClr val="000000">
                      <a:alpha val="30000"/>
                    </a:srgbClr>
                  </a:outerShdw>
                </a:effectLst>
                <a:latin typeface="Arial"/>
                <a:cs typeface="Arial"/>
              </a:rPr>
              <a:t>Energetic Particles</a:t>
            </a:r>
            <a:endParaRPr lang="en-US" sz="3400" b="1" i="0" cap="none" spc="0" dirty="0">
              <a:ln w="11430"/>
              <a:solidFill>
                <a:srgbClr val="FFDC6D"/>
              </a:solidFill>
              <a:effectLst>
                <a:outerShdw blurRad="80000" dist="40000" dir="5040000" algn="tl">
                  <a:srgbClr val="000000">
                    <a:alpha val="30000"/>
                  </a:srgbClr>
                </a:outerShdw>
              </a:effectLst>
              <a:latin typeface="Arial"/>
              <a:cs typeface="Arial"/>
            </a:endParaRPr>
          </a:p>
        </p:txBody>
      </p:sp>
    </p:spTree>
    <p:extLst>
      <p:ext uri="{BB962C8B-B14F-4D97-AF65-F5344CB8AC3E}">
        <p14:creationId xmlns:p14="http://schemas.microsoft.com/office/powerpoint/2010/main" xmlns="" val="262870821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132114"/>
            <a:ext cx="8426450" cy="5238524"/>
          </a:xfrm>
        </p:spPr>
        <p:txBody>
          <a:bodyPr/>
          <a:lstStyle>
            <a:lvl1pPr>
              <a:lnSpc>
                <a:spcPct val="95000"/>
              </a:lnSpc>
              <a:spcAft>
                <a:spcPts val="300"/>
              </a:spcAft>
              <a:defRPr sz="2400"/>
            </a:lvl1pPr>
            <a:lvl2pPr marL="463550" indent="-234950">
              <a:lnSpc>
                <a:spcPct val="95000"/>
              </a:lnSpc>
              <a:spcAft>
                <a:spcPts val="300"/>
              </a:spcAft>
              <a:buClrTx/>
              <a:buSzPct val="115000"/>
              <a:buFont typeface="Wingdings" charset="2"/>
              <a:buChar char="§"/>
              <a:defRPr sz="2200"/>
            </a:lvl2pPr>
            <a:lvl3pPr>
              <a:lnSpc>
                <a:spcPct val="95000"/>
              </a:lnSpc>
              <a:spcAft>
                <a:spcPts val="300"/>
              </a:spcAft>
              <a:defRPr sz="1800"/>
            </a:lvl3pPr>
            <a:lvl4pPr>
              <a:lnSpc>
                <a:spcPct val="95000"/>
              </a:lnSpc>
              <a:spcAft>
                <a:spcPts val="300"/>
              </a:spcAft>
              <a:defRPr sz="1600"/>
            </a:lvl4pPr>
            <a:lvl5pPr>
              <a:lnSpc>
                <a:spcPct val="95000"/>
              </a:lnSpc>
              <a:spcAft>
                <a:spcPts val="300"/>
              </a:spcAft>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xmlns="" val="82744307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228600" y="1198709"/>
            <a:ext cx="4137025" cy="5286615"/>
          </a:xfrm>
        </p:spPr>
        <p:txBody>
          <a:bodyPr/>
          <a:lstStyle>
            <a:lvl1pPr>
              <a:spcAft>
                <a:spcPts val="0"/>
              </a:spcAft>
              <a:defRPr sz="2400"/>
            </a:lvl1pPr>
            <a:lvl2pPr marL="463550" indent="-234950">
              <a:spcAft>
                <a:spcPts val="0"/>
              </a:spcAft>
              <a:buClrTx/>
              <a:buFont typeface="Wingdings" charset="2"/>
              <a:buChar char="§"/>
              <a:defRPr sz="2200"/>
            </a:lvl2pPr>
            <a:lvl3pPr>
              <a:spcAft>
                <a:spcPts val="0"/>
              </a:spcAft>
              <a:defRPr sz="2000"/>
            </a:lvl3pPr>
            <a:lvl4pPr>
              <a:spcAft>
                <a:spcPts val="0"/>
              </a:spcAft>
              <a:defRPr sz="18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2"/>
          </p:nvPr>
        </p:nvSpPr>
        <p:spPr>
          <a:xfrm>
            <a:off x="4582584" y="1206393"/>
            <a:ext cx="4137025" cy="5286615"/>
          </a:xfrm>
        </p:spPr>
        <p:txBody>
          <a:bodyPr/>
          <a:lstStyle>
            <a:lvl1pPr>
              <a:spcAft>
                <a:spcPts val="0"/>
              </a:spcAft>
              <a:defRPr sz="2400"/>
            </a:lvl1pPr>
            <a:lvl2pPr marL="463550" indent="-234950">
              <a:spcAft>
                <a:spcPts val="0"/>
              </a:spcAft>
              <a:buClrTx/>
              <a:buFont typeface="Wingdings" charset="2"/>
              <a:buChar char="§"/>
              <a:defRPr sz="2000"/>
            </a:lvl2pPr>
            <a:lvl3pPr>
              <a:spcAft>
                <a:spcPts val="0"/>
              </a:spcAft>
              <a:defRPr sz="1800"/>
            </a:lvl3pPr>
            <a:lvl4pPr>
              <a:spcAft>
                <a:spcPts val="0"/>
              </a:spcAft>
              <a:defRPr sz="1600"/>
            </a:lvl4pPr>
            <a:lvl5pPr>
              <a:spcAft>
                <a:spcPts val="0"/>
              </a:spcAft>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89098781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36806266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pic>
        <p:nvPicPr>
          <p:cNvPr id="12" name="Picture 11" descr="ISISlogo-002-C.png"/>
          <p:cNvPicPr>
            <a:picLocks noChangeAspect="1"/>
          </p:cNvPicPr>
          <p:nvPr userDrawn="1"/>
        </p:nvPicPr>
        <p:blipFill>
          <a:blip r:embed="rId8" cstate="print"/>
          <a:stretch>
            <a:fillRect/>
          </a:stretch>
        </p:blipFill>
        <p:spPr>
          <a:xfrm>
            <a:off x="20320" y="10160"/>
            <a:ext cx="564674" cy="108813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9"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
        <p:nvSpPr>
          <p:cNvPr id="13" name="TextBox 12"/>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SOC PDR</a:t>
            </a:r>
            <a:endParaRPr lang="en-US" sz="1000" dirty="0"/>
          </a:p>
        </p:txBody>
      </p:sp>
    </p:spTree>
    <p:extLst>
      <p:ext uri="{BB962C8B-B14F-4D97-AF65-F5344CB8AC3E}">
        <p14:creationId xmlns:p14="http://schemas.microsoft.com/office/powerpoint/2010/main" xmlns="" val="12049889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ransitio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24" descr="BlueSolarProbePlusBannerTemplate.jpg"/>
          <p:cNvPicPr>
            <a:picLocks noChangeAspect="1"/>
          </p:cNvPicPr>
          <p:nvPr userDrawn="1"/>
        </p:nvPicPr>
        <p:blipFill>
          <a:blip r:embed="rId7" cstate="print"/>
          <a:srcRect t="39458" b="50794"/>
          <a:stretch>
            <a:fillRect/>
          </a:stretch>
        </p:blipFill>
        <p:spPr>
          <a:xfrm>
            <a:off x="0" y="130628"/>
            <a:ext cx="9144000" cy="791456"/>
          </a:xfrm>
          <a:prstGeom prst="rect">
            <a:avLst/>
          </a:prstGeom>
        </p:spPr>
      </p:pic>
      <p:pic>
        <p:nvPicPr>
          <p:cNvPr id="12" name="Picture 11" descr="ISISlogo-002-C.png"/>
          <p:cNvPicPr>
            <a:picLocks noChangeAspect="1"/>
          </p:cNvPicPr>
          <p:nvPr userDrawn="1"/>
        </p:nvPicPr>
        <p:blipFill>
          <a:blip r:embed="rId8" cstate="print"/>
          <a:stretch>
            <a:fillRect/>
          </a:stretch>
        </p:blipFill>
        <p:spPr>
          <a:xfrm>
            <a:off x="20320" y="10160"/>
            <a:ext cx="564674" cy="1088136"/>
          </a:xfrm>
          <a:prstGeom prst="rect">
            <a:avLst/>
          </a:prstGeom>
        </p:spPr>
      </p:pic>
      <p:sp>
        <p:nvSpPr>
          <p:cNvPr id="1027" name="Rectangle 3"/>
          <p:cNvSpPr>
            <a:spLocks noGrp="1" noChangeArrowheads="1"/>
          </p:cNvSpPr>
          <p:nvPr>
            <p:ph type="body" idx="1"/>
          </p:nvPr>
        </p:nvSpPr>
        <p:spPr bwMode="auto">
          <a:xfrm>
            <a:off x="358775" y="1167973"/>
            <a:ext cx="8426450" cy="52026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103" name="Line 7"/>
          <p:cNvSpPr>
            <a:spLocks noChangeShapeType="1"/>
          </p:cNvSpPr>
          <p:nvPr/>
        </p:nvSpPr>
        <p:spPr bwMode="gray">
          <a:xfrm flipV="1">
            <a:off x="304800" y="6593649"/>
            <a:ext cx="8501104" cy="0"/>
          </a:xfrm>
          <a:prstGeom prst="line">
            <a:avLst/>
          </a:prstGeom>
          <a:noFill/>
          <a:ln w="38100">
            <a:solidFill>
              <a:srgbClr val="01255B"/>
            </a:solidFill>
            <a:round/>
            <a:headEnd/>
            <a:tailEnd/>
          </a:ln>
          <a:effectLst/>
        </p:spPr>
        <p:txBody>
          <a:bodyPr/>
          <a:lstStyle/>
          <a:p>
            <a:pPr>
              <a:defRPr/>
            </a:pPr>
            <a:endParaRPr lang="en-US" dirty="0"/>
          </a:p>
        </p:txBody>
      </p:sp>
      <p:cxnSp>
        <p:nvCxnSpPr>
          <p:cNvPr id="18" name="Straight Connector 17"/>
          <p:cNvCxnSpPr/>
          <p:nvPr/>
        </p:nvCxnSpPr>
        <p:spPr bwMode="auto">
          <a:xfrm>
            <a:off x="9607138" y="843148"/>
            <a:ext cx="914400" cy="914400"/>
          </a:xfrm>
          <a:prstGeom prst="line">
            <a:avLst/>
          </a:prstGeom>
          <a:blipFill dpi="0" rotWithShape="0">
            <a:blip r:embed="rId9" cstate="print"/>
            <a:srcRect/>
            <a:stretch>
              <a:fillRect/>
            </a:stretch>
          </a:blipFill>
          <a:ln w="9525" cap="flat" cmpd="sng" algn="ctr">
            <a:noFill/>
            <a:prstDash val="solid"/>
            <a:round/>
            <a:headEnd type="none" w="med" len="med"/>
            <a:tailEnd type="none" w="med" len="med"/>
          </a:ln>
          <a:effectLst/>
        </p:spPr>
      </p:cxnSp>
      <p:sp>
        <p:nvSpPr>
          <p:cNvPr id="1030" name="Rectangle 6"/>
          <p:cNvSpPr>
            <a:spLocks noGrp="1" noChangeArrowheads="1"/>
          </p:cNvSpPr>
          <p:nvPr>
            <p:ph type="title"/>
          </p:nvPr>
        </p:nvSpPr>
        <p:spPr bwMode="auto">
          <a:xfrm>
            <a:off x="683879" y="185100"/>
            <a:ext cx="7199939" cy="67551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t>Click to edit Master title style</a:t>
            </a:r>
          </a:p>
        </p:txBody>
      </p:sp>
      <p:pic>
        <p:nvPicPr>
          <p:cNvPr id="24" name="Picture 23" descr="BlueSolarProbePlusBannerTemplate.jpg"/>
          <p:cNvPicPr>
            <a:picLocks noChangeAspect="1"/>
          </p:cNvPicPr>
          <p:nvPr userDrawn="1"/>
        </p:nvPicPr>
        <p:blipFill>
          <a:blip r:embed="rId7" cstate="print"/>
          <a:srcRect l="61611" b="71746"/>
          <a:stretch>
            <a:fillRect/>
          </a:stretch>
        </p:blipFill>
        <p:spPr>
          <a:xfrm>
            <a:off x="7942550" y="202410"/>
            <a:ext cx="1183808" cy="653447"/>
          </a:xfrm>
          <a:prstGeom prst="rect">
            <a:avLst/>
          </a:prstGeom>
        </p:spPr>
      </p:pic>
      <p:sp>
        <p:nvSpPr>
          <p:cNvPr id="16" name="TextBox 15"/>
          <p:cNvSpPr txBox="1"/>
          <p:nvPr/>
        </p:nvSpPr>
        <p:spPr>
          <a:xfrm>
            <a:off x="7945291" y="628630"/>
            <a:ext cx="1213820" cy="271869"/>
          </a:xfrm>
          <a:prstGeom prst="rect">
            <a:avLst/>
          </a:prstGeom>
          <a:noFill/>
        </p:spPr>
        <p:txBody>
          <a:bodyPr wrap="square" rtlCol="0">
            <a:spAutoFit/>
          </a:bodyPr>
          <a:lstStyle/>
          <a:p>
            <a:pPr marL="0" marR="0" indent="0" algn="r" defTabSz="914400" rtl="0" eaLnBrk="1" fontAlgn="base" latinLnBrk="0" hangingPunct="1">
              <a:lnSpc>
                <a:spcPts val="700"/>
              </a:lnSpc>
              <a:spcBef>
                <a:spcPct val="0"/>
              </a:spcBef>
              <a:spcAft>
                <a:spcPct val="0"/>
              </a:spcAft>
              <a:buClrTx/>
              <a:buSzTx/>
              <a:buFontTx/>
              <a:buNone/>
              <a:tabLst/>
              <a:defRPr/>
            </a:pPr>
            <a:r>
              <a:rPr lang="en-US" sz="500" b="1" dirty="0" smtClean="0">
                <a:solidFill>
                  <a:schemeClr val="bg1"/>
                </a:solidFill>
                <a:latin typeface="Arial"/>
                <a:cs typeface="Arial"/>
              </a:rPr>
              <a:t>Solar Probe Plus</a:t>
            </a:r>
          </a:p>
          <a:p>
            <a:pPr algn="r">
              <a:lnSpc>
                <a:spcPts val="700"/>
              </a:lnSpc>
            </a:pPr>
            <a:r>
              <a:rPr lang="en-US" sz="500" b="1" i="1" dirty="0" smtClean="0">
                <a:solidFill>
                  <a:schemeClr val="bg1"/>
                </a:solidFill>
                <a:latin typeface="Arial"/>
                <a:cs typeface="Arial"/>
              </a:rPr>
              <a:t>A NASA Mission</a:t>
            </a:r>
            <a:r>
              <a:rPr lang="en-US" sz="500" b="1" i="1" baseline="0" dirty="0" smtClean="0">
                <a:solidFill>
                  <a:schemeClr val="bg1"/>
                </a:solidFill>
                <a:latin typeface="Arial"/>
                <a:cs typeface="Arial"/>
              </a:rPr>
              <a:t> to Touch the Sun</a:t>
            </a:r>
            <a:endParaRPr lang="en-US" sz="500" b="1" i="1" dirty="0" smtClean="0">
              <a:solidFill>
                <a:schemeClr val="bg1"/>
              </a:solidFill>
              <a:latin typeface="Arial"/>
              <a:cs typeface="Arial"/>
            </a:endParaRPr>
          </a:p>
        </p:txBody>
      </p:sp>
      <p:sp>
        <p:nvSpPr>
          <p:cNvPr id="29" name="TextBox 28"/>
          <p:cNvSpPr txBox="1"/>
          <p:nvPr userDrawn="1"/>
        </p:nvSpPr>
        <p:spPr>
          <a:xfrm>
            <a:off x="315045" y="6608269"/>
            <a:ext cx="998925" cy="246221"/>
          </a:xfrm>
          <a:prstGeom prst="rect">
            <a:avLst/>
          </a:prstGeom>
          <a:noFill/>
        </p:spPr>
        <p:txBody>
          <a:bodyPr wrap="square" rtlCol="0">
            <a:spAutoFit/>
          </a:bodyPr>
          <a:lstStyle/>
          <a:p>
            <a:pPr algn="l"/>
            <a:fld id="{2D0F559F-C369-4EF5-8FAC-43A9680FDB1E}" type="slidenum">
              <a:rPr lang="en-US" sz="1000" smtClean="0"/>
              <a:pPr algn="l"/>
              <a:t>‹#›</a:t>
            </a:fld>
            <a:endParaRPr lang="en-US" sz="1000" dirty="0"/>
          </a:p>
        </p:txBody>
      </p:sp>
      <p:sp>
        <p:nvSpPr>
          <p:cNvPr id="30" name="TextBox 29"/>
          <p:cNvSpPr txBox="1"/>
          <p:nvPr userDrawn="1"/>
        </p:nvSpPr>
        <p:spPr>
          <a:xfrm>
            <a:off x="7271657" y="6606989"/>
            <a:ext cx="1534245" cy="246221"/>
          </a:xfrm>
          <a:prstGeom prst="rect">
            <a:avLst/>
          </a:prstGeom>
          <a:noFill/>
        </p:spPr>
        <p:txBody>
          <a:bodyPr wrap="square" rtlCol="0">
            <a:spAutoFit/>
          </a:bodyPr>
          <a:lstStyle/>
          <a:p>
            <a:pPr algn="r"/>
            <a:r>
              <a:rPr lang="en-US" sz="1000" dirty="0" smtClean="0"/>
              <a:t> 06 NOV 2013</a:t>
            </a:r>
            <a:endParaRPr lang="en-US" sz="1000" dirty="0"/>
          </a:p>
        </p:txBody>
      </p:sp>
      <p:sp>
        <p:nvSpPr>
          <p:cNvPr id="13" name="TextBox 12"/>
          <p:cNvSpPr txBox="1"/>
          <p:nvPr userDrawn="1"/>
        </p:nvSpPr>
        <p:spPr>
          <a:xfrm>
            <a:off x="2297527" y="6605709"/>
            <a:ext cx="4579684" cy="246221"/>
          </a:xfrm>
          <a:prstGeom prst="rect">
            <a:avLst/>
          </a:prstGeom>
          <a:noFill/>
        </p:spPr>
        <p:txBody>
          <a:bodyPr wrap="square" rtlCol="0">
            <a:spAutoFit/>
          </a:bodyPr>
          <a:lstStyle/>
          <a:p>
            <a:pPr algn="ctr"/>
            <a:r>
              <a:rPr lang="en-US" sz="1000" dirty="0" smtClean="0"/>
              <a:t>ISIS SOC PDR</a:t>
            </a:r>
            <a:endParaRPr lang="en-US" sz="1000" dirty="0"/>
          </a:p>
        </p:txBody>
      </p:sp>
    </p:spTree>
    <p:extLst>
      <p:ext uri="{BB962C8B-B14F-4D97-AF65-F5344CB8AC3E}">
        <p14:creationId xmlns:p14="http://schemas.microsoft.com/office/powerpoint/2010/main" xmlns="" val="120498893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ransition spd="med">
    <p:fade/>
  </p:transition>
  <p:hf hdr="0" ftr="0"/>
  <p:txStyles>
    <p:titleStyle>
      <a:lvl1pPr algn="l" rtl="0" eaLnBrk="1" fontAlgn="base" hangingPunct="1">
        <a:spcBef>
          <a:spcPct val="0"/>
        </a:spcBef>
        <a:spcAft>
          <a:spcPct val="0"/>
        </a:spcAft>
        <a:defRPr sz="3200" b="1">
          <a:solidFill>
            <a:schemeClr val="bg1"/>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227013" indent="-227013" algn="l" rtl="0" eaLnBrk="1" fontAlgn="base" hangingPunct="1">
        <a:lnSpc>
          <a:spcPct val="85000"/>
        </a:lnSpc>
        <a:spcBef>
          <a:spcPct val="0"/>
        </a:spcBef>
        <a:spcAft>
          <a:spcPct val="250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85000"/>
        </a:lnSpc>
        <a:spcBef>
          <a:spcPct val="0"/>
        </a:spcBef>
        <a:spcAft>
          <a:spcPct val="25000"/>
        </a:spcAft>
        <a:buFont typeface="Wingdings" pitchFamily="2" charset="2"/>
        <a:buChar char="§"/>
        <a:defRPr sz="2200" b="0">
          <a:solidFill>
            <a:schemeClr val="tx1"/>
          </a:solidFill>
          <a:latin typeface="+mn-lt"/>
        </a:defRPr>
      </a:lvl2pPr>
      <a:lvl3pPr marL="798513" indent="-230188" algn="l" rtl="0" eaLnBrk="1" fontAlgn="base" hangingPunct="1">
        <a:lnSpc>
          <a:spcPct val="85000"/>
        </a:lnSpc>
        <a:spcBef>
          <a:spcPct val="0"/>
        </a:spcBef>
        <a:spcAft>
          <a:spcPct val="25000"/>
        </a:spcAft>
        <a:buFont typeface="Wingdings" pitchFamily="2" charset="2"/>
        <a:buChar char="§"/>
        <a:defRPr sz="1800" b="0">
          <a:solidFill>
            <a:schemeClr val="tx1"/>
          </a:solidFill>
          <a:latin typeface="+mn-lt"/>
        </a:defRPr>
      </a:lvl3pPr>
      <a:lvl4pPr marL="1144588" indent="-230188" algn="l" rtl="0" eaLnBrk="1" fontAlgn="base" hangingPunct="1">
        <a:lnSpc>
          <a:spcPct val="85000"/>
        </a:lnSpc>
        <a:spcBef>
          <a:spcPct val="0"/>
        </a:spcBef>
        <a:spcAft>
          <a:spcPct val="25000"/>
        </a:spcAft>
        <a:buFont typeface="Wingdings" pitchFamily="2" charset="2"/>
        <a:buChar char="§"/>
        <a:defRPr sz="1600" b="0">
          <a:solidFill>
            <a:schemeClr val="tx1"/>
          </a:solidFill>
          <a:latin typeface="+mn-lt"/>
        </a:defRPr>
      </a:lvl4pPr>
      <a:lvl5pPr marL="1482725" indent="-222250" algn="l" rtl="0" eaLnBrk="1" fontAlgn="base" hangingPunct="1">
        <a:lnSpc>
          <a:spcPct val="85000"/>
        </a:lnSpc>
        <a:spcBef>
          <a:spcPct val="0"/>
        </a:spcBef>
        <a:spcAft>
          <a:spcPct val="250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Office_Word_Document1111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Office_Word_Document22222.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Office_Word_Document33333.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Office_Word_Document44444.docx"/><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package" Target="../embeddings/Microsoft_Office_Word_Document55555.docx"/><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51.xml.rels><?xml version="1.0" encoding="UTF-8" standalone="yes"?>
<Relationships xmlns="http://schemas.openxmlformats.org/package/2006/relationships"><Relationship Id="rId3" Type="http://schemas.openxmlformats.org/officeDocument/2006/relationships/package" Target="../embeddings/Microsoft_Office_Word_Document66666.doc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52.xml.rels><?xml version="1.0" encoding="UTF-8" standalone="yes"?>
<Relationships xmlns="http://schemas.openxmlformats.org/package/2006/relationships"><Relationship Id="rId3" Type="http://schemas.openxmlformats.org/officeDocument/2006/relationships/package" Target="../embeddings/Microsoft_Office_Word_Document77777.docx"/><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Office_Word_Document88888.docx"/><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Office_Word_Document99999.docx"/><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package" Target="../embeddings/Microsoft_Word_Document1101010.docx"/><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84.xml.rels><?xml version="1.0" encoding="UTF-8" standalone="yes"?>
<Relationships xmlns="http://schemas.openxmlformats.org/package/2006/relationships"><Relationship Id="rId3" Type="http://schemas.openxmlformats.org/officeDocument/2006/relationships/package" Target="../embeddings/Microsoft_Word_Document2111111.docx"/><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06775" y="5116787"/>
            <a:ext cx="5862638" cy="1248280"/>
          </a:xfrm>
        </p:spPr>
        <p:txBody>
          <a:bodyPr/>
          <a:lstStyle/>
          <a:p>
            <a:r>
              <a:rPr lang="en-US" dirty="0" smtClean="0"/>
              <a:t>ISIS Science Operations</a:t>
            </a:r>
            <a:endParaRPr lang="en-US"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074" y="4783419"/>
            <a:ext cx="8426450" cy="1405408"/>
          </a:xfrm>
        </p:spPr>
        <p:txBody>
          <a:bodyPr/>
          <a:lstStyle/>
          <a:p>
            <a:pPr>
              <a:lnSpc>
                <a:spcPct val="93000"/>
              </a:lnSpc>
            </a:pPr>
            <a:r>
              <a:rPr lang="en-US" dirty="0" smtClean="0"/>
              <a:t>Science and Operations Functions managed by SOC</a:t>
            </a:r>
          </a:p>
          <a:p>
            <a:pPr>
              <a:lnSpc>
                <a:spcPct val="93000"/>
              </a:lnSpc>
            </a:pPr>
            <a:r>
              <a:rPr lang="en-US" dirty="0" smtClean="0"/>
              <a:t>Software development needed for Ops, Science and Health &amp; Safety</a:t>
            </a:r>
          </a:p>
          <a:p>
            <a:pPr>
              <a:lnSpc>
                <a:spcPct val="93000"/>
              </a:lnSpc>
            </a:pPr>
            <a:r>
              <a:rPr lang="en-US" dirty="0" smtClean="0"/>
              <a:t>ISIS SOC testing via GSEOS – “Test as you fly and fly as you test”</a:t>
            </a:r>
          </a:p>
          <a:p>
            <a:pPr>
              <a:lnSpc>
                <a:spcPct val="93000"/>
              </a:lnSpc>
            </a:pPr>
            <a:endParaRPr lang="en-US" dirty="0" smtClean="0"/>
          </a:p>
        </p:txBody>
      </p:sp>
      <p:sp>
        <p:nvSpPr>
          <p:cNvPr id="2" name="Title 1"/>
          <p:cNvSpPr>
            <a:spLocks noGrp="1"/>
          </p:cNvSpPr>
          <p:nvPr>
            <p:ph type="title"/>
          </p:nvPr>
        </p:nvSpPr>
        <p:spPr/>
        <p:txBody>
          <a:bodyPr/>
          <a:lstStyle/>
          <a:p>
            <a:r>
              <a:rPr lang="en-US" dirty="0"/>
              <a:t>SOC </a:t>
            </a:r>
            <a:r>
              <a:rPr lang="en-US" dirty="0" smtClean="0"/>
              <a:t>Organization</a:t>
            </a:r>
            <a:endParaRPr lang="en-US" dirty="0"/>
          </a:p>
        </p:txBody>
      </p:sp>
      <p:sp>
        <p:nvSpPr>
          <p:cNvPr id="8" name="Rectangle 7"/>
          <p:cNvSpPr/>
          <p:nvPr/>
        </p:nvSpPr>
        <p:spPr bwMode="auto">
          <a:xfrm>
            <a:off x="2686257" y="1028268"/>
            <a:ext cx="346075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Lead</a:t>
            </a:r>
          </a:p>
          <a:p>
            <a:pPr marL="0" marR="0" indent="0" algn="ctr" defTabSz="914400" rtl="0" eaLnBrk="1" fontAlgn="base" latinLnBrk="0" hangingPunct="1">
              <a:lnSpc>
                <a:spcPct val="100000"/>
              </a:lnSpc>
              <a:spcBef>
                <a:spcPct val="0"/>
              </a:spcBef>
              <a:spcAft>
                <a:spcPct val="0"/>
              </a:spcAft>
              <a:buClrTx/>
              <a:buSzTx/>
              <a:buFontTx/>
              <a:buNone/>
              <a:tabLst/>
            </a:pPr>
            <a:r>
              <a:rPr lang="en-US" baseline="0" dirty="0" smtClean="0">
                <a:solidFill>
                  <a:schemeClr val="tx1"/>
                </a:solidFill>
                <a:latin typeface="Arial" charset="0"/>
              </a:rPr>
              <a:t>N.</a:t>
            </a:r>
            <a:r>
              <a:rPr lang="en-US" dirty="0" smtClean="0">
                <a:solidFill>
                  <a:schemeClr val="tx1"/>
                </a:solidFill>
                <a:latin typeface="Arial" charset="0"/>
              </a:rPr>
              <a:t> Schwadron</a:t>
            </a: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4007138" y="3321586"/>
            <a:ext cx="2034378" cy="93128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ISIS SOC Test Engineer</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 Legere</a:t>
            </a:r>
            <a:endParaRPr kumimoji="0" lang="en-US" sz="1800" b="0" i="0" u="none" strike="noStrike" cap="none" normalizeH="0" baseline="0" dirty="0" smtClean="0">
              <a:ln>
                <a:noFill/>
              </a:ln>
              <a:solidFill>
                <a:schemeClr val="tx1"/>
              </a:solidFill>
              <a:effectLst/>
              <a:latin typeface="Arial" charset="0"/>
            </a:endParaRPr>
          </a:p>
        </p:txBody>
      </p:sp>
      <p:sp>
        <p:nvSpPr>
          <p:cNvPr id="10" name="Rectangle 9"/>
          <p:cNvSpPr/>
          <p:nvPr/>
        </p:nvSpPr>
        <p:spPr bwMode="auto">
          <a:xfrm>
            <a:off x="1737128" y="2159343"/>
            <a:ext cx="3467100"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ISIS SOC</a:t>
            </a:r>
            <a:r>
              <a:rPr kumimoji="0" lang="en-US" sz="1800" b="0" i="0" u="none" strike="noStrike" cap="none" normalizeH="0" dirty="0" smtClean="0">
                <a:ln>
                  <a:noFill/>
                </a:ln>
                <a:solidFill>
                  <a:schemeClr val="tx1"/>
                </a:solidFill>
                <a:effectLst/>
                <a:latin typeface="Arial" charset="0"/>
              </a:rPr>
              <a:t> Ops</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 Smith</a:t>
            </a: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188021" y="3194727"/>
            <a:ext cx="2953558" cy="69850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Lead</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Jon Niehof</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8" idx="2"/>
            <a:endCxn id="10" idx="0"/>
          </p:cNvCxnSpPr>
          <p:nvPr/>
        </p:nvCxnSpPr>
        <p:spPr bwMode="auto">
          <a:xfrm flipH="1">
            <a:off x="3470678" y="1726768"/>
            <a:ext cx="945954" cy="432575"/>
          </a:xfrm>
          <a:prstGeom prst="line">
            <a:avLst/>
          </a:prstGeom>
          <a:blipFill dpi="0" rotWithShape="0">
            <a:blip r:embed="rId2" cstate="print"/>
            <a:srcRect/>
            <a:stretch>
              <a:fillRect/>
            </a:stretch>
          </a:blipFill>
          <a:ln w="9525" cap="flat" cmpd="sng" algn="ctr">
            <a:noFill/>
            <a:prstDash val="solid"/>
            <a:round/>
            <a:headEnd type="none" w="med" len="med"/>
            <a:tailEnd type="none" w="med" len="med"/>
          </a:ln>
          <a:effectLst/>
        </p:spPr>
      </p:cxnSp>
      <p:cxnSp>
        <p:nvCxnSpPr>
          <p:cNvPr id="15" name="Straight Connector 14"/>
          <p:cNvCxnSpPr/>
          <p:nvPr/>
        </p:nvCxnSpPr>
        <p:spPr bwMode="auto">
          <a:xfrm>
            <a:off x="949158" y="1390316"/>
            <a:ext cx="0" cy="1820244"/>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29" name="Straight Connector 28"/>
          <p:cNvCxnSpPr>
            <a:stCxn id="8" idx="1"/>
          </p:cNvCxnSpPr>
          <p:nvPr/>
        </p:nvCxnSpPr>
        <p:spPr bwMode="auto">
          <a:xfrm flipH="1">
            <a:off x="935789" y="1377518"/>
            <a:ext cx="1750468" cy="12798"/>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952903" y="2464143"/>
            <a:ext cx="784226" cy="3175"/>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a:off x="5825593" y="1751183"/>
            <a:ext cx="3039" cy="1550817"/>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5231709" y="2419684"/>
            <a:ext cx="2682396" cy="20741"/>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sp>
        <p:nvSpPr>
          <p:cNvPr id="17" name="Rectangle 16"/>
          <p:cNvSpPr/>
          <p:nvPr/>
        </p:nvSpPr>
        <p:spPr bwMode="auto">
          <a:xfrm>
            <a:off x="6218259" y="2954404"/>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EPI-Hi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A. Davis</a:t>
            </a: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7723817" y="2972098"/>
            <a:ext cx="1323983" cy="133695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EPI-Lo SOC Interface</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 Hill</a:t>
            </a:r>
            <a:endParaRPr kumimoji="0" lang="en-US" sz="1800" b="0" i="0" u="none" strike="noStrike" cap="none" normalizeH="0" baseline="0" dirty="0" smtClean="0">
              <a:ln>
                <a:noFill/>
              </a:ln>
              <a:solidFill>
                <a:schemeClr val="tx1"/>
              </a:solidFill>
              <a:effectLst/>
              <a:latin typeface="Arial" charset="0"/>
            </a:endParaRPr>
          </a:p>
        </p:txBody>
      </p:sp>
      <p:cxnSp>
        <p:nvCxnSpPr>
          <p:cNvPr id="41" name="Straight Connector 40"/>
          <p:cNvCxnSpPr/>
          <p:nvPr/>
        </p:nvCxnSpPr>
        <p:spPr bwMode="auto">
          <a:xfrm flipH="1">
            <a:off x="6154821" y="1369497"/>
            <a:ext cx="1750468" cy="12798"/>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2" name="Straight Connector 41"/>
          <p:cNvCxnSpPr/>
          <p:nvPr/>
        </p:nvCxnSpPr>
        <p:spPr bwMode="auto">
          <a:xfrm flipH="1">
            <a:off x="6956926" y="1376947"/>
            <a:ext cx="8021" cy="1582822"/>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7898063" y="1382295"/>
            <a:ext cx="8021" cy="1582822"/>
          </a:xfrm>
          <a:prstGeom prst="line">
            <a:avLst/>
          </a:prstGeom>
          <a:blipFill dpi="0" rotWithShape="0">
            <a:blip r:embed="rId2" cstate="print"/>
            <a:srcRect/>
            <a:stretch>
              <a:fillRect/>
            </a:stretch>
          </a:blipFill>
          <a:ln w="9525" cap="flat" cmpd="sng" algn="ctr">
            <a:solidFill>
              <a:schemeClr val="tx1"/>
            </a:solidFill>
            <a:prstDash val="solid"/>
            <a:round/>
            <a:headEnd type="none" w="med" len="med"/>
            <a:tailEnd type="none" w="med" len="med"/>
          </a:ln>
          <a:effectLst/>
        </p:spPr>
      </p:cxnSp>
      <p:sp>
        <p:nvSpPr>
          <p:cNvPr id="20" name="Rectangle 19"/>
          <p:cNvSpPr/>
          <p:nvPr/>
        </p:nvSpPr>
        <p:spPr bwMode="auto">
          <a:xfrm>
            <a:off x="714737" y="3815022"/>
            <a:ext cx="3010596" cy="85857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Software Support</a:t>
            </a:r>
          </a:p>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tx1"/>
                </a:solidFill>
                <a:latin typeface="Arial" charset="0"/>
              </a:rPr>
              <a:t>Matt Gorby, Marty Quinn, Ken Fairchild</a:t>
            </a:r>
            <a:endParaRPr kumimoji="0" lang="en-US" sz="1800" b="0" i="0" u="none" strike="noStrike" cap="none" normalizeH="0" dirty="0" smtClean="0">
              <a:ln>
                <a:noFill/>
              </a:ln>
              <a:solidFill>
                <a:schemeClr val="tx1"/>
              </a:solidFill>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xmlns="" val="350119423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Nigel Angold</a:t>
            </a:r>
            <a:endParaRPr lang="en-US" dirty="0"/>
          </a:p>
          <a:p>
            <a:r>
              <a:rPr lang="en-US" dirty="0" smtClean="0"/>
              <a:t>ISIS Systems Engineering (SwRI)</a:t>
            </a:r>
            <a:endParaRPr lang="en-US" dirty="0"/>
          </a:p>
        </p:txBody>
      </p:sp>
      <p:sp>
        <p:nvSpPr>
          <p:cNvPr id="2" name="Title 1"/>
          <p:cNvSpPr>
            <a:spLocks noGrp="1"/>
          </p:cNvSpPr>
          <p:nvPr>
            <p:ph type="ctrTitle"/>
          </p:nvPr>
        </p:nvSpPr>
        <p:spPr/>
        <p:txBody>
          <a:bodyPr/>
          <a:lstStyle/>
          <a:p>
            <a:r>
              <a:rPr lang="en-US" dirty="0" smtClean="0"/>
              <a:t>Requirements Analysis</a:t>
            </a:r>
            <a:endParaRPr lang="en-US" dirty="0"/>
          </a:p>
        </p:txBody>
      </p:sp>
    </p:spTree>
    <p:extLst>
      <p:ext uri="{BB962C8B-B14F-4D97-AF65-F5344CB8AC3E}">
        <p14:creationId xmlns:p14="http://schemas.microsoft.com/office/powerpoint/2010/main" xmlns="" val="49444546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57158"/>
            <a:ext cx="8426450" cy="4913480"/>
          </a:xfrm>
        </p:spPr>
        <p:txBody>
          <a:bodyPr/>
          <a:lstStyle/>
          <a:p>
            <a:pPr marL="406400" indent="-406400"/>
            <a:r>
              <a:rPr lang="en-US" dirty="0"/>
              <a:t>P</a:t>
            </a:r>
            <a:r>
              <a:rPr lang="en-US" dirty="0" smtClean="0"/>
              <a:t>ublic </a:t>
            </a:r>
            <a:r>
              <a:rPr lang="en-US" dirty="0"/>
              <a:t>quicklook data 6</a:t>
            </a:r>
            <a:r>
              <a:rPr lang="en-US" dirty="0" smtClean="0"/>
              <a:t>0 </a:t>
            </a:r>
            <a:r>
              <a:rPr lang="en-US" dirty="0"/>
              <a:t>days after downlink (6 months for first 3 orbits)</a:t>
            </a:r>
          </a:p>
          <a:p>
            <a:pPr marL="406400" indent="-406400"/>
            <a:r>
              <a:rPr lang="en-US" dirty="0"/>
              <a:t>P</a:t>
            </a:r>
            <a:r>
              <a:rPr lang="en-US" dirty="0" smtClean="0"/>
              <a:t>ublic </a:t>
            </a:r>
            <a:r>
              <a:rPr lang="en-US" dirty="0"/>
              <a:t>science data </a:t>
            </a:r>
            <a:r>
              <a:rPr lang="en-US" dirty="0" smtClean="0"/>
              <a:t>6 months after </a:t>
            </a:r>
            <a:r>
              <a:rPr lang="en-US" dirty="0"/>
              <a:t>downlink</a:t>
            </a:r>
          </a:p>
          <a:p>
            <a:pPr marL="406400" indent="-406400"/>
            <a:r>
              <a:rPr lang="en-US" dirty="0"/>
              <a:t>S</a:t>
            </a:r>
            <a:r>
              <a:rPr lang="en-US" dirty="0" smtClean="0"/>
              <a:t>hare </a:t>
            </a:r>
            <a:r>
              <a:rPr lang="en-US" dirty="0"/>
              <a:t>science/engineering/ancillary data among teams</a:t>
            </a:r>
          </a:p>
          <a:p>
            <a:pPr marL="406400" indent="-406400"/>
            <a:r>
              <a:rPr lang="en-US" dirty="0"/>
              <a:t>A</a:t>
            </a:r>
            <a:r>
              <a:rPr lang="en-US" dirty="0" smtClean="0"/>
              <a:t>t </a:t>
            </a:r>
            <a:r>
              <a:rPr lang="en-US" dirty="0"/>
              <a:t>SOC, archive all telemetry, data, software and docs for mission + 1 year</a:t>
            </a:r>
          </a:p>
          <a:p>
            <a:pPr marL="406400" indent="-406400"/>
            <a:r>
              <a:rPr lang="en-US" dirty="0" smtClean="0"/>
              <a:t>All SOC software + data to final</a:t>
            </a:r>
            <a:r>
              <a:rPr lang="en-US" dirty="0"/>
              <a:t>, deep archive by </a:t>
            </a:r>
            <a:r>
              <a:rPr lang="en-US" dirty="0" smtClean="0"/>
              <a:t>12 months </a:t>
            </a:r>
            <a:r>
              <a:rPr lang="en-US" dirty="0"/>
              <a:t>after mission end</a:t>
            </a:r>
          </a:p>
          <a:p>
            <a:pPr marL="406400" indent="-406400"/>
            <a:r>
              <a:rPr lang="en-US" dirty="0" smtClean="0"/>
              <a:t>SOC must have </a:t>
            </a:r>
            <a:r>
              <a:rPr lang="en-US" dirty="0"/>
              <a:t>APL (SPP project) approved security on computers</a:t>
            </a:r>
          </a:p>
          <a:p>
            <a:pPr marL="406400" indent="-406400"/>
            <a:r>
              <a:rPr lang="en-US" dirty="0" smtClean="0"/>
              <a:t>SOC </a:t>
            </a:r>
            <a:r>
              <a:rPr lang="en-US" dirty="0"/>
              <a:t>able to receive "remote SOC notification" of instrument fault conditions as detected by the </a:t>
            </a:r>
            <a:r>
              <a:rPr lang="en-US" dirty="0" smtClean="0"/>
              <a:t>spacecraft</a:t>
            </a:r>
            <a:endParaRPr lang="en-US" dirty="0"/>
          </a:p>
        </p:txBody>
      </p:sp>
      <p:sp>
        <p:nvSpPr>
          <p:cNvPr id="3" name="Title 2"/>
          <p:cNvSpPr>
            <a:spLocks noGrp="1"/>
          </p:cNvSpPr>
          <p:nvPr>
            <p:ph type="title"/>
          </p:nvPr>
        </p:nvSpPr>
        <p:spPr/>
        <p:txBody>
          <a:bodyPr/>
          <a:lstStyle/>
          <a:p>
            <a:r>
              <a:rPr lang="en-US" dirty="0" smtClean="0"/>
              <a:t>Requirements Analysis</a:t>
            </a:r>
            <a:endParaRPr lang="en-US" dirty="0"/>
          </a:p>
        </p:txBody>
      </p:sp>
    </p:spTree>
    <p:extLst>
      <p:ext uri="{BB962C8B-B14F-4D97-AF65-F5344CB8AC3E}">
        <p14:creationId xmlns:p14="http://schemas.microsoft.com/office/powerpoint/2010/main" xmlns="" val="222623928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152" y="1204643"/>
            <a:ext cx="8680215" cy="5061185"/>
          </a:xfrm>
        </p:spPr>
        <p:txBody>
          <a:bodyPr/>
          <a:lstStyle/>
          <a:p>
            <a:pPr lvl="1"/>
            <a:r>
              <a:rPr lang="en-US" sz="2000" dirty="0" smtClean="0"/>
              <a:t>[MRD</a:t>
            </a:r>
            <a:r>
              <a:rPr lang="en-US" sz="2000" dirty="0"/>
              <a:t>-</a:t>
            </a:r>
            <a:r>
              <a:rPr lang="en-US" sz="2000" dirty="0" smtClean="0"/>
              <a:t>29] </a:t>
            </a:r>
            <a:r>
              <a:rPr lang="en-US" sz="2000" dirty="0"/>
              <a:t>System: Burst Mode</a:t>
            </a:r>
          </a:p>
          <a:p>
            <a:pPr lvl="2"/>
            <a:r>
              <a:rPr lang="en-US" dirty="0"/>
              <a:t>The Mission shall be capable of sharing a limited amount of instrument messaging information sufficient for the purposes of coordinating concentrated or focused measurement (burst mode) periods.</a:t>
            </a:r>
          </a:p>
          <a:p>
            <a:pPr lvl="1"/>
            <a:r>
              <a:rPr lang="en-US" sz="2000" dirty="0" smtClean="0">
                <a:latin typeface="Arial"/>
                <a:cs typeface="Arial"/>
              </a:rPr>
              <a:t>[</a:t>
            </a:r>
            <a:r>
              <a:rPr lang="en-US" sz="2000" dirty="0">
                <a:latin typeface="Arial"/>
                <a:cs typeface="Arial"/>
              </a:rPr>
              <a:t>MRD-66</a:t>
            </a:r>
            <a:r>
              <a:rPr lang="en-US" sz="2000" dirty="0" smtClean="0">
                <a:latin typeface="Arial"/>
                <a:cs typeface="Arial"/>
              </a:rPr>
              <a:t>] Data </a:t>
            </a:r>
            <a:r>
              <a:rPr lang="en-US" sz="2000" dirty="0">
                <a:latin typeface="Arial"/>
                <a:cs typeface="Arial"/>
              </a:rPr>
              <a:t>Delivery: Science Data Management Plan</a:t>
            </a:r>
          </a:p>
          <a:p>
            <a:pPr lvl="2"/>
            <a:r>
              <a:rPr lang="en-US" sz="1600" dirty="0">
                <a:latin typeface="Arial"/>
                <a:cs typeface="Arial"/>
              </a:rPr>
              <a:t>The Mission shall create, update and adhere to a NASA Headquarters-approved Science Data Management Plan that specifies file contents, metadata, formats, standards, schedule and pathways for public data access, and the destination of the data upon mission termination</a:t>
            </a:r>
            <a:r>
              <a:rPr lang="en-US" sz="1600" dirty="0" smtClean="0">
                <a:latin typeface="Arial"/>
                <a:cs typeface="Arial"/>
              </a:rPr>
              <a:t>.</a:t>
            </a:r>
          </a:p>
          <a:p>
            <a:pPr lvl="1"/>
            <a:r>
              <a:rPr lang="en-US" sz="2000" dirty="0" smtClean="0">
                <a:latin typeface="Arial"/>
                <a:cs typeface="Arial"/>
              </a:rPr>
              <a:t>[</a:t>
            </a:r>
            <a:r>
              <a:rPr lang="en-US" sz="2000" dirty="0">
                <a:latin typeface="Arial"/>
                <a:cs typeface="Arial"/>
              </a:rPr>
              <a:t>MRD-58</a:t>
            </a:r>
            <a:r>
              <a:rPr lang="en-US" sz="2000" dirty="0" smtClean="0">
                <a:latin typeface="Arial"/>
                <a:cs typeface="Arial"/>
              </a:rPr>
              <a:t>] Data </a:t>
            </a:r>
            <a:r>
              <a:rPr lang="en-US" sz="2000" dirty="0">
                <a:latin typeface="Arial"/>
                <a:cs typeface="Arial"/>
              </a:rPr>
              <a:t>Delivery: Quick-Look </a:t>
            </a:r>
            <a:r>
              <a:rPr lang="en-US" sz="2000" dirty="0" smtClean="0">
                <a:latin typeface="Arial"/>
                <a:cs typeface="Arial"/>
              </a:rPr>
              <a:t>Data</a:t>
            </a:r>
            <a:endParaRPr lang="en-US" sz="2000" dirty="0">
              <a:latin typeface="Arial"/>
              <a:cs typeface="Arial"/>
            </a:endParaRPr>
          </a:p>
          <a:p>
            <a:pPr lvl="2"/>
            <a:r>
              <a:rPr lang="en-US" sz="1600" dirty="0" smtClean="0">
                <a:latin typeface="Arial"/>
                <a:cs typeface="Arial"/>
              </a:rPr>
              <a:t>The Mission shall ensure that each SOC provides for public dissemination a quick-look processed version of science data (e.g. thumbnails) within 60 days (TBR) of downlink.</a:t>
            </a:r>
          </a:p>
          <a:p>
            <a:pPr lvl="1"/>
            <a:r>
              <a:rPr lang="en-US" sz="2000" dirty="0" smtClean="0">
                <a:latin typeface="Arial"/>
                <a:cs typeface="Arial"/>
              </a:rPr>
              <a:t>[</a:t>
            </a:r>
            <a:r>
              <a:rPr lang="en-US" sz="2000" dirty="0">
                <a:latin typeface="Arial"/>
                <a:cs typeface="Arial"/>
              </a:rPr>
              <a:t>MRD-59</a:t>
            </a:r>
            <a:r>
              <a:rPr lang="en-US" sz="2000" dirty="0" smtClean="0">
                <a:latin typeface="Arial"/>
                <a:cs typeface="Arial"/>
              </a:rPr>
              <a:t>] Data </a:t>
            </a:r>
            <a:r>
              <a:rPr lang="en-US" sz="2000" dirty="0">
                <a:latin typeface="Arial"/>
                <a:cs typeface="Arial"/>
              </a:rPr>
              <a:t>Delivery: Sharing Among Instrument Teams</a:t>
            </a:r>
          </a:p>
          <a:p>
            <a:pPr lvl="2"/>
            <a:r>
              <a:rPr lang="en-US" sz="1600" dirty="0">
                <a:latin typeface="Arial"/>
                <a:cs typeface="Arial"/>
              </a:rPr>
              <a:t>The Mission shall be capable of sharing data between instrument teams to support data </a:t>
            </a:r>
            <a:r>
              <a:rPr lang="en-US" sz="1600" dirty="0" smtClean="0">
                <a:latin typeface="Arial"/>
                <a:cs typeface="Arial"/>
              </a:rPr>
              <a:t>analysis</a:t>
            </a:r>
          </a:p>
          <a:p>
            <a:pPr lvl="1"/>
            <a:r>
              <a:rPr lang="en-US" sz="2000" dirty="0">
                <a:latin typeface="Arial"/>
                <a:cs typeface="Arial"/>
              </a:rPr>
              <a:t>[MRD-60</a:t>
            </a:r>
            <a:r>
              <a:rPr lang="en-US" sz="2000" dirty="0" smtClean="0">
                <a:latin typeface="Arial"/>
                <a:cs typeface="Arial"/>
              </a:rPr>
              <a:t>] Data </a:t>
            </a:r>
            <a:r>
              <a:rPr lang="en-US" sz="2000" dirty="0">
                <a:latin typeface="Arial"/>
                <a:cs typeface="Arial"/>
              </a:rPr>
              <a:t>Delivery: Engineering Data Sharing</a:t>
            </a:r>
          </a:p>
          <a:p>
            <a:pPr lvl="2"/>
            <a:r>
              <a:rPr lang="en-US" sz="1600" dirty="0">
                <a:latin typeface="Arial"/>
                <a:cs typeface="Arial"/>
              </a:rPr>
              <a:t>The Mission shall be capable of sharing ancillary engineering information necessary to validate and calibrate science data sets to all investigation teams prior to depositing them in a </a:t>
            </a:r>
            <a:r>
              <a:rPr lang="en-US" sz="1600" dirty="0" smtClean="0">
                <a:latin typeface="Arial"/>
                <a:cs typeface="Arial"/>
              </a:rPr>
              <a:t>NASA-approved </a:t>
            </a:r>
            <a:r>
              <a:rPr lang="en-US" sz="1600" dirty="0">
                <a:latin typeface="Arial"/>
                <a:cs typeface="Arial"/>
              </a:rPr>
              <a:t>data repository</a:t>
            </a:r>
            <a:r>
              <a:rPr lang="en-US" sz="1600" dirty="0" smtClean="0">
                <a:latin typeface="Arial"/>
                <a:cs typeface="Arial"/>
              </a:rPr>
              <a:t>.</a:t>
            </a:r>
          </a:p>
          <a:p>
            <a:pPr lvl="1"/>
            <a:endParaRPr lang="en-US" sz="1600" dirty="0">
              <a:latin typeface="Arial"/>
              <a:cs typeface="Arial"/>
            </a:endParaRPr>
          </a:p>
          <a:p>
            <a:pPr lvl="2"/>
            <a:endParaRPr lang="en-US" sz="1100" dirty="0"/>
          </a:p>
          <a:p>
            <a:pPr lvl="2"/>
            <a:endParaRPr lang="en-US" sz="1100" dirty="0"/>
          </a:p>
          <a:p>
            <a:pPr lvl="3"/>
            <a:endParaRPr lang="en-US" sz="1200" dirty="0"/>
          </a:p>
          <a:p>
            <a:pPr lvl="2"/>
            <a:endParaRPr lang="en-US" sz="1400" dirty="0"/>
          </a:p>
          <a:p>
            <a:pPr lvl="1"/>
            <a:endParaRPr lang="en-US" sz="1400" dirty="0"/>
          </a:p>
          <a:p>
            <a:pPr lvl="1"/>
            <a:endParaRPr lang="en-US" sz="1400" dirty="0"/>
          </a:p>
          <a:p>
            <a:pPr lvl="1"/>
            <a:endParaRPr lang="en-US" sz="2000" dirty="0"/>
          </a:p>
        </p:txBody>
      </p:sp>
      <p:sp>
        <p:nvSpPr>
          <p:cNvPr id="2" name="Title 1"/>
          <p:cNvSpPr>
            <a:spLocks noGrp="1"/>
          </p:cNvSpPr>
          <p:nvPr>
            <p:ph type="title"/>
          </p:nvPr>
        </p:nvSpPr>
        <p:spPr/>
        <p:txBody>
          <a:bodyPr/>
          <a:lstStyle/>
          <a:p>
            <a:r>
              <a:rPr lang="en-US" dirty="0" smtClean="0"/>
              <a:t>Level 2 Requirements (1/3)</a:t>
            </a:r>
            <a:endParaRPr lang="en-US" dirty="0"/>
          </a:p>
        </p:txBody>
      </p:sp>
    </p:spTree>
    <p:extLst>
      <p:ext uri="{BB962C8B-B14F-4D97-AF65-F5344CB8AC3E}">
        <p14:creationId xmlns:p14="http://schemas.microsoft.com/office/powerpoint/2010/main" xmlns="" val="3220618736"/>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126" y="1168400"/>
            <a:ext cx="8701505" cy="5689600"/>
          </a:xfrm>
        </p:spPr>
        <p:txBody>
          <a:bodyPr/>
          <a:lstStyle/>
          <a:p>
            <a:pPr lvl="1"/>
            <a:r>
              <a:rPr lang="en-US" sz="2000" dirty="0">
                <a:cs typeface="Arial"/>
              </a:rPr>
              <a:t>[MRD-61] Data Delivery: Public Release</a:t>
            </a:r>
          </a:p>
          <a:p>
            <a:pPr lvl="2"/>
            <a:r>
              <a:rPr lang="en-US" sz="1600" dirty="0">
                <a:cs typeface="Arial"/>
              </a:rPr>
              <a:t>The Mission shall ensure that each SPP science investigation provides processed science data obtained as part of the SPP mission to the public no later than 6 months (TBR) from downlink of all a given encounter's data.</a:t>
            </a:r>
          </a:p>
          <a:p>
            <a:pPr lvl="1"/>
            <a:r>
              <a:rPr lang="en-US" sz="2000" dirty="0" smtClean="0"/>
              <a:t>[MRD</a:t>
            </a:r>
            <a:r>
              <a:rPr lang="en-US" sz="2000" dirty="0"/>
              <a:t>-</a:t>
            </a:r>
            <a:r>
              <a:rPr lang="en-US" sz="2000" dirty="0" smtClean="0"/>
              <a:t>63] </a:t>
            </a:r>
            <a:r>
              <a:rPr lang="en-US" sz="2000" dirty="0"/>
              <a:t>CDH Data Delivery: Data Retention at </a:t>
            </a:r>
            <a:r>
              <a:rPr lang="en-US" sz="2000" dirty="0" smtClean="0"/>
              <a:t>SOC</a:t>
            </a:r>
          </a:p>
          <a:p>
            <a:pPr lvl="2"/>
            <a:r>
              <a:rPr lang="en-US" sz="1600" dirty="0" smtClean="0"/>
              <a:t>The </a:t>
            </a:r>
            <a:r>
              <a:rPr lang="en-US" sz="16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600" dirty="0" smtClean="0"/>
              <a:t>.</a:t>
            </a:r>
            <a:endParaRPr lang="en-US" sz="1600" dirty="0" smtClean="0">
              <a:cs typeface="Arial"/>
            </a:endParaRPr>
          </a:p>
          <a:p>
            <a:pPr lvl="1"/>
            <a:r>
              <a:rPr lang="en-US" sz="2000" dirty="0" smtClean="0">
                <a:cs typeface="Arial"/>
              </a:rPr>
              <a:t>[</a:t>
            </a:r>
            <a:r>
              <a:rPr lang="en-US" sz="2000" dirty="0">
                <a:cs typeface="Arial"/>
              </a:rPr>
              <a:t>MRD-64] Data Delivery: Data Retention at SOCs</a:t>
            </a:r>
          </a:p>
          <a:p>
            <a:pPr lvl="2"/>
            <a:r>
              <a:rPr lang="en-US" sz="1600" dirty="0">
                <a:cs typeface="Arial"/>
              </a:rPr>
              <a:t>The Mission shall ensure that each SOC maintains a data archive of its instrument science, documentation, software and science data products for the life of the mission plus one year (TBR).</a:t>
            </a:r>
          </a:p>
          <a:p>
            <a:pPr lvl="1"/>
            <a:r>
              <a:rPr lang="en-US" sz="2000" dirty="0">
                <a:cs typeface="Arial"/>
              </a:rPr>
              <a:t>[MRD-65] Data Delivery: Data Delivery to NASA</a:t>
            </a:r>
          </a:p>
          <a:p>
            <a:pPr lvl="2"/>
            <a:r>
              <a:rPr lang="en-US" sz="1600" dirty="0">
                <a:cs typeface="Arial"/>
              </a:rPr>
              <a:t>The Mission shall ensure that each science investigation team delivers their respective data archive from the operational phase of the mission to a NASA-designated location for a deep data archive within </a:t>
            </a:r>
            <a:r>
              <a:rPr lang="en-US" sz="1600" dirty="0" smtClean="0">
                <a:cs typeface="Arial"/>
              </a:rPr>
              <a:t>12 months </a:t>
            </a:r>
            <a:r>
              <a:rPr lang="en-US" sz="1600" dirty="0">
                <a:cs typeface="Arial"/>
              </a:rPr>
              <a:t>of completion of the operational phase of the </a:t>
            </a:r>
            <a:r>
              <a:rPr lang="en-US" sz="1600" dirty="0" smtClean="0">
                <a:cs typeface="Arial"/>
              </a:rPr>
              <a:t>mission.</a:t>
            </a:r>
          </a:p>
          <a:p>
            <a:endParaRPr lang="en-US" dirty="0"/>
          </a:p>
        </p:txBody>
      </p:sp>
      <p:sp>
        <p:nvSpPr>
          <p:cNvPr id="2" name="Title 1"/>
          <p:cNvSpPr>
            <a:spLocks noGrp="1"/>
          </p:cNvSpPr>
          <p:nvPr>
            <p:ph type="title"/>
          </p:nvPr>
        </p:nvSpPr>
        <p:spPr/>
        <p:txBody>
          <a:bodyPr/>
          <a:lstStyle/>
          <a:p>
            <a:r>
              <a:rPr lang="en-US" dirty="0" smtClean="0"/>
              <a:t>Level 2 Requirements (2/3)</a:t>
            </a:r>
            <a:endParaRPr lang="en-US" dirty="0"/>
          </a:p>
        </p:txBody>
      </p:sp>
    </p:spTree>
    <p:extLst>
      <p:ext uri="{BB962C8B-B14F-4D97-AF65-F5344CB8AC3E}">
        <p14:creationId xmlns:p14="http://schemas.microsoft.com/office/powerpoint/2010/main" xmlns="" val="1889254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1"/>
            <a:r>
              <a:rPr lang="en-US" sz="2000" dirty="0"/>
              <a:t>[MRD-72] FP: Instrument Power-Down Time (</a:t>
            </a:r>
            <a:r>
              <a:rPr lang="en-US" sz="2000" i="1" dirty="0"/>
              <a:t>ISIS SOC Tracks this for Heath &amp; Safety)</a:t>
            </a:r>
          </a:p>
          <a:p>
            <a:pPr lvl="2"/>
            <a:r>
              <a:rPr lang="en-US" sz="1600" dirty="0" smtClean="0"/>
              <a:t>The </a:t>
            </a:r>
            <a:r>
              <a:rPr lang="en-US" sz="1600" dirty="0"/>
              <a:t>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600" dirty="0" smtClean="0"/>
              <a:t>.</a:t>
            </a:r>
          </a:p>
          <a:p>
            <a:pPr lvl="2"/>
            <a:endParaRPr lang="en-US" sz="1600" dirty="0"/>
          </a:p>
          <a:p>
            <a:pPr lvl="1"/>
            <a:r>
              <a:rPr lang="en-US" sz="2000" dirty="0"/>
              <a:t>[MRD-82] Safety: JHU/APL Network Security</a:t>
            </a:r>
          </a:p>
          <a:p>
            <a:pPr lvl="2"/>
            <a:r>
              <a:rPr lang="en-US" sz="1600" dirty="0"/>
              <a:t>The Mission shall ensure that all SPP equipment that connects to the JHU/APL internal or mission operations networks complies with JHU/APL security requirements</a:t>
            </a:r>
            <a:r>
              <a:rPr lang="en-US" sz="1400" dirty="0"/>
              <a:t>.</a:t>
            </a:r>
          </a:p>
          <a:p>
            <a:endParaRPr lang="en-US" dirty="0"/>
          </a:p>
        </p:txBody>
      </p:sp>
      <p:sp>
        <p:nvSpPr>
          <p:cNvPr id="3" name="Title 2"/>
          <p:cNvSpPr>
            <a:spLocks noGrp="1"/>
          </p:cNvSpPr>
          <p:nvPr>
            <p:ph type="title"/>
          </p:nvPr>
        </p:nvSpPr>
        <p:spPr/>
        <p:txBody>
          <a:bodyPr/>
          <a:lstStyle/>
          <a:p>
            <a:r>
              <a:rPr lang="en-US" dirty="0"/>
              <a:t>Level 2 </a:t>
            </a:r>
            <a:r>
              <a:rPr lang="en-US" dirty="0" smtClean="0"/>
              <a:t>Requirements (3/3)</a:t>
            </a:r>
            <a:endParaRPr lang="en-US" dirty="0"/>
          </a:p>
        </p:txBody>
      </p:sp>
    </p:spTree>
    <p:extLst>
      <p:ext uri="{BB962C8B-B14F-4D97-AF65-F5344CB8AC3E}">
        <p14:creationId xmlns:p14="http://schemas.microsoft.com/office/powerpoint/2010/main" xmlns="" val="500859568"/>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[PAY-133] CDH Data Delivery: Quick-Look Data</a:t>
            </a:r>
          </a:p>
          <a:p>
            <a:pPr lvl="1"/>
            <a:r>
              <a:rPr lang="en-US" dirty="0"/>
              <a:t>All Science Operations Centers shall provide for public dissemination a quick-look processed version of science data within 6 months (TBR) of downlink for the first three orbits after launch and 60 days (TBR) of downlink thereafter.</a:t>
            </a:r>
          </a:p>
          <a:p>
            <a:pPr lvl="1"/>
            <a:r>
              <a:rPr lang="en-US" dirty="0" smtClean="0"/>
              <a:t>Traced back to </a:t>
            </a:r>
            <a:r>
              <a:rPr lang="en-US" dirty="0"/>
              <a:t>MRD-58 : The Mission shall ensure that each SOC provides for public dissemination a quick-look processed version of science data (e.g. thumbnails) within 60 days (TBR) of downlink. </a:t>
            </a:r>
            <a:endParaRPr lang="en-US" dirty="0" smtClean="0"/>
          </a:p>
          <a:p>
            <a:r>
              <a:rPr lang="en-US" dirty="0" smtClean="0"/>
              <a:t>[PAY-134] CDH Data: Data Sharing</a:t>
            </a:r>
          </a:p>
          <a:p>
            <a:pPr lvl="1"/>
            <a:r>
              <a:rPr lang="en-US" dirty="0"/>
              <a:t>All Science Operations Centers shall be capable of sharing data with other SPP instrument teams to support data analysis as specified in the Science Data Management Plan (7434-9101).</a:t>
            </a:r>
          </a:p>
          <a:p>
            <a:pPr lvl="1"/>
            <a:r>
              <a:rPr lang="en-US" dirty="0" smtClean="0"/>
              <a:t>Traced back to MRD-59: </a:t>
            </a:r>
            <a:r>
              <a:rPr lang="en-US" dirty="0"/>
              <a:t>The Mission shall be capable of sharing data between instrument teams to support data </a:t>
            </a:r>
            <a:r>
              <a:rPr lang="en-US" dirty="0" smtClean="0"/>
              <a:t>analysis</a:t>
            </a:r>
            <a:endParaRPr lang="en-US" dirty="0"/>
          </a:p>
        </p:txBody>
      </p:sp>
      <p:sp>
        <p:nvSpPr>
          <p:cNvPr id="2" name="Title 1"/>
          <p:cNvSpPr>
            <a:spLocks noGrp="1"/>
          </p:cNvSpPr>
          <p:nvPr>
            <p:ph type="title"/>
          </p:nvPr>
        </p:nvSpPr>
        <p:spPr/>
        <p:txBody>
          <a:bodyPr/>
          <a:lstStyle/>
          <a:p>
            <a:r>
              <a:rPr lang="en-US" dirty="0" smtClean="0"/>
              <a:t>Level 3 Requirements (1/7)</a:t>
            </a:r>
            <a:endParaRPr lang="en-US" dirty="0"/>
          </a:p>
        </p:txBody>
      </p:sp>
    </p:spTree>
    <p:extLst>
      <p:ext uri="{BB962C8B-B14F-4D97-AF65-F5344CB8AC3E}">
        <p14:creationId xmlns:p14="http://schemas.microsoft.com/office/powerpoint/2010/main" xmlns="" val="3451832001"/>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a:t>PAY-135] CDH Data: Engineering Data Sharing</a:t>
            </a:r>
          </a:p>
          <a:p>
            <a:pPr lvl="1"/>
            <a:r>
              <a:rPr lang="en-US" sz="1800" dirty="0"/>
              <a:t>All Science Operations Centers shall be capable of sharing ancillary engineering information necessary to validate and calibrate science data sets with all investigation teams prior to depositing them in a </a:t>
            </a:r>
            <a:r>
              <a:rPr lang="en-US" sz="1800" dirty="0" smtClean="0"/>
              <a:t>NASA-approved </a:t>
            </a:r>
            <a:r>
              <a:rPr lang="en-US" sz="1800" dirty="0"/>
              <a:t>data </a:t>
            </a:r>
            <a:r>
              <a:rPr lang="en-US" sz="1800" dirty="0" smtClean="0"/>
              <a:t>repository</a:t>
            </a:r>
          </a:p>
          <a:p>
            <a:pPr lvl="1"/>
            <a:r>
              <a:rPr lang="en-US" sz="1800" dirty="0" smtClean="0"/>
              <a:t>Traced back to MRD-60: </a:t>
            </a:r>
            <a:r>
              <a:rPr lang="en-US" sz="1800" dirty="0"/>
              <a:t>The Mission shall be capable of sharing ancillary engineering information necessary to validate and calibrate science data sets to all investigation teams prior to depositing them in a </a:t>
            </a:r>
            <a:r>
              <a:rPr lang="en-US" sz="1800" dirty="0" smtClean="0"/>
              <a:t>NASA-approved </a:t>
            </a:r>
            <a:r>
              <a:rPr lang="en-US" sz="1800" dirty="0"/>
              <a:t>data repository. </a:t>
            </a:r>
            <a:endParaRPr lang="en-US" sz="1800" dirty="0" smtClean="0"/>
          </a:p>
          <a:p>
            <a:r>
              <a:rPr lang="en-US" dirty="0" smtClean="0"/>
              <a:t>[PAY-136] CDH Data: Public Dissemination</a:t>
            </a:r>
          </a:p>
          <a:p>
            <a:pPr lvl="1"/>
            <a:r>
              <a:rPr lang="en-US" sz="1800" dirty="0"/>
              <a:t>All Science Operations Centers shall provide processed science data obtained as part of the SPP mission to the public no later than 6 months </a:t>
            </a:r>
            <a:r>
              <a:rPr lang="en-US" sz="1800" dirty="0" smtClean="0"/>
              <a:t>from </a:t>
            </a:r>
            <a:r>
              <a:rPr lang="en-US" sz="1800" dirty="0"/>
              <a:t>downlink of all a given encounter's data.</a:t>
            </a:r>
          </a:p>
          <a:p>
            <a:pPr lvl="1"/>
            <a:r>
              <a:rPr lang="en-US" sz="1800" dirty="0" smtClean="0"/>
              <a:t>Traced back to MRD-61: </a:t>
            </a:r>
            <a:r>
              <a:rPr lang="en-US" sz="1800" dirty="0"/>
              <a:t>The Mission shall ensure that each SPP science investigation provides processed science data obtained as part of the SPP mission to the public no later than 6 months (TBR) from downlink of all a given encounter's data.</a:t>
            </a:r>
          </a:p>
          <a:p>
            <a:pPr lvl="1"/>
            <a:endParaRPr lang="en-US" dirty="0"/>
          </a:p>
        </p:txBody>
      </p:sp>
      <p:sp>
        <p:nvSpPr>
          <p:cNvPr id="2" name="Title 1"/>
          <p:cNvSpPr>
            <a:spLocks noGrp="1"/>
          </p:cNvSpPr>
          <p:nvPr>
            <p:ph type="title"/>
          </p:nvPr>
        </p:nvSpPr>
        <p:spPr/>
        <p:txBody>
          <a:bodyPr/>
          <a:lstStyle/>
          <a:p>
            <a:r>
              <a:rPr lang="en-US" dirty="0" smtClean="0"/>
              <a:t>Level 3 Requirements (2/7)</a:t>
            </a:r>
            <a:endParaRPr lang="en-US" dirty="0"/>
          </a:p>
        </p:txBody>
      </p:sp>
    </p:spTree>
    <p:extLst>
      <p:ext uri="{BB962C8B-B14F-4D97-AF65-F5344CB8AC3E}">
        <p14:creationId xmlns:p14="http://schemas.microsoft.com/office/powerpoint/2010/main" xmlns="" val="156017990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[PAY-137] CDH Data Delivery: Data Retention at SOC</a:t>
            </a:r>
          </a:p>
          <a:p>
            <a:pPr lvl="1"/>
            <a:r>
              <a:rPr lang="en-US" sz="1800" dirty="0"/>
              <a:t>All Science Operations Centers shall maintain all instrument telemetry &amp; all associated data products throughout the duration of the operational phase of the mission plus one year (TBR). </a:t>
            </a:r>
          </a:p>
          <a:p>
            <a:pPr lvl="1"/>
            <a:r>
              <a:rPr lang="en-US" sz="1800" dirty="0" smtClean="0"/>
              <a:t>Traced back to MRD</a:t>
            </a:r>
            <a:r>
              <a:rPr lang="en-US" sz="1800" dirty="0"/>
              <a:t>-63 </a:t>
            </a:r>
            <a:r>
              <a:rPr lang="en-US" sz="1800" dirty="0" smtClean="0"/>
              <a:t>:The </a:t>
            </a:r>
            <a:r>
              <a:rPr lang="en-US" sz="1800" dirty="0"/>
              <a:t>Mission shall ensure that all instrument telemetry received by the MOC, all associated ancillary data products generated by the ground system, and any processed science data products received by the MOC at any point in the mission life cycle are retained at the MOC throughout the duration of the operational phase of the mission plus one year (TBR)</a:t>
            </a:r>
            <a:r>
              <a:rPr lang="en-US" sz="1800" dirty="0" smtClean="0"/>
              <a:t>.</a:t>
            </a:r>
          </a:p>
          <a:p>
            <a:r>
              <a:rPr lang="en-US" dirty="0"/>
              <a:t>[PAY 138] CDH Data Delivery: Data Retention at SOCs</a:t>
            </a:r>
          </a:p>
          <a:p>
            <a:pPr lvl="1"/>
            <a:r>
              <a:rPr lang="en-US" sz="1800" dirty="0"/>
              <a:t>All Science Operations Centers shall maintain a data archive of its instrument science, documentation, software and science data products for the life of the mission plus one year (TBR). </a:t>
            </a:r>
          </a:p>
          <a:p>
            <a:pPr lvl="1"/>
            <a:r>
              <a:rPr lang="en-US" sz="1800" dirty="0"/>
              <a:t>Traced back to MRD-64 : The Mission shall ensure that each SOC maintains a data archive of its instrument science, documentation, software and science data products for the life of the mission plus one year (TBR).</a:t>
            </a:r>
          </a:p>
          <a:p>
            <a:endParaRPr lang="en-US" sz="1800" dirty="0"/>
          </a:p>
          <a:p>
            <a:pPr lvl="1"/>
            <a:endParaRPr lang="en-US" dirty="0"/>
          </a:p>
        </p:txBody>
      </p:sp>
      <p:sp>
        <p:nvSpPr>
          <p:cNvPr id="2" name="Title 1"/>
          <p:cNvSpPr>
            <a:spLocks noGrp="1"/>
          </p:cNvSpPr>
          <p:nvPr>
            <p:ph type="title"/>
          </p:nvPr>
        </p:nvSpPr>
        <p:spPr/>
        <p:txBody>
          <a:bodyPr/>
          <a:lstStyle/>
          <a:p>
            <a:r>
              <a:rPr lang="en-US" dirty="0" smtClean="0"/>
              <a:t>Level 3 Requirements (3/7)</a:t>
            </a:r>
            <a:endParaRPr lang="en-US" dirty="0"/>
          </a:p>
        </p:txBody>
      </p:sp>
    </p:spTree>
    <p:extLst>
      <p:ext uri="{BB962C8B-B14F-4D97-AF65-F5344CB8AC3E}">
        <p14:creationId xmlns:p14="http://schemas.microsoft.com/office/powerpoint/2010/main" xmlns="" val="185215510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3470" y="1101118"/>
            <a:ext cx="8640305" cy="5485662"/>
          </a:xfrm>
        </p:spPr>
        <p:txBody>
          <a:bodyPr>
            <a:normAutofit/>
          </a:bodyPr>
          <a:lstStyle/>
          <a:p>
            <a:pPr>
              <a:lnSpc>
                <a:spcPct val="100000"/>
              </a:lnSpc>
            </a:pPr>
            <a:r>
              <a:rPr lang="en-US" dirty="0" smtClean="0">
                <a:solidFill>
                  <a:srgbClr val="000000"/>
                </a:solidFill>
              </a:rPr>
              <a:t>[PAY 139] CDH Data Delivery: Data Delivery to NASA</a:t>
            </a:r>
          </a:p>
          <a:p>
            <a:pPr lvl="1">
              <a:lnSpc>
                <a:spcPct val="100000"/>
              </a:lnSpc>
            </a:pPr>
            <a:r>
              <a:rPr lang="en-US" sz="1700" dirty="0" smtClean="0">
                <a:solidFill>
                  <a:srgbClr val="000000"/>
                </a:solidFill>
              </a:rPr>
              <a:t>All Science Operations Centers shall deliver its data archive from the operational phase of the mission to a NASA-designated location for a deep data archive within 12 months (TBR) of completion of the operational phase of the mission. </a:t>
            </a:r>
          </a:p>
          <a:p>
            <a:pPr lvl="1">
              <a:lnSpc>
                <a:spcPct val="100000"/>
              </a:lnSpc>
            </a:pPr>
            <a:r>
              <a:rPr lang="en-US" sz="1700" dirty="0" smtClean="0">
                <a:solidFill>
                  <a:srgbClr val="000000"/>
                </a:solidFill>
              </a:rPr>
              <a:t>Traced back to MRD-65: The Mission shall ensure that each science investigation team delivers their respective data archive from the operational phase of the mission to a NASA-designated location for a deep data archive within 12 months (TBR) of completion of the operational phase of the mission. </a:t>
            </a:r>
          </a:p>
          <a:p>
            <a:pPr>
              <a:lnSpc>
                <a:spcPct val="100000"/>
              </a:lnSpc>
            </a:pPr>
            <a:r>
              <a:rPr lang="en-US" dirty="0" smtClean="0">
                <a:solidFill>
                  <a:srgbClr val="000000"/>
                </a:solidFill>
              </a:rPr>
              <a:t>[</a:t>
            </a:r>
            <a:r>
              <a:rPr lang="en-US" dirty="0">
                <a:solidFill>
                  <a:srgbClr val="000000"/>
                </a:solidFill>
              </a:rPr>
              <a:t>PAY-149] FP: Instrument Fault Protection (</a:t>
            </a:r>
            <a:r>
              <a:rPr lang="en-US" i="1" dirty="0">
                <a:solidFill>
                  <a:srgbClr val="000000"/>
                </a:solidFill>
              </a:rPr>
              <a:t>ISIS SOC Tracks this for Heath &amp; Safety)</a:t>
            </a:r>
          </a:p>
          <a:p>
            <a:pPr lvl="1">
              <a:lnSpc>
                <a:spcPct val="100000"/>
              </a:lnSpc>
            </a:pPr>
            <a:r>
              <a:rPr lang="en-US" sz="1700" dirty="0">
                <a:solidFill>
                  <a:srgbClr val="000000"/>
                </a:solidFill>
              </a:rPr>
              <a:t>All instruments shall provide data to support instrument fault protection (including ground system monitoring of selected instrument health data, remote SOC notifications of critical fault conditions, and autonomous onboard instrument power-downs in response to instrument request, detection of stale instrument heartbeat, or overcurrent). </a:t>
            </a:r>
          </a:p>
          <a:p>
            <a:pPr lvl="1">
              <a:lnSpc>
                <a:spcPct val="100000"/>
              </a:lnSpc>
            </a:pPr>
            <a:r>
              <a:rPr lang="en-US" sz="1700" dirty="0">
                <a:solidFill>
                  <a:srgbClr val="000000"/>
                </a:solidFill>
              </a:rPr>
              <a:t>Traced back to </a:t>
            </a:r>
            <a:r>
              <a:rPr lang="en-US" sz="1700" dirty="0" smtClean="0">
                <a:solidFill>
                  <a:srgbClr val="000000"/>
                </a:solidFill>
              </a:rPr>
              <a:t>MRD-72: </a:t>
            </a:r>
            <a:r>
              <a:rPr lang="en-US" sz="1700" dirty="0">
                <a:solidFill>
                  <a:srgbClr val="000000"/>
                </a:solidFill>
              </a:rPr>
              <a:t>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700" dirty="0" smtClean="0">
                <a:solidFill>
                  <a:srgbClr val="000000"/>
                </a:solidFill>
              </a:rPr>
              <a:t>.</a:t>
            </a:r>
            <a:endParaRPr lang="en-US" sz="1700" dirty="0"/>
          </a:p>
        </p:txBody>
      </p:sp>
      <p:sp>
        <p:nvSpPr>
          <p:cNvPr id="3" name="Title 2"/>
          <p:cNvSpPr>
            <a:spLocks noGrp="1"/>
          </p:cNvSpPr>
          <p:nvPr>
            <p:ph type="title"/>
          </p:nvPr>
        </p:nvSpPr>
        <p:spPr/>
        <p:txBody>
          <a:bodyPr/>
          <a:lstStyle/>
          <a:p>
            <a:r>
              <a:rPr lang="en-US" dirty="0"/>
              <a:t>Level 3 </a:t>
            </a:r>
            <a:r>
              <a:rPr lang="en-US" dirty="0" smtClean="0"/>
              <a:t>Requirements (4/7)</a:t>
            </a:r>
            <a:endParaRPr lang="en-US" dirty="0"/>
          </a:p>
        </p:txBody>
      </p:sp>
    </p:spTree>
    <p:extLst>
      <p:ext uri="{BB962C8B-B14F-4D97-AF65-F5344CB8AC3E}">
        <p14:creationId xmlns:p14="http://schemas.microsoft.com/office/powerpoint/2010/main" xmlns="" val="132749978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Scott Weidner</a:t>
            </a:r>
          </a:p>
          <a:p>
            <a:r>
              <a:rPr lang="en-US" dirty="0" smtClean="0"/>
              <a:t>ISIS PM (SwRI)</a:t>
            </a:r>
            <a:endParaRPr lang="en-US" dirty="0"/>
          </a:p>
          <a:p>
            <a:endParaRPr lang="en-US" dirty="0"/>
          </a:p>
        </p:txBody>
      </p:sp>
      <p:sp>
        <p:nvSpPr>
          <p:cNvPr id="2" name="Title 1"/>
          <p:cNvSpPr>
            <a:spLocks noGrp="1"/>
          </p:cNvSpPr>
          <p:nvPr>
            <p:ph type="ctrTitle"/>
          </p:nvPr>
        </p:nvSpPr>
        <p:spPr/>
        <p:txBody>
          <a:bodyPr/>
          <a:lstStyle/>
          <a:p>
            <a:r>
              <a:rPr lang="en-US" dirty="0" smtClean="0"/>
              <a:t>ISIS Project Manager Introduction</a:t>
            </a:r>
            <a:endParaRPr lang="en-US" dirty="0"/>
          </a:p>
        </p:txBody>
      </p:sp>
    </p:spTree>
    <p:extLst>
      <p:ext uri="{BB962C8B-B14F-4D97-AF65-F5344CB8AC3E}">
        <p14:creationId xmlns:p14="http://schemas.microsoft.com/office/powerpoint/2010/main" xmlns="" val="134402524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179" y="1193089"/>
            <a:ext cx="8426450" cy="4678363"/>
          </a:xfrm>
        </p:spPr>
        <p:txBody>
          <a:bodyPr/>
          <a:lstStyle/>
          <a:p>
            <a:r>
              <a:rPr lang="en-US" dirty="0" smtClean="0"/>
              <a:t>[</a:t>
            </a:r>
            <a:r>
              <a:rPr lang="en-US" dirty="0" smtClean="0"/>
              <a:t>PAY 151] FP: Instrument Power-Down Time (</a:t>
            </a:r>
            <a:r>
              <a:rPr lang="en-US" i="1" dirty="0" smtClean="0"/>
              <a:t>ISIS SOC Tracks this for Heath &amp; Safety)</a:t>
            </a:r>
          </a:p>
          <a:p>
            <a:pPr lvl="1"/>
            <a:r>
              <a:rPr lang="en-US" sz="1800" dirty="0"/>
              <a:t>All instruments shall be capable of safely powering down within TBD s upon receipt of a status message with a bit indicating power-down command.</a:t>
            </a:r>
          </a:p>
          <a:p>
            <a:pPr lvl="1"/>
            <a:r>
              <a:rPr lang="en-US" sz="1800" dirty="0" smtClean="0"/>
              <a:t>Traced back to MRD-72: </a:t>
            </a:r>
            <a:r>
              <a:rPr lang="en-US" sz="1800" dirty="0"/>
              <a:t>The Mission shall provide instrument fault protection to include ground system 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smtClean="0"/>
              <a:t>[PAY 221] FP: Instrument Reconfiguration (</a:t>
            </a:r>
            <a:r>
              <a:rPr lang="en-US" i="1" dirty="0" smtClean="0"/>
              <a:t>ISIS SOC Tracks This For Health &amp; Safety)</a:t>
            </a:r>
            <a:endParaRPr lang="en-US" dirty="0" smtClean="0"/>
          </a:p>
          <a:p>
            <a:pPr lvl="1"/>
            <a:r>
              <a:rPr lang="en-US" sz="1800" dirty="0" smtClean="0"/>
              <a:t>All instruments shall be capable of autonomous reconfiguration to a pre-defined operational state following spacecraft-commanded power-down and subsequent power-on.</a:t>
            </a:r>
          </a:p>
          <a:p>
            <a:pPr lvl="1"/>
            <a:endParaRPr lang="en-US" dirty="0" smtClean="0"/>
          </a:p>
          <a:p>
            <a:endParaRPr lang="en-US" dirty="0"/>
          </a:p>
        </p:txBody>
      </p:sp>
      <p:sp>
        <p:nvSpPr>
          <p:cNvPr id="2" name="Title 1"/>
          <p:cNvSpPr>
            <a:spLocks noGrp="1"/>
          </p:cNvSpPr>
          <p:nvPr>
            <p:ph type="title"/>
          </p:nvPr>
        </p:nvSpPr>
        <p:spPr/>
        <p:txBody>
          <a:bodyPr/>
          <a:lstStyle/>
          <a:p>
            <a:r>
              <a:rPr lang="en-US" dirty="0" smtClean="0"/>
              <a:t>Level 3 Requirements (5/7)</a:t>
            </a:r>
            <a:endParaRPr lang="en-US" dirty="0"/>
          </a:p>
        </p:txBody>
      </p:sp>
    </p:spTree>
    <p:extLst>
      <p:ext uri="{BB962C8B-B14F-4D97-AF65-F5344CB8AC3E}">
        <p14:creationId xmlns:p14="http://schemas.microsoft.com/office/powerpoint/2010/main" xmlns="" val="160271785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t>
            </a:r>
            <a:r>
              <a:rPr lang="en-US" dirty="0" smtClean="0"/>
              <a:t>PAY 152] FP: Instrument Power-Down Preparedness (</a:t>
            </a:r>
            <a:r>
              <a:rPr lang="en-US" i="1" dirty="0" smtClean="0"/>
              <a:t>ISIS SOC Tracks This for Health &amp; Safety)</a:t>
            </a:r>
          </a:p>
          <a:p>
            <a:pPr lvl="1"/>
            <a:r>
              <a:rPr lang="en-US" sz="1800" dirty="0"/>
              <a:t>All instruments shall be designed to accommodate immediate loss of power (without warning) without damage to the instrument.</a:t>
            </a:r>
          </a:p>
          <a:p>
            <a:pPr lvl="1"/>
            <a:r>
              <a:rPr lang="en-US" sz="1800" dirty="0" smtClean="0"/>
              <a:t>Traced back to MRD-72: </a:t>
            </a:r>
            <a:r>
              <a:rPr lang="en-US" sz="1800" dirty="0"/>
              <a:t>The Mission shall provide instrument fault protection to include </a:t>
            </a:r>
            <a:r>
              <a:rPr lang="en-US" sz="1800" dirty="0" smtClean="0"/>
              <a:t>ground-system </a:t>
            </a:r>
            <a:r>
              <a:rPr lang="en-US" sz="1800" dirty="0"/>
              <a:t>monitoring of selected instrument health data, remote SOC notifications of critical fault conditions, and autonomous onboard instrument power-downs in response to instrument request and critical telemetry</a:t>
            </a:r>
            <a:r>
              <a:rPr lang="en-US" sz="1800" dirty="0" smtClean="0"/>
              <a:t>.</a:t>
            </a:r>
          </a:p>
          <a:p>
            <a:r>
              <a:rPr lang="en-US" dirty="0"/>
              <a:t>[PAY 283] Compliance: MOC to SOC ICD</a:t>
            </a:r>
          </a:p>
          <a:p>
            <a:pPr lvl="1"/>
            <a:r>
              <a:rPr lang="en-US" sz="1800" dirty="0"/>
              <a:t>All </a:t>
            </a:r>
            <a:r>
              <a:rPr lang="en-US" sz="1800" dirty="0" smtClean="0"/>
              <a:t>SOCs shall </a:t>
            </a:r>
            <a:r>
              <a:rPr lang="en-US" sz="1800" dirty="0"/>
              <a:t>comply with the requirements and constraints imposed by the MOC to SOC ICD 7434-9078. </a:t>
            </a:r>
          </a:p>
          <a:p>
            <a:pPr lvl="1"/>
            <a:endParaRPr lang="en-US" sz="1800" dirty="0"/>
          </a:p>
          <a:p>
            <a:pPr lvl="1"/>
            <a:endParaRPr lang="en-US" dirty="0" smtClean="0"/>
          </a:p>
          <a:p>
            <a:pPr lvl="1"/>
            <a:endParaRPr lang="en-US" dirty="0"/>
          </a:p>
          <a:p>
            <a:pPr lvl="1"/>
            <a:endParaRPr lang="en-US" dirty="0"/>
          </a:p>
        </p:txBody>
      </p:sp>
      <p:sp>
        <p:nvSpPr>
          <p:cNvPr id="2" name="Title 1"/>
          <p:cNvSpPr>
            <a:spLocks noGrp="1"/>
          </p:cNvSpPr>
          <p:nvPr>
            <p:ph type="title"/>
          </p:nvPr>
        </p:nvSpPr>
        <p:spPr/>
        <p:txBody>
          <a:bodyPr/>
          <a:lstStyle/>
          <a:p>
            <a:r>
              <a:rPr lang="en-US" dirty="0" smtClean="0"/>
              <a:t>Level 3 Requirements (6/7)</a:t>
            </a:r>
            <a:endParaRPr lang="en-US" dirty="0"/>
          </a:p>
        </p:txBody>
      </p:sp>
    </p:spTree>
    <p:extLst>
      <p:ext uri="{BB962C8B-B14F-4D97-AF65-F5344CB8AC3E}">
        <p14:creationId xmlns:p14="http://schemas.microsoft.com/office/powerpoint/2010/main" xmlns="" val="277335165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PAY 303 ISIS Calibration</a:t>
            </a:r>
          </a:p>
          <a:p>
            <a:pPr lvl="1"/>
            <a:r>
              <a:rPr lang="en-US" dirty="0"/>
              <a:t>ISIS shall shall be capable of operating to support calibration for at least 70% (TBR) of the time the spacecraft is not in a power or operationally-constrained mode outside of 0.25 AU.</a:t>
            </a:r>
          </a:p>
          <a:p>
            <a:pPr lvl="1"/>
            <a:r>
              <a:rPr lang="en-US" dirty="0" smtClean="0"/>
              <a:t>Traced to MRD-97: Mission shall measure energetic protons and heavy ions … </a:t>
            </a:r>
          </a:p>
          <a:p>
            <a:r>
              <a:rPr lang="en-US" dirty="0"/>
              <a:t>PAY-</a:t>
            </a:r>
            <a:r>
              <a:rPr lang="en-US" dirty="0" smtClean="0"/>
              <a:t>215 </a:t>
            </a:r>
            <a:r>
              <a:rPr lang="en-US" dirty="0"/>
              <a:t>Payload: ISIS Burst </a:t>
            </a:r>
            <a:r>
              <a:rPr lang="en-US" dirty="0" smtClean="0"/>
              <a:t>Mode (</a:t>
            </a:r>
            <a:r>
              <a:rPr lang="en-US" i="1" dirty="0" smtClean="0"/>
              <a:t>This is tracked by ISIS-SOC)</a:t>
            </a:r>
            <a:endParaRPr lang="en-US" dirty="0"/>
          </a:p>
          <a:p>
            <a:pPr lvl="1"/>
            <a:r>
              <a:rPr lang="en-US" dirty="0" smtClean="0"/>
              <a:t>ISIS shall be capable of sharing a limited amount of instrument messaging information sufficient for the purposes of coordinating concentrated or focused measurement (burst mode) periods, as defined in the SPP Instrument Shared Data Document 7434-XXXX (TBR). </a:t>
            </a:r>
            <a:endParaRPr lang="en-US" dirty="0"/>
          </a:p>
          <a:p>
            <a:pPr lvl="1"/>
            <a:r>
              <a:rPr lang="en-US" dirty="0" smtClean="0"/>
              <a:t>This </a:t>
            </a:r>
            <a:r>
              <a:rPr lang="en-US" dirty="0"/>
              <a:t>requirement meets Level 2 Requirements.  ISIS will be participating in Burst Mode data sharing.</a:t>
            </a:r>
          </a:p>
          <a:p>
            <a:pPr marL="0" indent="0">
              <a:buNone/>
            </a:pPr>
            <a:endParaRPr lang="en-US" dirty="0"/>
          </a:p>
          <a:p>
            <a:endParaRPr lang="en-US" dirty="0"/>
          </a:p>
        </p:txBody>
      </p:sp>
      <p:sp>
        <p:nvSpPr>
          <p:cNvPr id="2" name="Title 1"/>
          <p:cNvSpPr>
            <a:spLocks noGrp="1"/>
          </p:cNvSpPr>
          <p:nvPr>
            <p:ph type="title"/>
          </p:nvPr>
        </p:nvSpPr>
        <p:spPr/>
        <p:txBody>
          <a:bodyPr/>
          <a:lstStyle/>
          <a:p>
            <a:r>
              <a:rPr lang="en-US" dirty="0" smtClean="0"/>
              <a:t>Level 3 Requirements (7/7)</a:t>
            </a:r>
            <a:endParaRPr lang="en-US" dirty="0"/>
          </a:p>
        </p:txBody>
      </p:sp>
    </p:spTree>
    <p:extLst>
      <p:ext uri="{BB962C8B-B14F-4D97-AF65-F5344CB8AC3E}">
        <p14:creationId xmlns:p14="http://schemas.microsoft.com/office/powerpoint/2010/main" xmlns="" val="42865965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spcAft>
                <a:spcPts val="1200"/>
              </a:spcAft>
            </a:pPr>
            <a:r>
              <a:rPr lang="en-US" dirty="0"/>
              <a:t>The ISIS team is fully aware of the high level SPP requirements and how they apply to the ISIS SOC.</a:t>
            </a:r>
          </a:p>
          <a:p>
            <a:pPr marL="457200" indent="-457200">
              <a:spcAft>
                <a:spcPts val="1200"/>
              </a:spcAft>
            </a:pPr>
            <a:r>
              <a:rPr lang="en-US" dirty="0"/>
              <a:t>ISIS has taken ownership of the lower level requirements to ensure that the ISIS SOC will provide:</a:t>
            </a:r>
          </a:p>
          <a:p>
            <a:pPr marL="914400" lvl="1" indent="-457200">
              <a:spcAft>
                <a:spcPts val="1200"/>
              </a:spcAft>
            </a:pPr>
            <a:r>
              <a:rPr lang="en-US" dirty="0"/>
              <a:t>Timely distribution of quicklook and science data</a:t>
            </a:r>
          </a:p>
          <a:p>
            <a:pPr marL="914400" lvl="1" indent="-457200">
              <a:spcAft>
                <a:spcPts val="1200"/>
              </a:spcAft>
            </a:pPr>
            <a:r>
              <a:rPr lang="en-US" dirty="0"/>
              <a:t>Sharing of science/engineering/ancillary data among teams</a:t>
            </a:r>
          </a:p>
          <a:p>
            <a:pPr marL="914400" lvl="1" indent="-457200">
              <a:spcAft>
                <a:spcPts val="1200"/>
              </a:spcAft>
            </a:pPr>
            <a:r>
              <a:rPr lang="en-US" dirty="0"/>
              <a:t>An archive of all telemetry, data, software and documents</a:t>
            </a:r>
          </a:p>
          <a:p>
            <a:pPr marL="914400" lvl="1" indent="-457200">
              <a:spcAft>
                <a:spcPts val="1200"/>
              </a:spcAft>
            </a:pPr>
            <a:r>
              <a:rPr lang="en-US" dirty="0"/>
              <a:t>APL-approved security on its computers</a:t>
            </a:r>
          </a:p>
          <a:p>
            <a:pPr marL="914400" lvl="1" indent="-457200">
              <a:spcAft>
                <a:spcPts val="1200"/>
              </a:spcAft>
            </a:pPr>
            <a:r>
              <a:rPr lang="en-US" dirty="0"/>
              <a:t>Monitoring of ISIS instrument fault conditions</a:t>
            </a:r>
          </a:p>
          <a:p>
            <a:pPr marL="914400" lvl="1" indent="-457200">
              <a:spcAft>
                <a:spcPts val="1200"/>
              </a:spcAft>
            </a:pPr>
            <a:r>
              <a:rPr lang="en-US" dirty="0"/>
              <a:t>ISIS instrument commanding and telemetry processing</a:t>
            </a:r>
          </a:p>
          <a:p>
            <a:pPr marL="0" indent="0">
              <a:spcAft>
                <a:spcPts val="1200"/>
              </a:spcAft>
              <a:buNone/>
            </a:pPr>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89200" y="5401876"/>
            <a:ext cx="6654800" cy="1083784"/>
          </a:xfrm>
        </p:spPr>
        <p:txBody>
          <a:bodyPr/>
          <a:lstStyle/>
          <a:p>
            <a:r>
              <a:rPr lang="en-US" dirty="0" smtClean="0"/>
              <a:t>Nathan Schwadron</a:t>
            </a:r>
            <a:endParaRPr lang="en-US" dirty="0"/>
          </a:p>
          <a:p>
            <a:r>
              <a:rPr lang="en-US" sz="2400" dirty="0"/>
              <a:t>Instrument SOC </a:t>
            </a:r>
            <a:r>
              <a:rPr lang="en-US" sz="2400" dirty="0" smtClean="0"/>
              <a:t>Lead (U</a:t>
            </a:r>
            <a:r>
              <a:rPr lang="en-US" sz="2400" dirty="0"/>
              <a:t>. New </a:t>
            </a:r>
            <a:r>
              <a:rPr lang="en-US" sz="2400" dirty="0" smtClean="0"/>
              <a:t>Hampshire)</a:t>
            </a:r>
            <a:endParaRPr lang="en-US" sz="2400" dirty="0"/>
          </a:p>
          <a:p>
            <a:endParaRPr lang="en-US" dirty="0"/>
          </a:p>
        </p:txBody>
      </p:sp>
      <p:sp>
        <p:nvSpPr>
          <p:cNvPr id="2" name="Title 1"/>
          <p:cNvSpPr>
            <a:spLocks noGrp="1"/>
          </p:cNvSpPr>
          <p:nvPr>
            <p:ph type="ctrTitle"/>
          </p:nvPr>
        </p:nvSpPr>
        <p:spPr/>
        <p:txBody>
          <a:bodyPr/>
          <a:lstStyle/>
          <a:p>
            <a:r>
              <a:rPr lang="en-US" dirty="0" smtClean="0"/>
              <a:t>SOC Description</a:t>
            </a:r>
            <a:endParaRPr lang="en-US" dirty="0"/>
          </a:p>
        </p:txBody>
      </p:sp>
    </p:spTree>
    <p:extLst>
      <p:ext uri="{BB962C8B-B14F-4D97-AF65-F5344CB8AC3E}">
        <p14:creationId xmlns:p14="http://schemas.microsoft.com/office/powerpoint/2010/main" xmlns="" val="1755944338"/>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0143" y="3825933"/>
            <a:ext cx="8426450" cy="4678363"/>
          </a:xfrm>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2" name="Title 1"/>
          <p:cNvSpPr>
            <a:spLocks noGrp="1"/>
          </p:cNvSpPr>
          <p:nvPr>
            <p:ph type="title"/>
          </p:nvPr>
        </p:nvSpPr>
        <p:spPr/>
        <p:txBody>
          <a:bodyPr/>
          <a:lstStyle/>
          <a:p>
            <a:r>
              <a:rPr lang="en-US" dirty="0" smtClean="0"/>
              <a:t>SOC Description - Architecture (1/2)</a:t>
            </a:r>
            <a:endParaRPr lang="en-US" dirty="0"/>
          </a:p>
        </p:txBody>
      </p:sp>
      <p:sp>
        <p:nvSpPr>
          <p:cNvPr id="7" name="Content Placeholder 2"/>
          <p:cNvSpPr txBox="1">
            <a:spLocks/>
          </p:cNvSpPr>
          <p:nvPr/>
        </p:nvSpPr>
        <p:spPr bwMode="auto">
          <a:xfrm>
            <a:off x="225096" y="4683218"/>
            <a:ext cx="8771852" cy="20052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1" fontAlgn="base" hangingPunct="1">
              <a:lnSpc>
                <a:spcPct val="95000"/>
              </a:lnSpc>
              <a:spcBef>
                <a:spcPct val="0"/>
              </a:spcBef>
              <a:spcAft>
                <a:spcPts val="300"/>
              </a:spcAft>
              <a:buFont typeface="Wingdings" pitchFamily="2" charset="2"/>
              <a:buChar char="§"/>
              <a:defRPr sz="2400" b="0">
                <a:solidFill>
                  <a:schemeClr val="tx1"/>
                </a:solidFill>
                <a:latin typeface="+mn-lt"/>
                <a:ea typeface="+mn-ea"/>
                <a:cs typeface="+mn-cs"/>
              </a:defRPr>
            </a:lvl1pPr>
            <a:lvl2pPr marL="463550" indent="-234950" algn="l" rtl="0" eaLnBrk="1" fontAlgn="base" hangingPunct="1">
              <a:lnSpc>
                <a:spcPct val="95000"/>
              </a:lnSpc>
              <a:spcBef>
                <a:spcPct val="0"/>
              </a:spcBef>
              <a:spcAft>
                <a:spcPts val="300"/>
              </a:spcAft>
              <a:buClrTx/>
              <a:buSzPct val="115000"/>
              <a:buFont typeface="Wingdings" charset="2"/>
              <a:buChar char="§"/>
              <a:defRPr sz="2200" b="0">
                <a:solidFill>
                  <a:schemeClr val="tx1"/>
                </a:solidFill>
                <a:latin typeface="+mn-lt"/>
              </a:defRPr>
            </a:lvl2pPr>
            <a:lvl3pPr marL="798513" indent="-230188" algn="l" rtl="0" eaLnBrk="1" fontAlgn="base" hangingPunct="1">
              <a:lnSpc>
                <a:spcPct val="95000"/>
              </a:lnSpc>
              <a:spcBef>
                <a:spcPct val="0"/>
              </a:spcBef>
              <a:spcAft>
                <a:spcPts val="300"/>
              </a:spcAft>
              <a:buFont typeface="Wingdings" pitchFamily="2" charset="2"/>
              <a:buChar char="§"/>
              <a:defRPr sz="1800" b="0">
                <a:solidFill>
                  <a:schemeClr val="tx1"/>
                </a:solidFill>
                <a:latin typeface="+mn-lt"/>
              </a:defRPr>
            </a:lvl3pPr>
            <a:lvl4pPr marL="1144588" indent="-230188" algn="l" rtl="0" eaLnBrk="1" fontAlgn="base" hangingPunct="1">
              <a:lnSpc>
                <a:spcPct val="95000"/>
              </a:lnSpc>
              <a:spcBef>
                <a:spcPct val="0"/>
              </a:spcBef>
              <a:spcAft>
                <a:spcPts val="300"/>
              </a:spcAft>
              <a:buFont typeface="Wingdings" pitchFamily="2" charset="2"/>
              <a:buChar char="§"/>
              <a:defRPr sz="1600" b="0">
                <a:solidFill>
                  <a:schemeClr val="tx1"/>
                </a:solidFill>
                <a:latin typeface="+mn-lt"/>
              </a:defRPr>
            </a:lvl4pPr>
            <a:lvl5pPr marL="1482725" indent="-222250" algn="l" rtl="0" eaLnBrk="1" fontAlgn="base" hangingPunct="1">
              <a:lnSpc>
                <a:spcPct val="95000"/>
              </a:lnSpc>
              <a:spcBef>
                <a:spcPct val="0"/>
              </a:spcBef>
              <a:spcAft>
                <a:spcPts val="300"/>
              </a:spcAft>
              <a:buFont typeface="Wingdings" pitchFamily="2" charset="2"/>
              <a:buChar char="§"/>
              <a:defRPr sz="1400" b="0">
                <a:solidFill>
                  <a:schemeClr val="tx1"/>
                </a:solidFill>
                <a:latin typeface="+mn-lt"/>
              </a:defRPr>
            </a:lvl5pPr>
            <a:lvl6pPr marL="25146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eaLnBrk="1" fontAlgn="base" hangingPunct="1">
              <a:lnSpc>
                <a:spcPct val="85000"/>
              </a:lnSpc>
              <a:spcBef>
                <a:spcPct val="0"/>
              </a:spcBef>
              <a:spcAft>
                <a:spcPct val="25000"/>
              </a:spcAft>
              <a:buFont typeface="Wingdings" pitchFamily="2" charset="2"/>
              <a:buChar char="§"/>
              <a:defRPr sz="2000" b="1">
                <a:solidFill>
                  <a:schemeClr val="tx1"/>
                </a:solidFill>
                <a:latin typeface="+mn-lt"/>
              </a:defRPr>
            </a:lvl9pPr>
          </a:lstStyle>
          <a:p>
            <a:pPr>
              <a:lnSpc>
                <a:spcPct val="91000"/>
              </a:lnSpc>
            </a:pPr>
            <a:r>
              <a:rPr lang="en-US" sz="1800" dirty="0" smtClean="0"/>
              <a:t>Both instrument teams and SOC utilize GSEOS and have the capability to perform real-time commanding in the event of contingencies and during commissioning</a:t>
            </a:r>
          </a:p>
          <a:p>
            <a:pPr>
              <a:lnSpc>
                <a:spcPct val="91000"/>
              </a:lnSpc>
            </a:pPr>
            <a:r>
              <a:rPr lang="en-US" sz="1800" dirty="0" smtClean="0"/>
              <a:t>Instrument-to-MOC connections will be preserved and tested periodically to insure contingency preparedness </a:t>
            </a:r>
          </a:p>
          <a:p>
            <a:pPr>
              <a:lnSpc>
                <a:spcPct val="91000"/>
              </a:lnSpc>
            </a:pPr>
            <a:r>
              <a:rPr lang="en-US" sz="1800" dirty="0"/>
              <a:t>N</a:t>
            </a:r>
            <a:r>
              <a:rPr lang="en-US" sz="1800" dirty="0" smtClean="0"/>
              <a:t>eed dedicated EPI-Lo &amp; EPI-Hi “Test SOCs” in Mission Ops Center</a:t>
            </a:r>
          </a:p>
          <a:p>
            <a:pPr>
              <a:lnSpc>
                <a:spcPct val="91000"/>
              </a:lnSpc>
            </a:pPr>
            <a:r>
              <a:rPr lang="en-US" sz="1800" dirty="0" smtClean="0"/>
              <a:t>SOC-MOC connections will be exercised as the standard mode of instrument commanding </a:t>
            </a:r>
          </a:p>
        </p:txBody>
      </p:sp>
      <p:pic>
        <p:nvPicPr>
          <p:cNvPr id="4" name="Picture 3" descr="simpleDataFlowV2.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938741"/>
            <a:ext cx="9144000" cy="3597639"/>
          </a:xfrm>
          <a:prstGeom prst="rect">
            <a:avLst/>
          </a:prstGeom>
        </p:spPr>
      </p:pic>
    </p:spTree>
    <p:extLst>
      <p:ext uri="{BB962C8B-B14F-4D97-AF65-F5344CB8AC3E}">
        <p14:creationId xmlns:p14="http://schemas.microsoft.com/office/powerpoint/2010/main" xmlns="" val="233419187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ISIS Science Operations Center (ISSOC) manages the commanding of EPI-Lo and EPI-Hi in coordination with instrument teams. </a:t>
            </a:r>
            <a:endParaRPr lang="en-US" dirty="0" smtClean="0"/>
          </a:p>
          <a:p>
            <a:r>
              <a:rPr lang="en-US" dirty="0" smtClean="0"/>
              <a:t>University </a:t>
            </a:r>
            <a:r>
              <a:rPr lang="en-US" dirty="0"/>
              <a:t>of New Hampshire (UNH) hosts the ISSOC, which is staffed by a small team responsible for day-to-day operations. </a:t>
            </a:r>
            <a:endParaRPr lang="en-US" dirty="0" smtClean="0"/>
          </a:p>
          <a:p>
            <a:r>
              <a:rPr lang="en-US" dirty="0" smtClean="0"/>
              <a:t>Operators </a:t>
            </a:r>
            <a:r>
              <a:rPr lang="en-US" dirty="0"/>
              <a:t>are brought on-board early in the project and operate the instruments during I&amp;T. </a:t>
            </a:r>
            <a:endParaRPr lang="en-US" dirty="0" smtClean="0"/>
          </a:p>
          <a:p>
            <a:r>
              <a:rPr lang="en-US" dirty="0"/>
              <a:t>C</a:t>
            </a:r>
            <a:r>
              <a:rPr lang="en-US" dirty="0" smtClean="0"/>
              <a:t>ommand </a:t>
            </a:r>
            <a:r>
              <a:rPr lang="en-US" dirty="0"/>
              <a:t>and telemetry database developed during I&amp;T is used during flight operations. </a:t>
            </a:r>
            <a:endParaRPr lang="en-US" dirty="0" smtClean="0"/>
          </a:p>
          <a:p>
            <a:r>
              <a:rPr lang="en-US" dirty="0" smtClean="0"/>
              <a:t>ISSOC </a:t>
            </a:r>
            <a:r>
              <a:rPr lang="en-US" dirty="0"/>
              <a:t>utilizes a similar architecture as the IBEX Science Operations that was developed by N. Schwadron and currently runs at UNH. </a:t>
            </a:r>
            <a:endParaRPr lang="en-US" dirty="0" smtClean="0"/>
          </a:p>
          <a:p>
            <a:endParaRPr lang="en-US" dirty="0"/>
          </a:p>
        </p:txBody>
      </p:sp>
      <p:sp>
        <p:nvSpPr>
          <p:cNvPr id="5" name="Title 1"/>
          <p:cNvSpPr>
            <a:spLocks noGrp="1"/>
          </p:cNvSpPr>
          <p:nvPr>
            <p:ph type="title"/>
          </p:nvPr>
        </p:nvSpPr>
        <p:spPr>
          <a:xfrm>
            <a:off x="683879" y="185100"/>
            <a:ext cx="7199939" cy="675511"/>
          </a:xfrm>
        </p:spPr>
        <p:txBody>
          <a:bodyPr/>
          <a:lstStyle/>
          <a:p>
            <a:r>
              <a:rPr lang="en-US" dirty="0" smtClean="0"/>
              <a:t>SOC Description - Architecture (2/2)</a:t>
            </a:r>
            <a:endParaRPr lang="en-US" dirty="0"/>
          </a:p>
        </p:txBody>
      </p:sp>
    </p:spTree>
    <p:extLst>
      <p:ext uri="{BB962C8B-B14F-4D97-AF65-F5344CB8AC3E}">
        <p14:creationId xmlns:p14="http://schemas.microsoft.com/office/powerpoint/2010/main" xmlns="" val="276324772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P SOC Bldg 2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58737" y="3796993"/>
            <a:ext cx="4077372" cy="3061007"/>
          </a:xfrm>
          <a:prstGeom prst="rect">
            <a:avLst/>
          </a:prstGeom>
        </p:spPr>
      </p:pic>
      <p:sp>
        <p:nvSpPr>
          <p:cNvPr id="2" name="Title 1"/>
          <p:cNvSpPr>
            <a:spLocks noGrp="1"/>
          </p:cNvSpPr>
          <p:nvPr>
            <p:ph type="title"/>
          </p:nvPr>
        </p:nvSpPr>
        <p:spPr/>
        <p:txBody>
          <a:bodyPr/>
          <a:lstStyle/>
          <a:p>
            <a:r>
              <a:rPr lang="en-US" dirty="0" smtClean="0"/>
              <a:t>SOC Description </a:t>
            </a:r>
            <a:r>
              <a:rPr lang="en-US" dirty="0"/>
              <a:t>- </a:t>
            </a:r>
            <a:r>
              <a:rPr lang="en-US" dirty="0" smtClean="0"/>
              <a:t>Facilities</a:t>
            </a:r>
            <a:endParaRPr lang="en-US" dirty="0"/>
          </a:p>
        </p:txBody>
      </p:sp>
      <p:sp>
        <p:nvSpPr>
          <p:cNvPr id="5" name="Content Placeholder 2"/>
          <p:cNvSpPr txBox="1">
            <a:spLocks/>
          </p:cNvSpPr>
          <p:nvPr/>
        </p:nvSpPr>
        <p:spPr bwMode="auto">
          <a:xfrm>
            <a:off x="340963" y="1285874"/>
            <a:ext cx="4246535" cy="2325231"/>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227013" indent="-227013"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ea typeface="+mn-ea"/>
                <a:cs typeface="+mn-cs"/>
              </a:defRPr>
            </a:lvl1pPr>
            <a:lvl2pPr marL="463550" indent="-23495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2pPr>
            <a:lvl3pPr marL="963613"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3pPr>
            <a:lvl4pPr marL="11938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4pPr>
            <a:lvl5pPr marL="2057400" indent="-228600" algn="l" rtl="0" eaLnBrk="0" fontAlgn="base" hangingPunct="0">
              <a:lnSpc>
                <a:spcPct val="85000"/>
              </a:lnSpc>
              <a:spcBef>
                <a:spcPct val="0"/>
              </a:spcBef>
              <a:spcAft>
                <a:spcPct val="25000"/>
              </a:spcAft>
              <a:buFont typeface="Wingdings" pitchFamily="2" charset="2"/>
              <a:buChar char="§"/>
              <a:defRPr sz="2000" b="1">
                <a:solidFill>
                  <a:schemeClr val="tx1"/>
                </a:solidFill>
                <a:latin typeface="+mn-lt"/>
              </a:defRPr>
            </a:lvl5pPr>
            <a:lvl6pPr marL="25146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6pPr>
            <a:lvl7pPr marL="29718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7pPr>
            <a:lvl8pPr marL="34290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8pPr>
            <a:lvl9pPr marL="3886200" indent="-228600" algn="l" rtl="0" fontAlgn="base">
              <a:lnSpc>
                <a:spcPct val="85000"/>
              </a:lnSpc>
              <a:spcBef>
                <a:spcPct val="0"/>
              </a:spcBef>
              <a:spcAft>
                <a:spcPct val="25000"/>
              </a:spcAft>
              <a:buFont typeface="Wingdings" pitchFamily="2" charset="2"/>
              <a:buChar char="§"/>
              <a:defRPr sz="2000" b="1">
                <a:solidFill>
                  <a:schemeClr val="tx1"/>
                </a:solidFill>
                <a:latin typeface="+mn-lt"/>
              </a:defRPr>
            </a:lvl9pPr>
          </a:lstStyle>
          <a:p>
            <a:pPr marL="0" indent="0">
              <a:lnSpc>
                <a:spcPct val="100000"/>
              </a:lnSpc>
              <a:buFont typeface="Wingdings" pitchFamily="2" charset="2"/>
              <a:buNone/>
            </a:pPr>
            <a:r>
              <a:rPr lang="en-US" sz="2800" b="0" dirty="0" smtClean="0"/>
              <a:t>Facilities:</a:t>
            </a:r>
          </a:p>
          <a:p>
            <a:pPr>
              <a:lnSpc>
                <a:spcPct val="100000"/>
              </a:lnSpc>
            </a:pPr>
            <a:r>
              <a:rPr lang="en-US" sz="2400" b="0" dirty="0" smtClean="0"/>
              <a:t>ISIS SOC at UNH</a:t>
            </a:r>
          </a:p>
          <a:p>
            <a:pPr lvl="1">
              <a:lnSpc>
                <a:spcPct val="100000"/>
              </a:lnSpc>
            </a:pPr>
            <a:r>
              <a:rPr lang="en-US" b="0" dirty="0" smtClean="0"/>
              <a:t>Heritage: IBEX SOC</a:t>
            </a:r>
          </a:p>
          <a:p>
            <a:pPr>
              <a:lnSpc>
                <a:spcPct val="100000"/>
              </a:lnSpc>
            </a:pPr>
            <a:r>
              <a:rPr lang="en-US" b="0" dirty="0" smtClean="0"/>
              <a:t>Dedicated GSEOS machines for EPI-Hi and EPI-Lo</a:t>
            </a:r>
          </a:p>
          <a:p>
            <a:pPr lvl="1">
              <a:lnSpc>
                <a:spcPct val="100000"/>
              </a:lnSpc>
            </a:pPr>
            <a:endParaRPr lang="en-US" sz="2800" b="0" dirty="0" smtClean="0"/>
          </a:p>
          <a:p>
            <a:pPr>
              <a:lnSpc>
                <a:spcPct val="100000"/>
              </a:lnSpc>
            </a:pPr>
            <a:endParaRPr lang="en-US" sz="2800" b="0" dirty="0" smtClean="0"/>
          </a:p>
        </p:txBody>
      </p:sp>
      <p:pic>
        <p:nvPicPr>
          <p:cNvPr id="8" name="Picture 7" descr="2013-10-14 11.41.29.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90351" y="4084049"/>
            <a:ext cx="3645123" cy="2733843"/>
          </a:xfrm>
          <a:prstGeom prst="rect">
            <a:avLst/>
          </a:prstGeom>
        </p:spPr>
      </p:pic>
      <p:pic>
        <p:nvPicPr>
          <p:cNvPr id="10" name="Picture 9" descr="2013-10-14 11.39.03.jp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83927" y="775370"/>
            <a:ext cx="3457966" cy="2593474"/>
          </a:xfrm>
          <a:prstGeom prst="rect">
            <a:avLst/>
          </a:prstGeom>
        </p:spPr>
      </p:pic>
      <p:pic>
        <p:nvPicPr>
          <p:cNvPr id="9" name="Picture 8" descr="2013-10-14 11.39.54.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74104" y="2593475"/>
            <a:ext cx="3676317" cy="2757238"/>
          </a:xfrm>
          <a:prstGeom prst="rect">
            <a:avLst/>
          </a:prstGeom>
        </p:spPr>
      </p:pic>
      <p:pic>
        <p:nvPicPr>
          <p:cNvPr id="11" name="Picture 10" descr="2013-10-14 11.37.26.jp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3774350"/>
            <a:ext cx="2312737" cy="3083650"/>
          </a:xfrm>
          <a:prstGeom prst="rect">
            <a:avLst/>
          </a:prstGeom>
        </p:spPr>
      </p:pic>
      <p:sp>
        <p:nvSpPr>
          <p:cNvPr id="12" name="TextBox 11"/>
          <p:cNvSpPr txBox="1"/>
          <p:nvPr/>
        </p:nvSpPr>
        <p:spPr>
          <a:xfrm>
            <a:off x="93579" y="3835967"/>
            <a:ext cx="2205789"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IBEX &amp; CRaTER Servers</a:t>
            </a:r>
            <a:endParaRPr lang="en-US"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6529137" y="2692399"/>
            <a:ext cx="2205789" cy="646331"/>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IBEX &amp; CRaTER SOC</a:t>
            </a:r>
            <a:endParaRPr lang="en-US"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2243226" y="3807339"/>
            <a:ext cx="2445011" cy="923330"/>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rPr>
              <a:t>MOC – GSEOS Machines for EPI-I &amp; EPI-Lo</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57115063"/>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879" y="200598"/>
            <a:ext cx="8460121" cy="675511"/>
          </a:xfrm>
        </p:spPr>
        <p:txBody>
          <a:bodyPr/>
          <a:lstStyle/>
          <a:p>
            <a:pPr>
              <a:lnSpc>
                <a:spcPts val="2800"/>
              </a:lnSpc>
            </a:pPr>
            <a:r>
              <a:rPr lang="en-US" sz="3000" dirty="0"/>
              <a:t>SOC Description -</a:t>
            </a:r>
            <a:r>
              <a:rPr lang="en-US" sz="3000" dirty="0" smtClean="0"/>
              <a:t> </a:t>
            </a:r>
            <a:br>
              <a:rPr lang="en-US" sz="3000" dirty="0" smtClean="0"/>
            </a:br>
            <a:r>
              <a:rPr lang="en-US" sz="3000" dirty="0" smtClean="0"/>
              <a:t>Command, Telemetry &amp; Ground Support</a:t>
            </a:r>
            <a:endParaRPr lang="en-US" sz="3000" dirty="0"/>
          </a:p>
        </p:txBody>
      </p:sp>
      <p:sp>
        <p:nvSpPr>
          <p:cNvPr id="5" name="Rectangle 4"/>
          <p:cNvSpPr/>
          <p:nvPr/>
        </p:nvSpPr>
        <p:spPr bwMode="auto">
          <a:xfrm>
            <a:off x="192407" y="2020595"/>
            <a:ext cx="4329088" cy="136631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Commanding</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Systems – GSEOS</a:t>
            </a:r>
          </a:p>
        </p:txBody>
      </p:sp>
      <p:sp>
        <p:nvSpPr>
          <p:cNvPr id="7" name="Rectangle 6"/>
          <p:cNvSpPr/>
          <p:nvPr/>
        </p:nvSpPr>
        <p:spPr bwMode="auto">
          <a:xfrm>
            <a:off x="4944798" y="3771780"/>
            <a:ext cx="3963525" cy="2193790"/>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Orbit Planning Software</a:t>
            </a:r>
          </a:p>
        </p:txBody>
      </p:sp>
      <p:sp>
        <p:nvSpPr>
          <p:cNvPr id="11" name="Rectangle 10"/>
          <p:cNvSpPr/>
          <p:nvPr/>
        </p:nvSpPr>
        <p:spPr bwMode="auto">
          <a:xfrm>
            <a:off x="288603" y="3999602"/>
            <a:ext cx="4348333" cy="173504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Command Load Testing Software</a:t>
            </a:r>
            <a:endPar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12" name="Rectangle 11"/>
          <p:cNvSpPr/>
          <p:nvPr/>
        </p:nvSpPr>
        <p:spPr bwMode="auto">
          <a:xfrm>
            <a:off x="4944782" y="1749629"/>
            <a:ext cx="3828839" cy="1733494"/>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State-Of-Health Products: SOH Software</a:t>
            </a:r>
          </a:p>
        </p:txBody>
      </p:sp>
    </p:spTree>
    <p:extLst>
      <p:ext uri="{BB962C8B-B14F-4D97-AF65-F5344CB8AC3E}">
        <p14:creationId xmlns:p14="http://schemas.microsoft.com/office/powerpoint/2010/main" xmlns="" val="60578944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879" y="192849"/>
            <a:ext cx="7199939" cy="675511"/>
          </a:xfrm>
        </p:spPr>
        <p:txBody>
          <a:bodyPr/>
          <a:lstStyle/>
          <a:p>
            <a:pPr>
              <a:lnSpc>
                <a:spcPts val="3000"/>
              </a:lnSpc>
            </a:pPr>
            <a:r>
              <a:rPr lang="en-US" sz="3000" dirty="0"/>
              <a:t>SOC Description </a:t>
            </a:r>
            <a:r>
              <a:rPr lang="en-US" sz="3000" dirty="0" smtClean="0"/>
              <a:t>- Science and</a:t>
            </a:r>
            <a:br>
              <a:rPr lang="en-US" sz="3000" dirty="0" smtClean="0"/>
            </a:br>
            <a:r>
              <a:rPr lang="en-US" sz="3000" dirty="0" smtClean="0"/>
              <a:t>Data Pipeline Software </a:t>
            </a:r>
            <a:r>
              <a:rPr lang="en-US" sz="3000" dirty="0"/>
              <a:t>Systems</a:t>
            </a:r>
          </a:p>
        </p:txBody>
      </p:sp>
      <p:sp>
        <p:nvSpPr>
          <p:cNvPr id="5" name="Rectangle 4"/>
          <p:cNvSpPr/>
          <p:nvPr/>
        </p:nvSpPr>
        <p:spPr bwMode="auto">
          <a:xfrm>
            <a:off x="2191883" y="1518706"/>
            <a:ext cx="4465296" cy="1502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Level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
        <p:nvSpPr>
          <p:cNvPr id="6" name="Rectangle 5"/>
          <p:cNvSpPr/>
          <p:nvPr/>
        </p:nvSpPr>
        <p:spPr bwMode="auto">
          <a:xfrm>
            <a:off x="939731" y="484633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Ancillary Science Products: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and Ancillary Software</a:t>
            </a:r>
          </a:p>
        </p:txBody>
      </p:sp>
      <p:sp>
        <p:nvSpPr>
          <p:cNvPr id="7" name="Rectangle 6"/>
          <p:cNvSpPr/>
          <p:nvPr/>
        </p:nvSpPr>
        <p:spPr bwMode="auto">
          <a:xfrm>
            <a:off x="957449" y="3209060"/>
            <a:ext cx="6775669" cy="1484871"/>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4572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normalizeH="0" baseline="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Data Visualization Tools: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Pipeline Software</a:t>
            </a:r>
          </a:p>
        </p:txBody>
      </p:sp>
    </p:spTree>
    <p:extLst>
      <p:ext uri="{BB962C8B-B14F-4D97-AF65-F5344CB8AC3E}">
        <p14:creationId xmlns:p14="http://schemas.microsoft.com/office/powerpoint/2010/main" xmlns="" val="2920573569"/>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9474"/>
            <a:ext cx="8426450" cy="5238524"/>
          </a:xfrm>
        </p:spPr>
        <p:txBody>
          <a:bodyPr/>
          <a:lstStyle/>
          <a:p>
            <a:r>
              <a:rPr lang="en-US" sz="3200" dirty="0" smtClean="0"/>
              <a:t>PM Introduction</a:t>
            </a:r>
          </a:p>
          <a:p>
            <a:endParaRPr lang="en-US" sz="3200" dirty="0"/>
          </a:p>
        </p:txBody>
      </p:sp>
      <p:sp>
        <p:nvSpPr>
          <p:cNvPr id="5" name="Title 1"/>
          <p:cNvSpPr>
            <a:spLocks noGrp="1"/>
          </p:cNvSpPr>
          <p:nvPr>
            <p:ph type="title"/>
          </p:nvPr>
        </p:nvSpPr>
        <p:spPr>
          <a:xfrm>
            <a:off x="683879" y="185100"/>
            <a:ext cx="7199939" cy="675511"/>
          </a:xfrm>
        </p:spPr>
        <p:txBody>
          <a:bodyPr/>
          <a:lstStyle/>
          <a:p>
            <a:r>
              <a:rPr lang="en-US" dirty="0" smtClean="0"/>
              <a:t>Introduction</a:t>
            </a:r>
            <a:endParaRPr lang="en-US" dirty="0"/>
          </a:p>
        </p:txBody>
      </p:sp>
    </p:spTree>
    <p:extLst>
      <p:ext uri="{BB962C8B-B14F-4D97-AF65-F5344CB8AC3E}">
        <p14:creationId xmlns:p14="http://schemas.microsoft.com/office/powerpoint/2010/main" xmlns="" val="256433943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Builds on highly successful IBEX SOC</a:t>
            </a:r>
          </a:p>
          <a:p>
            <a:r>
              <a:rPr lang="en-US" dirty="0" smtClean="0"/>
              <a:t>Thorough planning</a:t>
            </a:r>
          </a:p>
          <a:p>
            <a:r>
              <a:rPr lang="en-US" dirty="0" smtClean="0"/>
              <a:t>Facilities well prepared</a:t>
            </a:r>
          </a:p>
          <a:p>
            <a:r>
              <a:rPr lang="en-US" dirty="0" smtClean="0"/>
              <a:t>Highly experienced &amp; dedicated personnel </a:t>
            </a:r>
          </a:p>
          <a:p>
            <a:r>
              <a:rPr lang="en-US" dirty="0" smtClean="0"/>
              <a:t>ISIS SOC team will support </a:t>
            </a:r>
          </a:p>
          <a:p>
            <a:pPr lvl="1"/>
            <a:r>
              <a:rPr lang="en-US" dirty="0" smtClean="0">
                <a:sym typeface="Wingdings"/>
              </a:rPr>
              <a:t>Testing throughout Development</a:t>
            </a:r>
          </a:p>
          <a:p>
            <a:pPr lvl="1"/>
            <a:r>
              <a:rPr lang="en-US" dirty="0" smtClean="0">
                <a:sym typeface="Wingdings"/>
              </a:rPr>
              <a:t>SPP Integration and Test</a:t>
            </a:r>
          </a:p>
          <a:p>
            <a:pPr lvl="1"/>
            <a:r>
              <a:rPr lang="en-US" dirty="0" smtClean="0">
                <a:sym typeface="Wingdings"/>
              </a:rPr>
              <a:t>On-Orbit Operations and Science</a:t>
            </a:r>
            <a:endParaRPr lang="en-US" dirty="0" smtClean="0"/>
          </a:p>
          <a:p>
            <a:r>
              <a:rPr lang="en-US" dirty="0" smtClean="0"/>
              <a:t>Implementation READY!</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Summary</a:t>
            </a:r>
            <a:endParaRPr lang="en-US" dirty="0"/>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Eric Christian</a:t>
            </a:r>
            <a:endParaRPr lang="en-US" dirty="0"/>
          </a:p>
          <a:p>
            <a:r>
              <a:rPr lang="en-US" dirty="0" smtClean="0"/>
              <a:t>ISIS Deputy PI (GSFC)</a:t>
            </a:r>
            <a:endParaRPr lang="en-US" dirty="0"/>
          </a:p>
          <a:p>
            <a:endParaRPr lang="en-US" dirty="0"/>
          </a:p>
        </p:txBody>
      </p:sp>
      <p:sp>
        <p:nvSpPr>
          <p:cNvPr id="2" name="Title 1"/>
          <p:cNvSpPr>
            <a:spLocks noGrp="1"/>
          </p:cNvSpPr>
          <p:nvPr>
            <p:ph type="ctrTitle"/>
          </p:nvPr>
        </p:nvSpPr>
        <p:spPr/>
        <p:txBody>
          <a:bodyPr/>
          <a:lstStyle/>
          <a:p>
            <a:r>
              <a:rPr lang="en-US" dirty="0" smtClean="0"/>
              <a:t>Operations </a:t>
            </a:r>
            <a:endParaRPr lang="en-US" dirty="0"/>
          </a:p>
        </p:txBody>
      </p:sp>
    </p:spTree>
    <p:extLst>
      <p:ext uri="{BB962C8B-B14F-4D97-AF65-F5344CB8AC3E}">
        <p14:creationId xmlns:p14="http://schemas.microsoft.com/office/powerpoint/2010/main" xmlns="" val="175594433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3546" y="1042736"/>
            <a:ext cx="7982453" cy="5148831"/>
          </a:xfrm>
        </p:spPr>
        <p:txBody>
          <a:bodyPr/>
          <a:lstStyle/>
          <a:p>
            <a:r>
              <a:rPr lang="en-US" dirty="0" smtClean="0"/>
              <a:t>Planning for instrument operations </a:t>
            </a:r>
          </a:p>
          <a:p>
            <a:pPr lvl="1"/>
            <a:r>
              <a:rPr lang="en-US" sz="2000" dirty="0" smtClean="0"/>
              <a:t>Planning software</a:t>
            </a:r>
          </a:p>
          <a:p>
            <a:pPr lvl="2"/>
            <a:r>
              <a:rPr lang="en-US" dirty="0" smtClean="0"/>
              <a:t>Automated routines and templates for initial planning</a:t>
            </a:r>
          </a:p>
          <a:p>
            <a:pPr lvl="2"/>
            <a:r>
              <a:rPr lang="en-US" dirty="0" smtClean="0"/>
              <a:t>Interactions with ISIS SOC interfaces for finalization of planning</a:t>
            </a:r>
          </a:p>
          <a:p>
            <a:pPr lvl="1"/>
            <a:r>
              <a:rPr lang="en-US" sz="2000" dirty="0" smtClean="0"/>
              <a:t>Develop rough plans three orbits ahead</a:t>
            </a:r>
          </a:p>
          <a:p>
            <a:pPr lvl="2"/>
            <a:r>
              <a:rPr lang="en-US" dirty="0" smtClean="0"/>
              <a:t>Test command load</a:t>
            </a:r>
          </a:p>
          <a:p>
            <a:pPr lvl="1"/>
            <a:r>
              <a:rPr lang="en-US" sz="2000" dirty="0" smtClean="0"/>
              <a:t>Develop definitive plans one orbit ahead</a:t>
            </a:r>
          </a:p>
          <a:p>
            <a:pPr lvl="2"/>
            <a:r>
              <a:rPr lang="en-US" dirty="0" smtClean="0"/>
              <a:t>Final testing</a:t>
            </a:r>
          </a:p>
          <a:p>
            <a:pPr lvl="2"/>
            <a:r>
              <a:rPr lang="en-US" dirty="0" smtClean="0"/>
              <a:t>Upload </a:t>
            </a:r>
          </a:p>
          <a:p>
            <a:pPr lvl="2"/>
            <a:endParaRPr lang="en-US" dirty="0" smtClean="0"/>
          </a:p>
          <a:p>
            <a:r>
              <a:rPr lang="en-US" dirty="0" smtClean="0"/>
              <a:t>Commanding </a:t>
            </a:r>
            <a:r>
              <a:rPr lang="en-US" dirty="0"/>
              <a:t>of EPI-Hi and EPI-Lo</a:t>
            </a:r>
          </a:p>
          <a:p>
            <a:pPr lvl="1"/>
            <a:r>
              <a:rPr lang="en-US" sz="1800" dirty="0"/>
              <a:t>“</a:t>
            </a:r>
            <a:r>
              <a:rPr lang="en-US" sz="1800" dirty="0" smtClean="0"/>
              <a:t>Flat-Sat</a:t>
            </a:r>
            <a:r>
              <a:rPr lang="en-US" sz="1800" dirty="0"/>
              <a:t>” at UNH used to test command loads</a:t>
            </a:r>
          </a:p>
          <a:p>
            <a:pPr lvl="2"/>
            <a:r>
              <a:rPr lang="en-US" sz="1400" dirty="0" smtClean="0"/>
              <a:t>Development of Flat-Sat will be Phase D work</a:t>
            </a:r>
          </a:p>
          <a:p>
            <a:pPr lvl="2"/>
            <a:r>
              <a:rPr lang="en-US" sz="1400" dirty="0" smtClean="0"/>
              <a:t>Constraint Checking Modules</a:t>
            </a:r>
          </a:p>
          <a:p>
            <a:pPr lvl="1"/>
            <a:r>
              <a:rPr lang="en-US" sz="1800" dirty="0" smtClean="0"/>
              <a:t>Standard </a:t>
            </a:r>
            <a:r>
              <a:rPr lang="en-US" sz="1800" dirty="0"/>
              <a:t>Commanding performed via GSEOS at UNH SOC</a:t>
            </a:r>
          </a:p>
          <a:p>
            <a:pPr lvl="1"/>
            <a:r>
              <a:rPr lang="en-US" sz="1800" dirty="0"/>
              <a:t>Commissioning and Contingency response, commanding </a:t>
            </a:r>
            <a:r>
              <a:rPr lang="en-US" sz="1800" dirty="0" smtClean="0"/>
              <a:t>may optionally </a:t>
            </a:r>
            <a:r>
              <a:rPr lang="en-US" sz="1800" dirty="0"/>
              <a:t>be done by EPI-Hi and EPI-Lo via </a:t>
            </a:r>
            <a:r>
              <a:rPr lang="en-US" sz="1800" dirty="0" smtClean="0"/>
              <a:t>GSEOS directly through MOC</a:t>
            </a:r>
            <a:endParaRPr lang="en-US" sz="2400" dirty="0" smtClean="0"/>
          </a:p>
        </p:txBody>
      </p:sp>
      <p:sp>
        <p:nvSpPr>
          <p:cNvPr id="2" name="Title 1"/>
          <p:cNvSpPr>
            <a:spLocks noGrp="1"/>
          </p:cNvSpPr>
          <p:nvPr>
            <p:ph type="title"/>
          </p:nvPr>
        </p:nvSpPr>
        <p:spPr/>
        <p:txBody>
          <a:bodyPr/>
          <a:lstStyle/>
          <a:p>
            <a:r>
              <a:rPr lang="en-US" sz="2800" dirty="0"/>
              <a:t>SOC Description - Operations </a:t>
            </a:r>
            <a:r>
              <a:rPr lang="en-US" sz="2800" dirty="0" smtClean="0"/>
              <a:t>Planning</a:t>
            </a:r>
            <a:endParaRPr lang="en-US" sz="2800" dirty="0"/>
          </a:p>
        </p:txBody>
      </p:sp>
    </p:spTree>
    <p:extLst>
      <p:ext uri="{BB962C8B-B14F-4D97-AF65-F5344CB8AC3E}">
        <p14:creationId xmlns:p14="http://schemas.microsoft.com/office/powerpoint/2010/main" xmlns="" val="1848051207"/>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8841" y="1286360"/>
            <a:ext cx="7887370" cy="5036950"/>
          </a:xfrm>
        </p:spPr>
        <p:txBody>
          <a:bodyPr/>
          <a:lstStyle/>
          <a:p>
            <a:r>
              <a:rPr lang="en-US" sz="3600" dirty="0" smtClean="0"/>
              <a:t>GSEOS used during I&amp;T and as much of testing as possible</a:t>
            </a:r>
          </a:p>
          <a:p>
            <a:pPr lvl="1"/>
            <a:r>
              <a:rPr lang="en-US" sz="3200" dirty="0" smtClean="0"/>
              <a:t>Coordinated by ISIS SOC Test Lead</a:t>
            </a:r>
          </a:p>
          <a:p>
            <a:pPr lvl="1"/>
            <a:endParaRPr lang="en-US" sz="3200" dirty="0" smtClean="0"/>
          </a:p>
          <a:p>
            <a:r>
              <a:rPr lang="en-GB" sz="3400" dirty="0" smtClean="0"/>
              <a:t>Common GSEOS platform for instrument GSEs/SOC</a:t>
            </a:r>
          </a:p>
          <a:p>
            <a:pPr marL="0" indent="0">
              <a:buNone/>
            </a:pPr>
            <a:endParaRPr lang="en-US" sz="3600" dirty="0" smtClean="0"/>
          </a:p>
          <a:p>
            <a:r>
              <a:rPr lang="en-US" sz="3600" dirty="0" smtClean="0"/>
              <a:t>“Tested as we Fly … </a:t>
            </a:r>
          </a:p>
          <a:p>
            <a:pPr>
              <a:buNone/>
            </a:pPr>
            <a:r>
              <a:rPr lang="en-US" sz="3600" dirty="0" smtClean="0"/>
              <a:t>			Now we will Fly as we tested”</a:t>
            </a:r>
            <a:endParaRPr lang="en-US" sz="3200" dirty="0" smtClean="0"/>
          </a:p>
          <a:p>
            <a:pPr marL="0" indent="0">
              <a:buNone/>
            </a:pPr>
            <a:endParaRPr lang="en-US" dirty="0"/>
          </a:p>
        </p:txBody>
      </p:sp>
      <p:sp>
        <p:nvSpPr>
          <p:cNvPr id="2" name="Title 1"/>
          <p:cNvSpPr>
            <a:spLocks noGrp="1"/>
          </p:cNvSpPr>
          <p:nvPr>
            <p:ph type="title"/>
          </p:nvPr>
        </p:nvSpPr>
        <p:spPr/>
        <p:txBody>
          <a:bodyPr/>
          <a:lstStyle/>
          <a:p>
            <a:r>
              <a:rPr lang="en-US" dirty="0" smtClean="0"/>
              <a:t>SOC Description - Commanding</a:t>
            </a:r>
            <a:endParaRPr lang="en-US" dirty="0"/>
          </a:p>
        </p:txBody>
      </p:sp>
    </p:spTree>
    <p:extLst>
      <p:ext uri="{BB962C8B-B14F-4D97-AF65-F5344CB8AC3E}">
        <p14:creationId xmlns:p14="http://schemas.microsoft.com/office/powerpoint/2010/main" xmlns="" val="341950792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358775" y="1193368"/>
            <a:ext cx="8426450" cy="5339167"/>
          </a:xfrm>
        </p:spPr>
        <p:txBody>
          <a:bodyPr>
            <a:normAutofit fontScale="92500" lnSpcReduction="20000"/>
          </a:bodyPr>
          <a:lstStyle/>
          <a:p>
            <a:pPr>
              <a:lnSpc>
                <a:spcPct val="110000"/>
              </a:lnSpc>
            </a:pPr>
            <a:r>
              <a:rPr lang="en-US" dirty="0" smtClean="0"/>
              <a:t>Particle events are sporadic so the goal is to approach 100% coverage</a:t>
            </a:r>
          </a:p>
          <a:p>
            <a:pPr lvl="1">
              <a:lnSpc>
                <a:spcPct val="110000"/>
              </a:lnSpc>
            </a:pPr>
            <a:r>
              <a:rPr lang="en-US" dirty="0" smtClean="0"/>
              <a:t>Whenever possible, ISIS instruments should be taking data</a:t>
            </a:r>
          </a:p>
          <a:p>
            <a:pPr lvl="1">
              <a:lnSpc>
                <a:spcPct val="110000"/>
              </a:lnSpc>
            </a:pPr>
            <a:r>
              <a:rPr lang="en-US" dirty="0" smtClean="0"/>
              <a:t>Minimize commanding and mode changes</a:t>
            </a:r>
          </a:p>
          <a:p>
            <a:pPr lvl="1">
              <a:lnSpc>
                <a:spcPct val="110000"/>
              </a:lnSpc>
            </a:pPr>
            <a:endParaRPr lang="en-US" dirty="0" smtClean="0"/>
          </a:p>
          <a:p>
            <a:pPr>
              <a:lnSpc>
                <a:spcPct val="110000"/>
              </a:lnSpc>
            </a:pPr>
            <a:r>
              <a:rPr lang="en-US" dirty="0" smtClean="0"/>
              <a:t>Use spacecraft telemetry file system to prioritize data downlink</a:t>
            </a:r>
          </a:p>
          <a:p>
            <a:pPr lvl="1">
              <a:lnSpc>
                <a:spcPct val="110000"/>
              </a:lnSpc>
            </a:pPr>
            <a:r>
              <a:rPr lang="en-US" dirty="0" smtClean="0"/>
              <a:t>First priority:  Housekeeping for health and safety </a:t>
            </a:r>
          </a:p>
          <a:p>
            <a:pPr lvl="1">
              <a:lnSpc>
                <a:spcPct val="110000"/>
              </a:lnSpc>
            </a:pPr>
            <a:r>
              <a:rPr lang="en-US" dirty="0" smtClean="0"/>
              <a:t>Second priority: Snapshot data to identify important time periods (immediately relayed to other SPP instruments)</a:t>
            </a:r>
          </a:p>
          <a:p>
            <a:pPr lvl="1">
              <a:lnSpc>
                <a:spcPct val="110000"/>
              </a:lnSpc>
            </a:pPr>
            <a:r>
              <a:rPr lang="en-US" dirty="0" smtClean="0"/>
              <a:t>Third priority:  Full Science Data (rates at different cadences and event data)</a:t>
            </a:r>
          </a:p>
          <a:p>
            <a:pPr lvl="1">
              <a:lnSpc>
                <a:spcPct val="110000"/>
              </a:lnSpc>
            </a:pPr>
            <a:endParaRPr lang="en-US" dirty="0" smtClean="0"/>
          </a:p>
          <a:p>
            <a:pPr>
              <a:lnSpc>
                <a:spcPct val="110000"/>
              </a:lnSpc>
            </a:pPr>
            <a:r>
              <a:rPr lang="en-US" dirty="0" smtClean="0"/>
              <a:t>Three-step hierarchy of planned commands for near-term and longer-term changes</a:t>
            </a:r>
          </a:p>
          <a:p>
            <a:pPr lvl="1">
              <a:lnSpc>
                <a:spcPct val="110000"/>
              </a:lnSpc>
            </a:pPr>
            <a:r>
              <a:rPr lang="en-US" dirty="0" smtClean="0"/>
              <a:t>Next Solar Pass</a:t>
            </a:r>
          </a:p>
          <a:p>
            <a:pPr lvl="1">
              <a:lnSpc>
                <a:spcPct val="110000"/>
              </a:lnSpc>
            </a:pPr>
            <a:r>
              <a:rPr lang="en-US" dirty="0" smtClean="0"/>
              <a:t>Next Solar Pass + 1 </a:t>
            </a:r>
          </a:p>
          <a:p>
            <a:pPr lvl="1">
              <a:lnSpc>
                <a:spcPct val="110000"/>
              </a:lnSpc>
            </a:pPr>
            <a:r>
              <a:rPr lang="en-US" dirty="0" smtClean="0"/>
              <a:t>Next Solar Pass + 2</a:t>
            </a:r>
          </a:p>
          <a:p>
            <a:pPr>
              <a:lnSpc>
                <a:spcPct val="110000"/>
              </a:lnSpc>
            </a:pPr>
            <a:endParaRPr lang="en-US" dirty="0" smtClean="0"/>
          </a:p>
          <a:p>
            <a:pPr>
              <a:lnSpc>
                <a:spcPct val="110000"/>
              </a:lnSpc>
            </a:pPr>
            <a:endParaRPr lang="en-US" dirty="0" smtClean="0"/>
          </a:p>
          <a:p>
            <a:pPr>
              <a:lnSpc>
                <a:spcPct val="110000"/>
              </a:lnSpc>
            </a:pPr>
            <a:endParaRPr lang="en-US" dirty="0"/>
          </a:p>
        </p:txBody>
      </p:sp>
      <p:sp>
        <p:nvSpPr>
          <p:cNvPr id="4097" name="Title 1"/>
          <p:cNvSpPr>
            <a:spLocks noGrp="1"/>
          </p:cNvSpPr>
          <p:nvPr>
            <p:ph type="title"/>
          </p:nvPr>
        </p:nvSpPr>
        <p:spPr/>
        <p:txBody>
          <a:bodyPr/>
          <a:lstStyle/>
          <a:p>
            <a:r>
              <a:rPr lang="en-US" dirty="0" smtClean="0"/>
              <a:t>ISIS Operations Summary</a:t>
            </a:r>
            <a:endParaRPr lang="en-US" dirty="0"/>
          </a:p>
        </p:txBody>
      </p:sp>
    </p:spTree>
    <p:extLst>
      <p:ext uri="{BB962C8B-B14F-4D97-AF65-F5344CB8AC3E}">
        <p14:creationId xmlns:p14="http://schemas.microsoft.com/office/powerpoint/2010/main" xmlns="" val="4079275110"/>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358775" y="1116615"/>
            <a:ext cx="8591496" cy="5462415"/>
          </a:xfrm>
        </p:spPr>
        <p:txBody>
          <a:bodyPr>
            <a:normAutofit fontScale="92500" lnSpcReduction="10000"/>
          </a:bodyPr>
          <a:lstStyle/>
          <a:p>
            <a:pPr>
              <a:lnSpc>
                <a:spcPct val="105000"/>
              </a:lnSpc>
            </a:pPr>
            <a:r>
              <a:rPr lang="en-US" dirty="0" smtClean="0"/>
              <a:t>EPI-Hi turns on first (EPI-Lo needs two week out-gassing period)</a:t>
            </a:r>
          </a:p>
          <a:p>
            <a:pPr>
              <a:lnSpc>
                <a:spcPct val="105000"/>
              </a:lnSpc>
            </a:pPr>
            <a:r>
              <a:rPr lang="en-US" dirty="0" smtClean="0"/>
              <a:t>ISIS Statistics Gathering and Threshold Scans</a:t>
            </a:r>
          </a:p>
          <a:p>
            <a:pPr lvl="1">
              <a:lnSpc>
                <a:spcPct val="105000"/>
              </a:lnSpc>
            </a:pPr>
            <a:r>
              <a:rPr lang="en-US" dirty="0" smtClean="0"/>
              <a:t>Analysis parameters will be tuned with pre-flight calibrations, but it is likely that some fine-tuning will be required</a:t>
            </a:r>
          </a:p>
          <a:p>
            <a:pPr lvl="1">
              <a:lnSpc>
                <a:spcPct val="105000"/>
              </a:lnSpc>
            </a:pPr>
            <a:r>
              <a:rPr lang="en-US" dirty="0" smtClean="0"/>
              <a:t>After initial instrument turn on and checkout it is important that the ISIS instruments gather as much data as possible (especially raw event data)</a:t>
            </a:r>
          </a:p>
          <a:p>
            <a:pPr lvl="1">
              <a:lnSpc>
                <a:spcPct val="105000"/>
              </a:lnSpc>
            </a:pPr>
            <a:r>
              <a:rPr lang="en-US" dirty="0" smtClean="0"/>
              <a:t>Threshold scans will be required to determine optimal threshold values</a:t>
            </a:r>
          </a:p>
          <a:p>
            <a:pPr lvl="1">
              <a:lnSpc>
                <a:spcPct val="105000"/>
              </a:lnSpc>
            </a:pPr>
            <a:r>
              <a:rPr lang="en-US" dirty="0" smtClean="0"/>
              <a:t>EPI-Lo does not need to be on continuously </a:t>
            </a:r>
          </a:p>
          <a:p>
            <a:pPr>
              <a:lnSpc>
                <a:spcPct val="105000"/>
              </a:lnSpc>
            </a:pPr>
            <a:r>
              <a:rPr lang="en-US" dirty="0" smtClean="0"/>
              <a:t>ISIS EPI-Lo and EPI-Hi Table Loads and/or Software Updates</a:t>
            </a:r>
          </a:p>
          <a:p>
            <a:pPr lvl="1">
              <a:lnSpc>
                <a:spcPct val="105000"/>
              </a:lnSpc>
            </a:pPr>
            <a:r>
              <a:rPr lang="en-US" dirty="0" smtClean="0"/>
              <a:t>Table updates expected (adjustment of flux box bins) 3 weeks into statistic gathering period</a:t>
            </a:r>
          </a:p>
          <a:p>
            <a:pPr lvl="1">
              <a:lnSpc>
                <a:spcPct val="105000"/>
              </a:lnSpc>
            </a:pPr>
            <a:r>
              <a:rPr lang="en-US" dirty="0" smtClean="0"/>
              <a:t>Software updates might be needed</a:t>
            </a:r>
          </a:p>
          <a:p>
            <a:pPr lvl="1">
              <a:lnSpc>
                <a:spcPct val="105000"/>
              </a:lnSpc>
            </a:pPr>
            <a:r>
              <a:rPr lang="en-US" dirty="0" smtClean="0"/>
              <a:t>Based on STEREO experience, EPI-HI will require ~10 opportunities (on separate days) to send commands in the first two months</a:t>
            </a:r>
          </a:p>
          <a:p>
            <a:pPr lvl="1">
              <a:lnSpc>
                <a:spcPct val="105000"/>
              </a:lnSpc>
            </a:pPr>
            <a:r>
              <a:rPr lang="en-US" dirty="0" smtClean="0"/>
              <a:t>Necessary to obtain/analyze at least a few hours of new data in between command opportunities to test whether the commands worked</a:t>
            </a:r>
          </a:p>
          <a:p>
            <a:pPr lvl="1">
              <a:lnSpc>
                <a:spcPct val="105000"/>
              </a:lnSpc>
            </a:pPr>
            <a:r>
              <a:rPr lang="en-US" dirty="0" smtClean="0"/>
              <a:t>Therefore, need to collect data between commanding opportunities</a:t>
            </a:r>
            <a:endParaRPr lang="en-US" dirty="0"/>
          </a:p>
        </p:txBody>
      </p:sp>
      <p:sp>
        <p:nvSpPr>
          <p:cNvPr id="5121" name="Title 1"/>
          <p:cNvSpPr>
            <a:spLocks noGrp="1"/>
          </p:cNvSpPr>
          <p:nvPr>
            <p:ph type="title"/>
          </p:nvPr>
        </p:nvSpPr>
        <p:spPr/>
        <p:txBody>
          <a:bodyPr/>
          <a:lstStyle/>
          <a:p>
            <a:r>
              <a:rPr lang="en-US" dirty="0" smtClean="0"/>
              <a:t>Commanding in First 2 Months</a:t>
            </a:r>
            <a:endParaRPr lang="en-US" dirty="0"/>
          </a:p>
        </p:txBody>
      </p:sp>
    </p:spTree>
    <p:extLst>
      <p:ext uri="{BB962C8B-B14F-4D97-AF65-F5344CB8AC3E}">
        <p14:creationId xmlns:p14="http://schemas.microsoft.com/office/powerpoint/2010/main" xmlns="" val="163027763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68878"/>
            <a:ext cx="8426450" cy="5238524"/>
          </a:xfrm>
        </p:spPr>
        <p:txBody>
          <a:bodyPr/>
          <a:lstStyle/>
          <a:p>
            <a:pPr marL="0" indent="0">
              <a:buNone/>
            </a:pPr>
            <a:r>
              <a:rPr lang="en-US" sz="2000" dirty="0" smtClean="0"/>
              <a:t>EPI</a:t>
            </a:r>
            <a:r>
              <a:rPr lang="en-US" sz="2000" dirty="0"/>
              <a:t>-Hi and EPI-Lo operate the same </a:t>
            </a:r>
            <a:r>
              <a:rPr lang="en-US" sz="2000" dirty="0" smtClean="0"/>
              <a:t>whenever </a:t>
            </a:r>
            <a:r>
              <a:rPr lang="en-US" sz="2000" dirty="0"/>
              <a:t>powered-</a:t>
            </a:r>
            <a:r>
              <a:rPr lang="en-US" sz="2000" dirty="0" smtClean="0"/>
              <a:t>on except </a:t>
            </a:r>
            <a:r>
              <a:rPr lang="en-US" sz="2000" dirty="0"/>
              <a:t>for the volume/content of the data sent to the S/C inside/outside 0.25 </a:t>
            </a:r>
            <a:r>
              <a:rPr lang="en-US" sz="2000" dirty="0" smtClean="0"/>
              <a:t>AU</a:t>
            </a:r>
            <a:endParaRPr lang="en-US" sz="2000" dirty="0"/>
          </a:p>
          <a:p>
            <a:pPr marL="0" indent="0">
              <a:buNone/>
            </a:pPr>
            <a:endParaRPr lang="en-US" sz="2000" dirty="0"/>
          </a:p>
          <a:p>
            <a:r>
              <a:rPr lang="en-US" sz="2000" b="1" dirty="0"/>
              <a:t>Spacecraft- Sun Distance R&lt;0.25 AU (Normal Science Mode)</a:t>
            </a:r>
            <a:endParaRPr lang="en-US" sz="2000" dirty="0"/>
          </a:p>
          <a:p>
            <a:pPr lvl="1"/>
            <a:r>
              <a:rPr lang="en-US" sz="2000" dirty="0" smtClean="0"/>
              <a:t> </a:t>
            </a:r>
            <a:r>
              <a:rPr lang="en-US" sz="2000" dirty="0"/>
              <a:t>Full nominal power</a:t>
            </a:r>
          </a:p>
          <a:p>
            <a:pPr lvl="1"/>
            <a:r>
              <a:rPr lang="en-US" sz="2000" dirty="0" smtClean="0"/>
              <a:t> </a:t>
            </a:r>
            <a:r>
              <a:rPr lang="en-US" sz="2000" dirty="0"/>
              <a:t>High data collection rate and burst</a:t>
            </a:r>
            <a:r>
              <a:rPr lang="en-US" sz="2000" dirty="0" smtClean="0"/>
              <a:t> data (EPI-Lo)</a:t>
            </a:r>
          </a:p>
          <a:p>
            <a:pPr lvl="1"/>
            <a:endParaRPr lang="en-US" sz="2000" dirty="0" smtClean="0"/>
          </a:p>
          <a:p>
            <a:r>
              <a:rPr lang="en-US" sz="2000" b="1" dirty="0"/>
              <a:t>Spacecraft- Sun Distance: </a:t>
            </a:r>
            <a:r>
              <a:rPr lang="en-US" sz="2000" b="1" dirty="0" smtClean="0"/>
              <a:t>0.25 AU &lt; R (</a:t>
            </a:r>
            <a:r>
              <a:rPr lang="en-US" sz="2000" b="1" dirty="0"/>
              <a:t>Low-rate Science Mode)</a:t>
            </a:r>
            <a:endParaRPr lang="en-US" sz="2000" dirty="0"/>
          </a:p>
          <a:p>
            <a:pPr lvl="1"/>
            <a:r>
              <a:rPr lang="en-US" sz="2000" dirty="0" smtClean="0"/>
              <a:t>Full </a:t>
            </a:r>
            <a:r>
              <a:rPr lang="en-US" sz="2000" dirty="0"/>
              <a:t>power when not downlinking and when possible</a:t>
            </a:r>
          </a:p>
          <a:p>
            <a:pPr lvl="1"/>
            <a:r>
              <a:rPr lang="en-US" sz="2000" dirty="0" smtClean="0"/>
              <a:t>Reduced </a:t>
            </a:r>
            <a:r>
              <a:rPr lang="en-US" sz="2000" dirty="0"/>
              <a:t>data collection </a:t>
            </a:r>
            <a:r>
              <a:rPr lang="en-US" sz="2000" dirty="0" smtClean="0"/>
              <a:t>rate (fits within ISIS telemetry allocation)</a:t>
            </a:r>
          </a:p>
          <a:p>
            <a:pPr lvl="1"/>
            <a:r>
              <a:rPr lang="en-US" sz="2000" dirty="0" smtClean="0"/>
              <a:t>Commanding </a:t>
            </a:r>
            <a:r>
              <a:rPr lang="en-US" sz="2000" dirty="0"/>
              <a:t>window should be scheduled late in the series of telemetry passes, although it may not be used every </a:t>
            </a:r>
            <a:r>
              <a:rPr lang="en-US" sz="2000" dirty="0" smtClean="0"/>
              <a:t>orbit</a:t>
            </a:r>
          </a:p>
          <a:p>
            <a:pPr lvl="1"/>
            <a:r>
              <a:rPr lang="en-US" sz="2000" dirty="0" smtClean="0"/>
              <a:t> </a:t>
            </a:r>
            <a:r>
              <a:rPr lang="en-US" sz="2000" dirty="0"/>
              <a:t>Minimize power cycling the HV </a:t>
            </a:r>
            <a:r>
              <a:rPr lang="en-US" sz="2000" dirty="0" smtClean="0"/>
              <a:t>supplies</a:t>
            </a:r>
          </a:p>
          <a:p>
            <a:pPr marL="0" indent="0">
              <a:buNone/>
            </a:pPr>
            <a:endParaRPr lang="en-US" sz="2000" dirty="0"/>
          </a:p>
        </p:txBody>
      </p:sp>
      <p:sp>
        <p:nvSpPr>
          <p:cNvPr id="3" name="Title 2"/>
          <p:cNvSpPr>
            <a:spLocks noGrp="1"/>
          </p:cNvSpPr>
          <p:nvPr>
            <p:ph type="title"/>
          </p:nvPr>
        </p:nvSpPr>
        <p:spPr/>
        <p:txBody>
          <a:bodyPr/>
          <a:lstStyle/>
          <a:p>
            <a:r>
              <a:rPr lang="en-US" dirty="0" smtClean="0"/>
              <a:t>Normal Science Operations</a:t>
            </a:r>
            <a:endParaRPr lang="en-US" dirty="0"/>
          </a:p>
        </p:txBody>
      </p:sp>
    </p:spTree>
    <p:extLst>
      <p:ext uri="{BB962C8B-B14F-4D97-AF65-F5344CB8AC3E}">
        <p14:creationId xmlns:p14="http://schemas.microsoft.com/office/powerpoint/2010/main" xmlns="" val="3289596308"/>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EPI-Hi and EPI-Lo are capable of switching between two routine modes autonomously (based on data received once-per-second from the spacecraft). </a:t>
            </a:r>
          </a:p>
          <a:p>
            <a:pPr lvl="1"/>
            <a:r>
              <a:rPr lang="en-US" dirty="0" smtClean="0"/>
              <a:t> EPI-Hi has no “Burst” mode</a:t>
            </a:r>
          </a:p>
          <a:p>
            <a:pPr lvl="1"/>
            <a:r>
              <a:rPr lang="en-US" dirty="0" smtClean="0"/>
              <a:t> EPI-Lo doesn’t change modes during “Burst” periods, it merely sends more telemetry to spacecraft (telemetry that is always generated)</a:t>
            </a:r>
          </a:p>
          <a:p>
            <a:r>
              <a:rPr lang="en-US" dirty="0" smtClean="0"/>
              <a:t>At least three special operational modes are currently envisioned:</a:t>
            </a:r>
          </a:p>
          <a:p>
            <a:pPr lvl="1"/>
            <a:r>
              <a:rPr lang="en-US" dirty="0" smtClean="0"/>
              <a:t>Software upload mode</a:t>
            </a:r>
          </a:p>
          <a:p>
            <a:pPr lvl="2"/>
            <a:r>
              <a:rPr lang="en-US" dirty="0" smtClean="0"/>
              <a:t>During software upload mode, data acquisition functions and some non-essential functions will be halted. </a:t>
            </a:r>
          </a:p>
          <a:p>
            <a:pPr lvl="1"/>
            <a:r>
              <a:rPr lang="en-US" dirty="0" smtClean="0"/>
              <a:t>Calibration Science mode	 (more event data transmitted)</a:t>
            </a:r>
          </a:p>
          <a:p>
            <a:pPr lvl="1"/>
            <a:r>
              <a:rPr lang="en-US" dirty="0" smtClean="0"/>
              <a:t>Safe mode</a:t>
            </a:r>
          </a:p>
          <a:p>
            <a:endParaRPr lang="en-US" dirty="0" smtClean="0"/>
          </a:p>
          <a:p>
            <a:endParaRPr lang="en-US" dirty="0"/>
          </a:p>
        </p:txBody>
      </p:sp>
      <p:sp>
        <p:nvSpPr>
          <p:cNvPr id="3" name="Title 2"/>
          <p:cNvSpPr>
            <a:spLocks noGrp="1"/>
          </p:cNvSpPr>
          <p:nvPr>
            <p:ph type="title"/>
          </p:nvPr>
        </p:nvSpPr>
        <p:spPr/>
        <p:txBody>
          <a:bodyPr/>
          <a:lstStyle/>
          <a:p>
            <a:r>
              <a:rPr lang="en-US" dirty="0" smtClean="0"/>
              <a:t>Nominal Operations</a:t>
            </a:r>
            <a:endParaRPr lang="en-US" dirty="0"/>
          </a:p>
        </p:txBody>
      </p:sp>
    </p:spTree>
    <p:extLst>
      <p:ext uri="{BB962C8B-B14F-4D97-AF65-F5344CB8AC3E}">
        <p14:creationId xmlns:p14="http://schemas.microsoft.com/office/powerpoint/2010/main" xmlns="" val="2922589854"/>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ISIS Instrument operation modes designed to reduce complexity</a:t>
            </a:r>
          </a:p>
          <a:p>
            <a:r>
              <a:rPr lang="en-US" dirty="0" smtClean="0"/>
              <a:t>Autonomous instrument operations simplify SPP spacecraft operations</a:t>
            </a:r>
          </a:p>
          <a:p>
            <a:r>
              <a:rPr lang="en-US" dirty="0" smtClean="0"/>
              <a:t>ISIS team will develop all of the processes necessary to verify commanding and provide safe and efficient instrument operations</a:t>
            </a:r>
          </a:p>
        </p:txBody>
      </p:sp>
      <p:sp>
        <p:nvSpPr>
          <p:cNvPr id="3" name="Title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xmlns="" val="346946342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5228" y="3795913"/>
            <a:ext cx="6648772" cy="1248280"/>
          </a:xfrm>
        </p:spPr>
        <p:txBody>
          <a:bodyPr/>
          <a:lstStyle/>
          <a:p>
            <a:r>
              <a:rPr lang="en-US" dirty="0" smtClean="0"/>
              <a:t>Testing, Processing, Data Products, Plan and Status</a:t>
            </a:r>
            <a:endParaRPr lang="en-US" dirty="0"/>
          </a:p>
        </p:txBody>
      </p:sp>
      <p:sp>
        <p:nvSpPr>
          <p:cNvPr id="5" name="Subtitle 2"/>
          <p:cNvSpPr>
            <a:spLocks noGrp="1"/>
          </p:cNvSpPr>
          <p:nvPr>
            <p:ph type="subTitle" idx="1"/>
          </p:nvPr>
        </p:nvSpPr>
        <p:spPr>
          <a:xfrm>
            <a:off x="2489200" y="5401876"/>
            <a:ext cx="6654800" cy="1083784"/>
          </a:xfrm>
        </p:spPr>
        <p:txBody>
          <a:bodyPr/>
          <a:lstStyle/>
          <a:p>
            <a:r>
              <a:rPr lang="en-US" dirty="0" smtClean="0"/>
              <a:t>Nathan Schwadron</a:t>
            </a:r>
            <a:endParaRPr lang="en-US" dirty="0"/>
          </a:p>
          <a:p>
            <a:r>
              <a:rPr lang="en-US" sz="2400" dirty="0"/>
              <a:t>Instrument SOC </a:t>
            </a:r>
            <a:r>
              <a:rPr lang="en-US" sz="2400" dirty="0" smtClean="0"/>
              <a:t>Lead (U</a:t>
            </a:r>
            <a:r>
              <a:rPr lang="en-US" sz="2400" dirty="0"/>
              <a:t>. New </a:t>
            </a:r>
            <a:r>
              <a:rPr lang="en-US" sz="2400" dirty="0" smtClean="0"/>
              <a:t>Hampshire)</a:t>
            </a:r>
            <a:endParaRPr lang="en-US" sz="2400" dirty="0"/>
          </a:p>
          <a:p>
            <a:endParaRPr lang="en-US" dirty="0"/>
          </a:p>
        </p:txBody>
      </p:sp>
    </p:spTree>
    <p:extLst>
      <p:ext uri="{BB962C8B-B14F-4D97-AF65-F5344CB8AC3E}">
        <p14:creationId xmlns:p14="http://schemas.microsoft.com/office/powerpoint/2010/main" xmlns="" val="2342527173"/>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Larry Brown</a:t>
            </a:r>
            <a:endParaRPr lang="en-US" dirty="0"/>
          </a:p>
          <a:p>
            <a:r>
              <a:rPr lang="en-US" dirty="0" smtClean="0"/>
              <a:t>ISIS SOC PDR Chair (JHU/APL)</a:t>
            </a:r>
            <a:endParaRPr lang="en-US" dirty="0"/>
          </a:p>
          <a:p>
            <a:endParaRPr lang="en-US" dirty="0"/>
          </a:p>
        </p:txBody>
      </p:sp>
      <p:sp>
        <p:nvSpPr>
          <p:cNvPr id="2" name="Title 1"/>
          <p:cNvSpPr>
            <a:spLocks noGrp="1"/>
          </p:cNvSpPr>
          <p:nvPr>
            <p:ph type="ctrTitle"/>
          </p:nvPr>
        </p:nvSpPr>
        <p:spPr/>
        <p:txBody>
          <a:bodyPr/>
          <a:lstStyle/>
          <a:p>
            <a:r>
              <a:rPr lang="en-US" dirty="0" smtClean="0"/>
              <a:t>Review Board Introduction</a:t>
            </a:r>
            <a:endParaRPr lang="en-US" dirty="0"/>
          </a:p>
        </p:txBody>
      </p:sp>
    </p:spTree>
    <p:extLst>
      <p:ext uri="{BB962C8B-B14F-4D97-AF65-F5344CB8AC3E}">
        <p14:creationId xmlns:p14="http://schemas.microsoft.com/office/powerpoint/2010/main" xmlns="" val="1474553824"/>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GB" dirty="0" smtClean="0"/>
              <a:t>Instrument GSEs have two types of operation:</a:t>
            </a:r>
          </a:p>
          <a:p>
            <a:pPr lvl="1"/>
            <a:r>
              <a:rPr lang="en-GB" dirty="0" smtClean="0"/>
              <a:t>Specific: direct connection to instrument</a:t>
            </a:r>
          </a:p>
          <a:p>
            <a:pPr lvl="1"/>
            <a:r>
              <a:rPr lang="en-GB" dirty="0" smtClean="0"/>
              <a:t>Flight Mode: spacecraft simulator </a:t>
            </a:r>
            <a:r>
              <a:rPr lang="en-GB" dirty="0" smtClean="0">
                <a:sym typeface="Wingdings" charset="0"/>
              </a:rPr>
              <a:t></a:t>
            </a:r>
            <a:r>
              <a:rPr lang="en-GB" dirty="0" smtClean="0"/>
              <a:t> instrument</a:t>
            </a:r>
          </a:p>
          <a:p>
            <a:r>
              <a:rPr lang="en-GB" dirty="0" smtClean="0"/>
              <a:t>GSE Flight-Mode operation incorporated into the   SOC GSEOS system. Identical </a:t>
            </a:r>
            <a:r>
              <a:rPr lang="ja-JP" altLang="en-GB" smtClean="0"/>
              <a:t>“</a:t>
            </a:r>
            <a:r>
              <a:rPr lang="en-GB" dirty="0" smtClean="0"/>
              <a:t>look and feel</a:t>
            </a:r>
            <a:r>
              <a:rPr lang="ja-JP" altLang="en-GB" smtClean="0"/>
              <a:t>”</a:t>
            </a:r>
            <a:r>
              <a:rPr lang="en-GB" dirty="0" smtClean="0"/>
              <a:t> to the instrument/SOC teams during testing, I&amp;T, commissioning and  normal flight operations</a:t>
            </a:r>
          </a:p>
          <a:p>
            <a:endParaRPr lang="en-US" dirty="0"/>
          </a:p>
        </p:txBody>
      </p:sp>
      <p:sp>
        <p:nvSpPr>
          <p:cNvPr id="3" name="Title 2"/>
          <p:cNvSpPr>
            <a:spLocks noGrp="1"/>
          </p:cNvSpPr>
          <p:nvPr>
            <p:ph type="title"/>
          </p:nvPr>
        </p:nvSpPr>
        <p:spPr>
          <a:xfrm>
            <a:off x="683879" y="200598"/>
            <a:ext cx="7199939" cy="675511"/>
          </a:xfrm>
        </p:spPr>
        <p:txBody>
          <a:bodyPr/>
          <a:lstStyle/>
          <a:p>
            <a:pPr>
              <a:lnSpc>
                <a:spcPts val="3000"/>
              </a:lnSpc>
            </a:pPr>
            <a:r>
              <a:rPr lang="en-GB" dirty="0" smtClean="0"/>
              <a:t>SOC Description -</a:t>
            </a:r>
            <a:br>
              <a:rPr lang="en-GB" dirty="0" smtClean="0"/>
            </a:br>
            <a:r>
              <a:rPr lang="ja-JP" altLang="en-GB" smtClean="0"/>
              <a:t>“</a:t>
            </a:r>
            <a:r>
              <a:rPr lang="en-GB" dirty="0" smtClean="0"/>
              <a:t>Test as you Fly, Fly as you Test</a:t>
            </a:r>
            <a:r>
              <a:rPr lang="ja-JP" altLang="en-GB" smtClean="0"/>
              <a:t>”</a:t>
            </a:r>
            <a:endParaRPr lang="en-US" dirty="0"/>
          </a:p>
        </p:txBody>
      </p:sp>
    </p:spTree>
    <p:extLst>
      <p:ext uri="{BB962C8B-B14F-4D97-AF65-F5344CB8AC3E}">
        <p14:creationId xmlns:p14="http://schemas.microsoft.com/office/powerpoint/2010/main" xmlns="" val="3600280961"/>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775" y="1657684"/>
            <a:ext cx="8426450" cy="4712954"/>
          </a:xfrm>
        </p:spPr>
        <p:txBody>
          <a:bodyPr/>
          <a:lstStyle/>
          <a:p>
            <a:r>
              <a:rPr lang="en-US" dirty="0" smtClean="0"/>
              <a:t>Health and Safety limits checked throughout testing, I&amp;T and monitored throughout commissioning and flight</a:t>
            </a:r>
          </a:p>
          <a:p>
            <a:endParaRPr lang="en-US" dirty="0"/>
          </a:p>
          <a:p>
            <a:r>
              <a:rPr lang="en-US" dirty="0" smtClean="0"/>
              <a:t>GSEOS used at ISIS SOC for health and safety monitoring during contacts</a:t>
            </a:r>
          </a:p>
          <a:p>
            <a:endParaRPr lang="en-US" dirty="0"/>
          </a:p>
          <a:p>
            <a:r>
              <a:rPr lang="en-US" dirty="0" smtClean="0"/>
              <a:t>ISIS SOC develops software, and team pages with state-of-health checks and long-term trending</a:t>
            </a:r>
          </a:p>
        </p:txBody>
      </p:sp>
      <p:sp>
        <p:nvSpPr>
          <p:cNvPr id="2" name="Title 1"/>
          <p:cNvSpPr>
            <a:spLocks noGrp="1"/>
          </p:cNvSpPr>
          <p:nvPr>
            <p:ph type="title"/>
          </p:nvPr>
        </p:nvSpPr>
        <p:spPr>
          <a:xfrm>
            <a:off x="683879" y="185100"/>
            <a:ext cx="8460121" cy="675511"/>
          </a:xfrm>
        </p:spPr>
        <p:txBody>
          <a:bodyPr/>
          <a:lstStyle/>
          <a:p>
            <a:r>
              <a:rPr lang="en-US" sz="3000" dirty="0"/>
              <a:t>SOC Description </a:t>
            </a:r>
            <a:r>
              <a:rPr lang="en-US" sz="3000" dirty="0" smtClean="0"/>
              <a:t>- Instrument </a:t>
            </a:r>
            <a:r>
              <a:rPr lang="en-US" sz="3000" dirty="0"/>
              <a:t>Health &amp; </a:t>
            </a:r>
            <a:r>
              <a:rPr lang="en-US" sz="3000" dirty="0" smtClean="0"/>
              <a:t>Safety</a:t>
            </a:r>
            <a:endParaRPr lang="en-US" sz="3000" dirty="0"/>
          </a:p>
        </p:txBody>
      </p:sp>
    </p:spTree>
    <p:extLst>
      <p:ext uri="{BB962C8B-B14F-4D97-AF65-F5344CB8AC3E}">
        <p14:creationId xmlns:p14="http://schemas.microsoft.com/office/powerpoint/2010/main" xmlns="" val="319269872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 Description - Telemetry </a:t>
            </a:r>
            <a:endParaRPr lang="en-US" dirty="0"/>
          </a:p>
        </p:txBody>
      </p:sp>
      <p:pic>
        <p:nvPicPr>
          <p:cNvPr id="5" name="Picture 4" descr="DataFlow.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90140" y="1000593"/>
            <a:ext cx="6206062" cy="5434074"/>
          </a:xfrm>
          <a:prstGeom prst="rect">
            <a:avLst/>
          </a:prstGeom>
        </p:spPr>
      </p:pic>
    </p:spTree>
    <p:extLst>
      <p:ext uri="{BB962C8B-B14F-4D97-AF65-F5344CB8AC3E}">
        <p14:creationId xmlns:p14="http://schemas.microsoft.com/office/powerpoint/2010/main" xmlns="" val="4008357356"/>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1895" y="1132114"/>
            <a:ext cx="8063330" cy="5238524"/>
          </a:xfrm>
        </p:spPr>
        <p:txBody>
          <a:bodyPr/>
          <a:lstStyle/>
          <a:p>
            <a:r>
              <a:rPr lang="en-US" sz="1800" dirty="0" smtClean="0"/>
              <a:t>Data processing systems</a:t>
            </a:r>
            <a:endParaRPr lang="en-US" sz="1800" dirty="0"/>
          </a:p>
          <a:p>
            <a:pPr lvl="1"/>
            <a:r>
              <a:rPr lang="en-US" sz="1800" dirty="0" smtClean="0"/>
              <a:t>Pipeline code C, IDL, Perl, Java, etc ..</a:t>
            </a:r>
          </a:p>
          <a:p>
            <a:pPr lvl="1"/>
            <a:r>
              <a:rPr lang="en-US" sz="1800" dirty="0" smtClean="0"/>
              <a:t>Tools (MIDL, IDL Savesets, etc.) available for visualization and analysis</a:t>
            </a:r>
          </a:p>
          <a:p>
            <a:pPr lvl="1"/>
            <a:r>
              <a:rPr lang="en-US" sz="1800" dirty="0" smtClean="0"/>
              <a:t>Unix/</a:t>
            </a:r>
            <a:r>
              <a:rPr lang="en-US" sz="1800" dirty="0"/>
              <a:t>Shell scripts </a:t>
            </a:r>
            <a:r>
              <a:rPr lang="en-US" sz="1800" dirty="0" smtClean="0"/>
              <a:t>launch executables </a:t>
            </a:r>
            <a:r>
              <a:rPr lang="en-US" sz="1800" dirty="0"/>
              <a:t>in </a:t>
            </a:r>
            <a:r>
              <a:rPr lang="en-US" sz="1800" dirty="0" smtClean="0"/>
              <a:t>essentially any </a:t>
            </a:r>
            <a:r>
              <a:rPr lang="en-US" sz="1800" dirty="0"/>
              <a:t>language to do their job with a </a:t>
            </a:r>
            <a:r>
              <a:rPr lang="en-US" sz="1800" dirty="0" smtClean="0"/>
              <a:t>clear i/o </a:t>
            </a:r>
          </a:p>
          <a:p>
            <a:endParaRPr lang="en-US" sz="1800" dirty="0" smtClean="0"/>
          </a:p>
          <a:p>
            <a:r>
              <a:rPr lang="en-US" sz="1800" dirty="0" smtClean="0"/>
              <a:t>Data processing algorithms </a:t>
            </a:r>
          </a:p>
          <a:p>
            <a:pPr lvl="1"/>
            <a:r>
              <a:rPr lang="en-US" sz="1800" dirty="0" smtClean="0"/>
              <a:t>Straightforward routines </a:t>
            </a:r>
            <a:endParaRPr lang="en-US" sz="1800" dirty="0"/>
          </a:p>
          <a:p>
            <a:pPr lvl="2"/>
            <a:r>
              <a:rPr lang="en-US" sz="1400" dirty="0" smtClean="0"/>
              <a:t>Decommutation </a:t>
            </a:r>
          </a:p>
          <a:p>
            <a:pPr lvl="2"/>
            <a:r>
              <a:rPr lang="en-US" sz="1400" dirty="0" smtClean="0"/>
              <a:t>Particle identification</a:t>
            </a:r>
          </a:p>
          <a:p>
            <a:pPr lvl="2"/>
            <a:r>
              <a:rPr lang="en-US" sz="1400" dirty="0" smtClean="0"/>
              <a:t>Application of calibration data</a:t>
            </a:r>
          </a:p>
          <a:p>
            <a:pPr marL="0" indent="0">
              <a:buNone/>
            </a:pPr>
            <a:endParaRPr lang="en-US" sz="1800" dirty="0" smtClean="0"/>
          </a:p>
          <a:p>
            <a:r>
              <a:rPr lang="en-US" sz="1800" dirty="0" smtClean="0"/>
              <a:t>Facilities</a:t>
            </a:r>
          </a:p>
          <a:p>
            <a:pPr lvl="1"/>
            <a:r>
              <a:rPr lang="en-US" sz="1800" dirty="0" smtClean="0"/>
              <a:t>All formal pipeline processing processed at ISIS SOC</a:t>
            </a:r>
          </a:p>
          <a:p>
            <a:pPr marL="0" indent="0">
              <a:buNone/>
            </a:pPr>
            <a:endParaRPr lang="en-US" sz="1800" dirty="0"/>
          </a:p>
          <a:p>
            <a:r>
              <a:rPr lang="en-US" sz="1800" dirty="0" smtClean="0"/>
              <a:t>Future planning products</a:t>
            </a:r>
          </a:p>
          <a:p>
            <a:pPr lvl="1"/>
            <a:r>
              <a:rPr lang="en-US" sz="1800" dirty="0" smtClean="0"/>
              <a:t>Use of SPICE ephem, SOC calendars for planning </a:t>
            </a:r>
          </a:p>
          <a:p>
            <a:pPr lvl="1"/>
            <a:r>
              <a:rPr lang="en-US" sz="1800" dirty="0" smtClean="0"/>
              <a:t>Automation where possible </a:t>
            </a:r>
            <a:endParaRPr lang="en-US" sz="1800" dirty="0"/>
          </a:p>
          <a:p>
            <a:endParaRPr lang="en-US" sz="2000" dirty="0"/>
          </a:p>
        </p:txBody>
      </p:sp>
      <p:sp>
        <p:nvSpPr>
          <p:cNvPr id="2" name="Title 1"/>
          <p:cNvSpPr>
            <a:spLocks noGrp="1"/>
          </p:cNvSpPr>
          <p:nvPr>
            <p:ph type="title"/>
          </p:nvPr>
        </p:nvSpPr>
        <p:spPr/>
        <p:txBody>
          <a:bodyPr/>
          <a:lstStyle/>
          <a:p>
            <a:r>
              <a:rPr lang="en-US" dirty="0"/>
              <a:t>SOC Description - Data </a:t>
            </a:r>
            <a:r>
              <a:rPr lang="en-US" dirty="0" smtClean="0"/>
              <a:t>Processing</a:t>
            </a:r>
            <a:endParaRPr lang="en-US" dirty="0"/>
          </a:p>
        </p:txBody>
      </p:sp>
    </p:spTree>
    <p:extLst>
      <p:ext uri="{BB962C8B-B14F-4D97-AF65-F5344CB8AC3E}">
        <p14:creationId xmlns:p14="http://schemas.microsoft.com/office/powerpoint/2010/main" xmlns="" val="2279435828"/>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r>
              <a:rPr lang="en-US" dirty="0" smtClean="0"/>
              <a:t>ISIS SOC </a:t>
            </a:r>
            <a:r>
              <a:rPr lang="en-US" dirty="0"/>
              <a:t>builds Level 1 and higher level data products from the Level-0 (raw) data received from </a:t>
            </a:r>
            <a:r>
              <a:rPr lang="en-US" dirty="0" smtClean="0"/>
              <a:t>MOC  </a:t>
            </a:r>
          </a:p>
          <a:p>
            <a:r>
              <a:rPr lang="en-US" dirty="0"/>
              <a:t>H</a:t>
            </a:r>
            <a:r>
              <a:rPr lang="en-US" dirty="0" smtClean="0"/>
              <a:t>ousekeeping </a:t>
            </a:r>
            <a:r>
              <a:rPr lang="en-US" dirty="0"/>
              <a:t>and status data are processed as soon as possible after receipt </a:t>
            </a:r>
            <a:r>
              <a:rPr lang="en-US" dirty="0" smtClean="0"/>
              <a:t>(all products within </a:t>
            </a:r>
            <a:r>
              <a:rPr lang="en-US" dirty="0"/>
              <a:t>3 </a:t>
            </a:r>
            <a:r>
              <a:rPr lang="en-US" dirty="0" smtClean="0"/>
              <a:t>days, select quick products &lt; 1 hour) </a:t>
            </a:r>
            <a:r>
              <a:rPr lang="en-US" dirty="0"/>
              <a:t>and posted for viewing for the ISIS team through an </a:t>
            </a:r>
            <a:r>
              <a:rPr lang="en-US" dirty="0" smtClean="0"/>
              <a:t>ISIS SOC </a:t>
            </a:r>
            <a:r>
              <a:rPr lang="en-US" dirty="0"/>
              <a:t>website. </a:t>
            </a:r>
            <a:endParaRPr lang="en-US" dirty="0" smtClean="0"/>
          </a:p>
          <a:p>
            <a:pPr lvl="1"/>
            <a:r>
              <a:rPr lang="en-US" dirty="0" smtClean="0"/>
              <a:t>Housekeeping and </a:t>
            </a:r>
            <a:r>
              <a:rPr lang="en-US" dirty="0"/>
              <a:t>status data </a:t>
            </a:r>
            <a:r>
              <a:rPr lang="en-US" dirty="0" smtClean="0"/>
              <a:t>downloaded </a:t>
            </a:r>
            <a:r>
              <a:rPr lang="en-US" dirty="0"/>
              <a:t>first after passes, </a:t>
            </a:r>
            <a:r>
              <a:rPr lang="en-US" dirty="0" smtClean="0"/>
              <a:t>provide </a:t>
            </a:r>
            <a:r>
              <a:rPr lang="en-US" dirty="0"/>
              <a:t>critical information from which to build command loads in subsequent passes. </a:t>
            </a:r>
            <a:endParaRPr lang="en-US" dirty="0" smtClean="0"/>
          </a:p>
          <a:p>
            <a:r>
              <a:rPr lang="en-US" dirty="0" smtClean="0"/>
              <a:t>Level </a:t>
            </a:r>
            <a:r>
              <a:rPr lang="en-US" dirty="0"/>
              <a:t>0 data are processed as they are made available after passes and are used to construct Level 1 and higher level data </a:t>
            </a:r>
            <a:r>
              <a:rPr lang="en-US" dirty="0" smtClean="0"/>
              <a:t>products </a:t>
            </a:r>
          </a:p>
        </p:txBody>
      </p:sp>
      <p:sp>
        <p:nvSpPr>
          <p:cNvPr id="3" name="Title 2"/>
          <p:cNvSpPr>
            <a:spLocks noGrp="1"/>
          </p:cNvSpPr>
          <p:nvPr>
            <p:ph type="title"/>
          </p:nvPr>
        </p:nvSpPr>
        <p:spPr/>
        <p:txBody>
          <a:bodyPr/>
          <a:lstStyle/>
          <a:p>
            <a:r>
              <a:rPr lang="en-US" dirty="0" smtClean="0"/>
              <a:t>Data Products (1/2)</a:t>
            </a:r>
            <a:endParaRPr lang="en-US" dirty="0"/>
          </a:p>
        </p:txBody>
      </p:sp>
    </p:spTree>
    <p:extLst>
      <p:ext uri="{BB962C8B-B14F-4D97-AF65-F5344CB8AC3E}">
        <p14:creationId xmlns:p14="http://schemas.microsoft.com/office/powerpoint/2010/main" xmlns="" val="3539523229"/>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Higher level data products include combined solar wind, magnetic field and energetic particle data, which are time-ordered with common timestamps at a cadences TBD. </a:t>
            </a:r>
          </a:p>
          <a:p>
            <a:r>
              <a:rPr lang="en-US" dirty="0"/>
              <a:t>Level 1 and higher level data products are still in formulation as the instrumentation are in development. </a:t>
            </a:r>
            <a:endParaRPr lang="en-US" dirty="0" smtClean="0"/>
          </a:p>
          <a:p>
            <a:r>
              <a:rPr lang="en-US" dirty="0" smtClean="0"/>
              <a:t>The </a:t>
            </a:r>
            <a:r>
              <a:rPr lang="en-US" dirty="0"/>
              <a:t>ISOC archives all ISIS data and delivers data products to appropriate Heliophysics Virtual Observatories and Data Centers.</a:t>
            </a:r>
          </a:p>
          <a:p>
            <a:endParaRPr lang="en-US" dirty="0"/>
          </a:p>
          <a:p>
            <a:endParaRPr lang="en-US" dirty="0"/>
          </a:p>
        </p:txBody>
      </p:sp>
      <p:sp>
        <p:nvSpPr>
          <p:cNvPr id="3" name="Title 2"/>
          <p:cNvSpPr>
            <a:spLocks noGrp="1"/>
          </p:cNvSpPr>
          <p:nvPr>
            <p:ph type="title"/>
          </p:nvPr>
        </p:nvSpPr>
        <p:spPr/>
        <p:txBody>
          <a:bodyPr/>
          <a:lstStyle/>
          <a:p>
            <a:r>
              <a:rPr lang="en-US" dirty="0" smtClean="0"/>
              <a:t>Data Products (2/2)</a:t>
            </a:r>
            <a:endParaRPr lang="en-US" dirty="0"/>
          </a:p>
        </p:txBody>
      </p:sp>
    </p:spTree>
    <p:extLst>
      <p:ext uri="{BB962C8B-B14F-4D97-AF65-F5344CB8AC3E}">
        <p14:creationId xmlns:p14="http://schemas.microsoft.com/office/powerpoint/2010/main" xmlns="" val="2958901497"/>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Level 0 Status and Housekeeping</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1042128164"/>
              </p:ext>
            </p:extLst>
          </p:nvPr>
        </p:nvGraphicFramePr>
        <p:xfrm>
          <a:off x="347580" y="1180811"/>
          <a:ext cx="8523094" cy="5409229"/>
        </p:xfrm>
        <a:graphic>
          <a:graphicData uri="http://schemas.openxmlformats.org/presentationml/2006/ole">
            <p:oleObj spid="_x0000_s1171" name="Document" r:id="rId3" imgW="6083076" imgH="3860658" progId="">
              <p:embed/>
            </p:oleObj>
          </a:graphicData>
        </a:graphic>
      </p:graphicFrame>
    </p:spTree>
    <p:extLst>
      <p:ext uri="{BB962C8B-B14F-4D97-AF65-F5344CB8AC3E}">
        <p14:creationId xmlns:p14="http://schemas.microsoft.com/office/powerpoint/2010/main" xmlns="" val="1091798561"/>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879" y="185100"/>
            <a:ext cx="8460121" cy="675511"/>
          </a:xfrm>
        </p:spPr>
        <p:txBody>
          <a:bodyPr/>
          <a:lstStyle/>
          <a:p>
            <a:r>
              <a:rPr lang="en-US" sz="3000" dirty="0" smtClean="0"/>
              <a:t>Level 0 Command Response/Mem Dumps</a:t>
            </a:r>
            <a:endParaRPr lang="en-US" sz="3000"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1471770938"/>
              </p:ext>
            </p:extLst>
          </p:nvPr>
        </p:nvGraphicFramePr>
        <p:xfrm>
          <a:off x="192874" y="1630946"/>
          <a:ext cx="8951126" cy="2646947"/>
        </p:xfrm>
        <a:graphic>
          <a:graphicData uri="http://schemas.openxmlformats.org/presentationml/2006/ole">
            <p:oleObj spid="_x0000_s48275" name="Document" r:id="rId3" imgW="5625893" imgH="1663639" progId="">
              <p:embed/>
            </p:oleObj>
          </a:graphicData>
        </a:graphic>
      </p:graphicFrame>
    </p:spTree>
    <p:extLst>
      <p:ext uri="{BB962C8B-B14F-4D97-AF65-F5344CB8AC3E}">
        <p14:creationId xmlns:p14="http://schemas.microsoft.com/office/powerpoint/2010/main" xmlns="" val="2660600182"/>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EPI-Hi Events (1/2)</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1595040894"/>
              </p:ext>
            </p:extLst>
          </p:nvPr>
        </p:nvGraphicFramePr>
        <p:xfrm>
          <a:off x="478366" y="1283313"/>
          <a:ext cx="8157634" cy="5280219"/>
        </p:xfrm>
        <a:graphic>
          <a:graphicData uri="http://schemas.openxmlformats.org/presentationml/2006/ole">
            <p:oleObj spid="_x0000_s49299" name="Document" r:id="rId3" imgW="5625893" imgH="3720963" progId="">
              <p:embed/>
            </p:oleObj>
          </a:graphicData>
        </a:graphic>
      </p:graphicFrame>
    </p:spTree>
    <p:extLst>
      <p:ext uri="{BB962C8B-B14F-4D97-AF65-F5344CB8AC3E}">
        <p14:creationId xmlns:p14="http://schemas.microsoft.com/office/powerpoint/2010/main" xmlns="" val="3930714404"/>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Level 0 EPI-Hi Events </a:t>
            </a:r>
            <a:r>
              <a:rPr lang="en-US" dirty="0" smtClean="0"/>
              <a:t>(2/</a:t>
            </a:r>
            <a:r>
              <a:rPr lang="en-US"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xmlns="" val="3873164925"/>
              </p:ext>
            </p:extLst>
          </p:nvPr>
        </p:nvGraphicFramePr>
        <p:xfrm>
          <a:off x="204103" y="1215188"/>
          <a:ext cx="8766107" cy="1899653"/>
        </p:xfrm>
        <a:graphic>
          <a:graphicData uri="http://schemas.openxmlformats.org/presentationml/2006/ole">
            <p:oleObj spid="_x0000_s50322" name="Document" r:id="rId3" imgW="5625893" imgH="1219155" progId="">
              <p:embed/>
            </p:oleObj>
          </a:graphicData>
        </a:graphic>
      </p:graphicFrame>
    </p:spTree>
    <p:extLst>
      <p:ext uri="{BB962C8B-B14F-4D97-AF65-F5344CB8AC3E}">
        <p14:creationId xmlns:p14="http://schemas.microsoft.com/office/powerpoint/2010/main" xmlns="" val="226270967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9474"/>
            <a:ext cx="8426450" cy="5238524"/>
          </a:xfrm>
        </p:spPr>
        <p:txBody>
          <a:bodyPr/>
          <a:lstStyle/>
          <a:p>
            <a:r>
              <a:rPr lang="en-US" sz="3200" dirty="0" smtClean="0"/>
              <a:t>SOC PDR Chair Opening Comments</a:t>
            </a:r>
            <a:endParaRPr lang="en-US" sz="3200" dirty="0"/>
          </a:p>
          <a:p>
            <a:r>
              <a:rPr lang="en-US" sz="3200" dirty="0" smtClean="0"/>
              <a:t>SOC Review Board Introductions </a:t>
            </a:r>
            <a:endParaRPr lang="en-US" sz="3200" dirty="0"/>
          </a:p>
          <a:p>
            <a:endParaRPr lang="en-US" sz="3200" dirty="0"/>
          </a:p>
        </p:txBody>
      </p:sp>
      <p:sp>
        <p:nvSpPr>
          <p:cNvPr id="5" name="Title 1"/>
          <p:cNvSpPr>
            <a:spLocks noGrp="1"/>
          </p:cNvSpPr>
          <p:nvPr>
            <p:ph type="title"/>
          </p:nvPr>
        </p:nvSpPr>
        <p:spPr>
          <a:xfrm>
            <a:off x="683879" y="185100"/>
            <a:ext cx="7199939" cy="675511"/>
          </a:xfrm>
        </p:spPr>
        <p:txBody>
          <a:bodyPr/>
          <a:lstStyle/>
          <a:p>
            <a:r>
              <a:rPr lang="en-US" dirty="0" smtClean="0"/>
              <a:t>Review Board Introduction</a:t>
            </a:r>
            <a:endParaRPr lang="en-US" dirty="0"/>
          </a:p>
        </p:txBody>
      </p:sp>
    </p:spTree>
    <p:extLst>
      <p:ext uri="{BB962C8B-B14F-4D97-AF65-F5344CB8AC3E}">
        <p14:creationId xmlns:p14="http://schemas.microsoft.com/office/powerpoint/2010/main" xmlns="" val="3443972205"/>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EPI-Lo Level 0 Rates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749680008"/>
              </p:ext>
            </p:extLst>
          </p:nvPr>
        </p:nvGraphicFramePr>
        <p:xfrm>
          <a:off x="787527" y="1070298"/>
          <a:ext cx="7241275" cy="5438991"/>
        </p:xfrm>
        <a:graphic>
          <a:graphicData uri="http://schemas.openxmlformats.org/presentationml/2006/ole">
            <p:oleObj spid="_x0000_s51345" name="Document" r:id="rId3" imgW="5625893" imgH="4368639" progId="">
              <p:embed/>
            </p:oleObj>
          </a:graphicData>
        </a:graphic>
      </p:graphicFrame>
    </p:spTree>
    <p:extLst>
      <p:ext uri="{BB962C8B-B14F-4D97-AF65-F5344CB8AC3E}">
        <p14:creationId xmlns:p14="http://schemas.microsoft.com/office/powerpoint/2010/main" xmlns="" val="795973004"/>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0 EPI-Lo Events</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2183953065"/>
              </p:ext>
            </p:extLst>
          </p:nvPr>
        </p:nvGraphicFramePr>
        <p:xfrm>
          <a:off x="61992" y="1617578"/>
          <a:ext cx="8992987" cy="2192421"/>
        </p:xfrm>
        <a:graphic>
          <a:graphicData uri="http://schemas.openxmlformats.org/presentationml/2006/ole">
            <p:oleObj spid="_x0000_s52369" name="Document" r:id="rId3" imgW="5625893" imgH="1371550" progId="">
              <p:embed/>
            </p:oleObj>
          </a:graphicData>
        </a:graphic>
      </p:graphicFrame>
    </p:spTree>
    <p:extLst>
      <p:ext uri="{BB962C8B-B14F-4D97-AF65-F5344CB8AC3E}">
        <p14:creationId xmlns:p14="http://schemas.microsoft.com/office/powerpoint/2010/main" xmlns="" val="2860155169"/>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1 Data (1/2)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135071547"/>
              </p:ext>
            </p:extLst>
          </p:nvPr>
        </p:nvGraphicFramePr>
        <p:xfrm>
          <a:off x="188166" y="1207836"/>
          <a:ext cx="8831404" cy="3070059"/>
        </p:xfrm>
        <a:graphic>
          <a:graphicData uri="http://schemas.openxmlformats.org/presentationml/2006/ole">
            <p:oleObj spid="_x0000_s55441" name="Document" r:id="rId3" imgW="5625893" imgH="1955728" progId="">
              <p:embed/>
            </p:oleObj>
          </a:graphicData>
        </a:graphic>
      </p:graphicFrame>
    </p:spTree>
    <p:extLst>
      <p:ext uri="{BB962C8B-B14F-4D97-AF65-F5344CB8AC3E}">
        <p14:creationId xmlns:p14="http://schemas.microsoft.com/office/powerpoint/2010/main" xmlns="" val="791736928"/>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1 Data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243798714"/>
              </p:ext>
            </p:extLst>
          </p:nvPr>
        </p:nvGraphicFramePr>
        <p:xfrm>
          <a:off x="681789" y="1054369"/>
          <a:ext cx="7937094" cy="5464591"/>
        </p:xfrm>
        <a:graphic>
          <a:graphicData uri="http://schemas.openxmlformats.org/presentationml/2006/ole">
            <p:oleObj spid="_x0000_s56463" name="Document" r:id="rId3" imgW="5625893" imgH="3873357" progId="">
              <p:embed/>
            </p:oleObj>
          </a:graphicData>
        </a:graphic>
      </p:graphicFrame>
    </p:spTree>
    <p:extLst>
      <p:ext uri="{BB962C8B-B14F-4D97-AF65-F5344CB8AC3E}">
        <p14:creationId xmlns:p14="http://schemas.microsoft.com/office/powerpoint/2010/main" xmlns="" val="70854733"/>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Level 2 and Higher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1980885703"/>
              </p:ext>
            </p:extLst>
          </p:nvPr>
        </p:nvGraphicFramePr>
        <p:xfrm>
          <a:off x="181319" y="1575133"/>
          <a:ext cx="8962681" cy="1365920"/>
        </p:xfrm>
        <a:graphic>
          <a:graphicData uri="http://schemas.openxmlformats.org/presentationml/2006/ole">
            <p:oleObj spid="_x0000_s57486" name="Document" r:id="rId3" imgW="6083076" imgH="927066" progId="">
              <p:embed/>
            </p:oleObj>
          </a:graphicData>
        </a:graphic>
      </p:graphicFrame>
    </p:spTree>
    <p:extLst>
      <p:ext uri="{BB962C8B-B14F-4D97-AF65-F5344CB8AC3E}">
        <p14:creationId xmlns:p14="http://schemas.microsoft.com/office/powerpoint/2010/main" xmlns="" val="422769938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209" y="1189790"/>
            <a:ext cx="8355265" cy="5100636"/>
          </a:xfrm>
        </p:spPr>
        <p:txBody>
          <a:bodyPr/>
          <a:lstStyle/>
          <a:p>
            <a:r>
              <a:rPr lang="en-US" sz="1800" dirty="0" smtClean="0"/>
              <a:t>All </a:t>
            </a:r>
            <a:r>
              <a:rPr lang="en-US" sz="1800" dirty="0"/>
              <a:t>Science Operations Centers shall provide for public dissemination a quick-look processed version of science data within 6 months (TBR) of downlink for the first three orbits after launch and 60 days (TBR) of downlink thereafter</a:t>
            </a:r>
            <a:r>
              <a:rPr lang="en-US" sz="1800" dirty="0" smtClean="0"/>
              <a:t>.</a:t>
            </a:r>
            <a:endParaRPr lang="en-US" sz="1800" dirty="0"/>
          </a:p>
          <a:p>
            <a:pPr marL="0" indent="0">
              <a:buNone/>
            </a:pPr>
            <a:endParaRPr lang="en-US" sz="1800" dirty="0"/>
          </a:p>
          <a:p>
            <a:r>
              <a:rPr lang="en-US" sz="1800" dirty="0"/>
              <a:t>EPI-Lo:</a:t>
            </a:r>
          </a:p>
          <a:p>
            <a:pPr lvl="1"/>
            <a:r>
              <a:rPr lang="en-US" sz="1600" dirty="0"/>
              <a:t>Spectrograms of:</a:t>
            </a:r>
          </a:p>
          <a:p>
            <a:pPr lvl="2"/>
            <a:r>
              <a:rPr lang="en-US" sz="1400" dirty="0"/>
              <a:t>&lt;1 MeV electron counts/data-interval (TBR) as a function of time, at a &lt;= 1 hour (TBR) cadence, with 4 or more energy </a:t>
            </a:r>
            <a:r>
              <a:rPr lang="en-US" sz="1400" dirty="0" smtClean="0"/>
              <a:t>bins.</a:t>
            </a:r>
            <a:endParaRPr lang="en-US" sz="1400" dirty="0"/>
          </a:p>
          <a:p>
            <a:pPr lvl="2"/>
            <a:r>
              <a:rPr lang="en-US" sz="1400" dirty="0"/>
              <a:t>&lt;1 MeV/nucleon total ion or single species (TBR) counts/data-interval (TBR) as a function of time, at a &lt;= 1 hour (TBR) cadence, with 4 or more energy bins.</a:t>
            </a:r>
          </a:p>
          <a:p>
            <a:endParaRPr lang="en-US" sz="2000" dirty="0"/>
          </a:p>
          <a:p>
            <a:r>
              <a:rPr lang="en-US" sz="1800" dirty="0"/>
              <a:t>EPI-Hi:</a:t>
            </a:r>
          </a:p>
          <a:p>
            <a:pPr lvl="1"/>
            <a:r>
              <a:rPr lang="en-US" sz="1600" dirty="0"/>
              <a:t>Plots of 1-hour averages of four rates:</a:t>
            </a:r>
          </a:p>
          <a:p>
            <a:pPr lvl="2"/>
            <a:r>
              <a:rPr lang="en-US" sz="1400" dirty="0"/>
              <a:t>1-5 MeV electrons</a:t>
            </a:r>
          </a:p>
          <a:p>
            <a:pPr lvl="2"/>
            <a:r>
              <a:rPr lang="en-US" sz="1400" dirty="0"/>
              <a:t>2-10 MeV protons</a:t>
            </a:r>
          </a:p>
          <a:p>
            <a:pPr lvl="2"/>
            <a:r>
              <a:rPr lang="en-US" sz="1400" dirty="0"/>
              <a:t>10-50 MeV protons</a:t>
            </a:r>
          </a:p>
          <a:p>
            <a:pPr lvl="2"/>
            <a:r>
              <a:rPr lang="en-US" sz="1400" dirty="0"/>
              <a:t>4-40 MeV/nuc HiZ (6≤Z≤28)</a:t>
            </a:r>
          </a:p>
          <a:p>
            <a:endParaRPr lang="en-US" sz="1800" dirty="0"/>
          </a:p>
        </p:txBody>
      </p:sp>
      <p:sp>
        <p:nvSpPr>
          <p:cNvPr id="3" name="Title 2"/>
          <p:cNvSpPr>
            <a:spLocks noGrp="1"/>
          </p:cNvSpPr>
          <p:nvPr>
            <p:ph type="title"/>
          </p:nvPr>
        </p:nvSpPr>
        <p:spPr/>
        <p:txBody>
          <a:bodyPr/>
          <a:lstStyle/>
          <a:p>
            <a:r>
              <a:rPr lang="en-US" dirty="0" smtClean="0"/>
              <a:t>Data Products (Quicklook)</a:t>
            </a:r>
            <a:endParaRPr lang="en-US" dirty="0"/>
          </a:p>
        </p:txBody>
      </p:sp>
    </p:spTree>
    <p:extLst>
      <p:ext uri="{BB962C8B-B14F-4D97-AF65-F5344CB8AC3E}">
        <p14:creationId xmlns:p14="http://schemas.microsoft.com/office/powerpoint/2010/main" xmlns="" val="854602843"/>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Possible Data Product (1/5) </a:t>
            </a:r>
            <a:endParaRPr lang="en-US" dirty="0"/>
          </a:p>
        </p:txBody>
      </p:sp>
      <p:sp>
        <p:nvSpPr>
          <p:cNvPr id="3" name="Content Placeholder 2"/>
          <p:cNvSpPr>
            <a:spLocks noGrp="1"/>
          </p:cNvSpPr>
          <p:nvPr>
            <p:ph idx="4294967295"/>
          </p:nvPr>
        </p:nvSpPr>
        <p:spPr>
          <a:xfrm>
            <a:off x="5393411" y="1122362"/>
            <a:ext cx="3750590" cy="4859983"/>
          </a:xfrm>
        </p:spPr>
        <p:txBody>
          <a:bodyPr>
            <a:normAutofit fontScale="92500" lnSpcReduction="10000"/>
          </a:bodyPr>
          <a:lstStyle/>
          <a:p>
            <a:pPr>
              <a:lnSpc>
                <a:spcPct val="90000"/>
              </a:lnSpc>
            </a:pPr>
            <a:r>
              <a:rPr lang="en-US" dirty="0" smtClean="0"/>
              <a:t>One way of plotting SEP data</a:t>
            </a:r>
          </a:p>
          <a:p>
            <a:pPr>
              <a:lnSpc>
                <a:spcPct val="90000"/>
              </a:lnSpc>
            </a:pPr>
            <a:r>
              <a:rPr lang="en-US" dirty="0" smtClean="0"/>
              <a:t>Top plot is the usual time-intensity profile</a:t>
            </a:r>
          </a:p>
          <a:p>
            <a:pPr>
              <a:lnSpc>
                <a:spcPct val="90000"/>
              </a:lnSpc>
            </a:pPr>
            <a:r>
              <a:rPr lang="en-US" dirty="0" smtClean="0"/>
              <a:t>Each dot in the lower two panels is a particle detection</a:t>
            </a:r>
          </a:p>
          <a:p>
            <a:pPr lvl="1">
              <a:lnSpc>
                <a:spcPct val="90000"/>
              </a:lnSpc>
            </a:pPr>
            <a:r>
              <a:rPr lang="en-US" dirty="0" smtClean="0"/>
              <a:t>Middle plot shows particle mass</a:t>
            </a:r>
          </a:p>
          <a:p>
            <a:pPr lvl="1">
              <a:lnSpc>
                <a:spcPct val="90000"/>
              </a:lnSpc>
            </a:pPr>
            <a:r>
              <a:rPr lang="en-US" dirty="0" smtClean="0"/>
              <a:t>Bottom plot shows energy</a:t>
            </a:r>
          </a:p>
          <a:p>
            <a:pPr>
              <a:lnSpc>
                <a:spcPct val="90000"/>
              </a:lnSpc>
            </a:pPr>
            <a:r>
              <a:rPr lang="en-US" dirty="0" smtClean="0"/>
              <a:t>Advantages:</a:t>
            </a:r>
          </a:p>
          <a:p>
            <a:pPr lvl="1">
              <a:lnSpc>
                <a:spcPct val="90000"/>
              </a:lnSpc>
            </a:pPr>
            <a:r>
              <a:rPr lang="en-US" dirty="0" smtClean="0"/>
              <a:t>Easy identification of velocity dispersion in some events</a:t>
            </a:r>
          </a:p>
          <a:p>
            <a:pPr lvl="1">
              <a:lnSpc>
                <a:spcPct val="90000"/>
              </a:lnSpc>
            </a:pPr>
            <a:r>
              <a:rPr lang="en-US" dirty="0" smtClean="0"/>
              <a:t>Individual events are separated more clearly</a:t>
            </a:r>
          </a:p>
          <a:p>
            <a:pPr lvl="1">
              <a:lnSpc>
                <a:spcPct val="90000"/>
              </a:lnSpc>
            </a:pPr>
            <a:r>
              <a:rPr lang="en-US" dirty="0" smtClean="0"/>
              <a:t>Composition easily identified</a:t>
            </a:r>
          </a:p>
        </p:txBody>
      </p:sp>
      <p:pic>
        <p:nvPicPr>
          <p:cNvPr id="1027" name="Picture 3"/>
          <p:cNvPicPr>
            <a:picLocks noChangeAspect="1" noChangeArrowheads="1"/>
          </p:cNvPicPr>
          <p:nvPr/>
        </p:nvPicPr>
        <p:blipFill>
          <a:blip r:embed="rId3" cstate="print"/>
          <a:srcRect/>
          <a:stretch>
            <a:fillRect/>
          </a:stretch>
        </p:blipFill>
        <p:spPr bwMode="auto">
          <a:xfrm>
            <a:off x="0" y="1009650"/>
            <a:ext cx="5286375" cy="5619750"/>
          </a:xfrm>
          <a:prstGeom prst="rect">
            <a:avLst/>
          </a:prstGeom>
          <a:noFill/>
          <a:ln w="9525">
            <a:noFill/>
            <a:miter lim="800000"/>
            <a:headEnd/>
            <a:tailEnd/>
          </a:ln>
        </p:spPr>
      </p:pic>
      <p:sp>
        <p:nvSpPr>
          <p:cNvPr id="7" name="TextBox 6"/>
          <p:cNvSpPr txBox="1"/>
          <p:nvPr/>
        </p:nvSpPr>
        <p:spPr>
          <a:xfrm>
            <a:off x="5031873" y="5980192"/>
            <a:ext cx="4244354" cy="461665"/>
          </a:xfrm>
          <a:prstGeom prst="rect">
            <a:avLst/>
          </a:prstGeom>
          <a:noFill/>
        </p:spPr>
        <p:txBody>
          <a:bodyPr wrap="square" rtlCol="0">
            <a:spAutoFit/>
          </a:bodyPr>
          <a:lstStyle/>
          <a:p>
            <a:r>
              <a:rPr lang="en-US" sz="1200" b="1" dirty="0" smtClean="0"/>
              <a:t>This is image taken from the ACE website:</a:t>
            </a:r>
          </a:p>
          <a:p>
            <a:r>
              <a:rPr lang="en-US" sz="1200" b="1" dirty="0" smtClean="0"/>
              <a:t>ULEIS 4-day browse plots</a:t>
            </a:r>
            <a:endParaRPr lang="en-US" sz="1200" b="1" dirty="0"/>
          </a:p>
        </p:txBody>
      </p:sp>
    </p:spTree>
    <p:extLst>
      <p:ext uri="{BB962C8B-B14F-4D97-AF65-F5344CB8AC3E}">
        <p14:creationId xmlns:p14="http://schemas.microsoft.com/office/powerpoint/2010/main" xmlns="" val="1460163430"/>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1"/>
            <a:ext cx="2971800" cy="2514599"/>
          </a:xfrm>
        </p:spPr>
        <p:txBody>
          <a:bodyPr>
            <a:normAutofit lnSpcReduction="10000"/>
          </a:bodyPr>
          <a:lstStyle/>
          <a:p>
            <a:r>
              <a:rPr lang="en-US" sz="2500" dirty="0" smtClean="0"/>
              <a:t>This is an example of an event probably associated with an impulsive solar flare (rich is heavy ions and </a:t>
            </a:r>
            <a:r>
              <a:rPr lang="en-US" sz="2500" baseline="30000" dirty="0" smtClean="0"/>
              <a:t>3</a:t>
            </a:r>
            <a:r>
              <a:rPr lang="en-US" sz="2500" dirty="0" smtClean="0"/>
              <a:t>He)</a:t>
            </a:r>
          </a:p>
        </p:txBody>
      </p:sp>
      <p:pic>
        <p:nvPicPr>
          <p:cNvPr id="1026" name="Picture 2"/>
          <p:cNvPicPr>
            <a:picLocks noChangeAspect="1" noChangeArrowheads="1"/>
          </p:cNvPicPr>
          <p:nvPr/>
        </p:nvPicPr>
        <p:blipFill>
          <a:blip r:embed="rId3" cstate="print"/>
          <a:srcRect/>
          <a:stretch>
            <a:fillRect/>
          </a:stretch>
        </p:blipFill>
        <p:spPr bwMode="auto">
          <a:xfrm>
            <a:off x="76200" y="247650"/>
            <a:ext cx="6063906" cy="6457950"/>
          </a:xfrm>
          <a:prstGeom prst="rect">
            <a:avLst/>
          </a:prstGeom>
          <a:noFill/>
          <a:ln w="9525">
            <a:noFill/>
            <a:miter lim="800000"/>
            <a:headEnd/>
            <a:tailEnd/>
          </a:ln>
        </p:spPr>
      </p:pic>
      <p:cxnSp>
        <p:nvCxnSpPr>
          <p:cNvPr id="5" name="Straight Arrow Connector 4"/>
          <p:cNvCxnSpPr/>
          <p:nvPr/>
        </p:nvCxnSpPr>
        <p:spPr>
          <a:xfrm flipH="1">
            <a:off x="3352800" y="1600200"/>
            <a:ext cx="2819400" cy="31242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80241081"/>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2200" y="1295400"/>
            <a:ext cx="2971800" cy="5181600"/>
          </a:xfrm>
        </p:spPr>
        <p:txBody>
          <a:bodyPr>
            <a:normAutofit/>
          </a:bodyPr>
          <a:lstStyle/>
          <a:p>
            <a:r>
              <a:rPr lang="en-US" dirty="0" smtClean="0"/>
              <a:t>This is an example of an event probably associated with an impulsive solar flare (rich in heavy ions and </a:t>
            </a:r>
            <a:r>
              <a:rPr lang="en-US" baseline="30000" dirty="0" smtClean="0"/>
              <a:t>3</a:t>
            </a:r>
            <a:r>
              <a:rPr lang="en-US" dirty="0" smtClean="0"/>
              <a:t>He)</a:t>
            </a:r>
          </a:p>
          <a:p>
            <a:r>
              <a:rPr lang="en-US" dirty="0" smtClean="0"/>
              <a:t>The entire event shows a clear velocity dispersion, but there is also a dispersionless intensity “dropout” during the event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16305" y="113966"/>
            <a:ext cx="6063906" cy="6457950"/>
          </a:xfrm>
          <a:prstGeom prst="rect">
            <a:avLst/>
          </a:prstGeom>
          <a:noFill/>
          <a:ln w="9525">
            <a:noFill/>
            <a:miter lim="800000"/>
            <a:headEnd/>
            <a:tailEnd/>
          </a:ln>
        </p:spPr>
      </p:pic>
      <p:cxnSp>
        <p:nvCxnSpPr>
          <p:cNvPr id="9" name="Straight Arrow Connector 8"/>
          <p:cNvCxnSpPr/>
          <p:nvPr/>
        </p:nvCxnSpPr>
        <p:spPr>
          <a:xfrm flipH="1">
            <a:off x="2971800" y="5257800"/>
            <a:ext cx="3352800" cy="60960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074507133"/>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7400" y="1295400"/>
            <a:ext cx="3276600" cy="4525963"/>
          </a:xfrm>
        </p:spPr>
        <p:txBody>
          <a:bodyPr>
            <a:normAutofit/>
          </a:bodyPr>
          <a:lstStyle/>
          <a:p>
            <a:r>
              <a:rPr lang="en-US" dirty="0" smtClean="0"/>
              <a:t>Another good example (event starting before noon on May 6)</a:t>
            </a:r>
          </a:p>
        </p:txBody>
      </p:sp>
      <p:pic>
        <p:nvPicPr>
          <p:cNvPr id="2050" name="Picture 2"/>
          <p:cNvPicPr>
            <a:picLocks noChangeAspect="1" noChangeArrowheads="1"/>
          </p:cNvPicPr>
          <p:nvPr/>
        </p:nvPicPr>
        <p:blipFill>
          <a:blip r:embed="rId3" cstate="print"/>
          <a:srcRect/>
          <a:stretch>
            <a:fillRect/>
          </a:stretch>
        </p:blipFill>
        <p:spPr bwMode="auto">
          <a:xfrm>
            <a:off x="228600" y="914400"/>
            <a:ext cx="5286375" cy="5619750"/>
          </a:xfrm>
          <a:prstGeom prst="rect">
            <a:avLst/>
          </a:prstGeom>
          <a:noFill/>
          <a:ln w="9525">
            <a:noFill/>
            <a:miter lim="800000"/>
            <a:headEnd/>
            <a:tailEnd/>
          </a:ln>
        </p:spPr>
      </p:pic>
      <p:sp>
        <p:nvSpPr>
          <p:cNvPr id="7" name="Title 10"/>
          <p:cNvSpPr>
            <a:spLocks noGrp="1"/>
          </p:cNvSpPr>
          <p:nvPr>
            <p:ph type="title"/>
          </p:nvPr>
        </p:nvSpPr>
        <p:spPr>
          <a:xfrm>
            <a:off x="683879" y="185100"/>
            <a:ext cx="7199939" cy="675511"/>
          </a:xfrm>
        </p:spPr>
        <p:txBody>
          <a:bodyPr/>
          <a:lstStyle/>
          <a:p>
            <a:r>
              <a:rPr lang="en-US" dirty="0" smtClean="0"/>
              <a:t>Possible Data Product (4/5) </a:t>
            </a:r>
            <a:endParaRPr lang="en-US" dirty="0"/>
          </a:p>
        </p:txBody>
      </p:sp>
    </p:spTree>
    <p:extLst>
      <p:ext uri="{BB962C8B-B14F-4D97-AF65-F5344CB8AC3E}">
        <p14:creationId xmlns:p14="http://schemas.microsoft.com/office/powerpoint/2010/main" xmlns="" val="362678664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38400" y="5401876"/>
            <a:ext cx="6705600" cy="1083784"/>
          </a:xfrm>
        </p:spPr>
        <p:txBody>
          <a:bodyPr/>
          <a:lstStyle/>
          <a:p>
            <a:r>
              <a:rPr lang="en-US" dirty="0"/>
              <a:t>N. A. Schwadron</a:t>
            </a:r>
          </a:p>
          <a:p>
            <a:r>
              <a:rPr lang="en-US" sz="2400" dirty="0"/>
              <a:t>Instrument SOC </a:t>
            </a:r>
            <a:r>
              <a:rPr lang="en-US" sz="2400" dirty="0" smtClean="0"/>
              <a:t>Lead (U</a:t>
            </a:r>
            <a:r>
              <a:rPr lang="en-US" sz="2400" dirty="0"/>
              <a:t>. New </a:t>
            </a:r>
            <a:r>
              <a:rPr lang="en-US" sz="2400" dirty="0" smtClean="0"/>
              <a:t>Hampshire)</a:t>
            </a:r>
            <a:endParaRPr lang="en-US" sz="2400" dirty="0"/>
          </a:p>
          <a:p>
            <a:endParaRPr lang="en-US" dirty="0"/>
          </a:p>
        </p:txBody>
      </p:sp>
      <p:sp>
        <p:nvSpPr>
          <p:cNvPr id="2" name="Title 1"/>
          <p:cNvSpPr>
            <a:spLocks noGrp="1"/>
          </p:cNvSpPr>
          <p:nvPr>
            <p:ph type="ctrTitle"/>
          </p:nvPr>
        </p:nvSpPr>
        <p:spPr/>
        <p:txBody>
          <a:bodyPr/>
          <a:lstStyle/>
          <a:p>
            <a:r>
              <a:rPr lang="en-US" dirty="0" smtClean="0"/>
              <a:t>ISIS Science Ops Center</a:t>
            </a:r>
            <a:endParaRPr lang="en-US" dirty="0"/>
          </a:p>
        </p:txBody>
      </p:sp>
    </p:spTree>
    <p:extLst>
      <p:ext uri="{BB962C8B-B14F-4D97-AF65-F5344CB8AC3E}">
        <p14:creationId xmlns:p14="http://schemas.microsoft.com/office/powerpoint/2010/main" xmlns="" val="2253570089"/>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352800" cy="4525963"/>
          </a:xfrm>
        </p:spPr>
        <p:txBody>
          <a:bodyPr>
            <a:normAutofit/>
          </a:bodyPr>
          <a:lstStyle/>
          <a:p>
            <a:r>
              <a:rPr lang="en-US" dirty="0" smtClean="0"/>
              <a:t>Multi-panel plots showing energetic particle intensities along with field and plasma parameters</a:t>
            </a:r>
            <a:endParaRPr lang="en-US" dirty="0"/>
          </a:p>
        </p:txBody>
      </p:sp>
      <p:pic>
        <p:nvPicPr>
          <p:cNvPr id="7" name="Picture 6" descr="MultiPlot.png"/>
          <p:cNvPicPr>
            <a:picLocks noChangeAspect="1"/>
          </p:cNvPicPr>
          <p:nvPr/>
        </p:nvPicPr>
        <p:blipFill>
          <a:blip r:embed="rId3" cstate="print"/>
          <a:stretch>
            <a:fillRect/>
          </a:stretch>
        </p:blipFill>
        <p:spPr>
          <a:xfrm>
            <a:off x="304800" y="1295400"/>
            <a:ext cx="5321371" cy="5129829"/>
          </a:xfrm>
          <a:prstGeom prst="rect">
            <a:avLst/>
          </a:prstGeom>
        </p:spPr>
      </p:pic>
      <p:sp>
        <p:nvSpPr>
          <p:cNvPr id="6" name="Title 10"/>
          <p:cNvSpPr>
            <a:spLocks noGrp="1"/>
          </p:cNvSpPr>
          <p:nvPr>
            <p:ph type="title"/>
          </p:nvPr>
        </p:nvSpPr>
        <p:spPr>
          <a:xfrm>
            <a:off x="683879" y="185100"/>
            <a:ext cx="7199939" cy="675511"/>
          </a:xfrm>
        </p:spPr>
        <p:txBody>
          <a:bodyPr/>
          <a:lstStyle/>
          <a:p>
            <a:r>
              <a:rPr lang="en-US" dirty="0" smtClean="0"/>
              <a:t>Possible Data Product (5/5) </a:t>
            </a:r>
            <a:endParaRPr lang="en-US" dirty="0"/>
          </a:p>
        </p:txBody>
      </p:sp>
    </p:spTree>
    <p:extLst>
      <p:ext uri="{BB962C8B-B14F-4D97-AF65-F5344CB8AC3E}">
        <p14:creationId xmlns:p14="http://schemas.microsoft.com/office/powerpoint/2010/main" xmlns="" val="3000592883"/>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ot-highres.png"/>
          <p:cNvPicPr>
            <a:picLocks noChangeAspect="1"/>
          </p:cNvPicPr>
          <p:nvPr/>
        </p:nvPicPr>
        <p:blipFill>
          <a:blip r:embed="rId3" cstate="print"/>
          <a:stretch>
            <a:fillRect/>
          </a:stretch>
        </p:blipFill>
        <p:spPr>
          <a:xfrm>
            <a:off x="908221" y="1053270"/>
            <a:ext cx="6898929" cy="5468108"/>
          </a:xfrm>
          <a:prstGeom prst="rect">
            <a:avLst/>
          </a:prstGeom>
        </p:spPr>
      </p:pic>
      <p:sp>
        <p:nvSpPr>
          <p:cNvPr id="6" name="Title 10"/>
          <p:cNvSpPr>
            <a:spLocks noGrp="1"/>
          </p:cNvSpPr>
          <p:nvPr>
            <p:ph type="title"/>
          </p:nvPr>
        </p:nvSpPr>
        <p:spPr>
          <a:xfrm>
            <a:off x="683879" y="185100"/>
            <a:ext cx="8460121" cy="675511"/>
          </a:xfrm>
        </p:spPr>
        <p:txBody>
          <a:bodyPr/>
          <a:lstStyle/>
          <a:p>
            <a:r>
              <a:rPr lang="en-US" dirty="0" smtClean="0"/>
              <a:t>High Time Resolution Combined Plots</a:t>
            </a:r>
            <a:endParaRPr lang="en-US" dirty="0"/>
          </a:p>
        </p:txBody>
      </p:sp>
    </p:spTree>
    <p:extLst>
      <p:ext uri="{BB962C8B-B14F-4D97-AF65-F5344CB8AC3E}">
        <p14:creationId xmlns:p14="http://schemas.microsoft.com/office/powerpoint/2010/main" xmlns="" val="2305647641"/>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latin typeface="Sans" charset="0"/>
                <a:cs typeface="Arial" charset="0"/>
              </a:rPr>
              <a:t>06 November 2013 – I-PDR for ISIS/SOC  - This review</a:t>
            </a:r>
            <a:endParaRPr lang="en-GB" sz="1600" dirty="0" smtClean="0">
              <a:latin typeface="Arial" charset="0"/>
              <a:cs typeface="Arial" charset="0"/>
            </a:endParaRP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latin typeface="Arial" charset="0"/>
                <a:cs typeface="Arial" charset="0"/>
              </a:rPr>
              <a:t>(05/2014</a:t>
            </a:r>
            <a:r>
              <a:rPr lang="en-GB" sz="1600" b="1" dirty="0">
                <a:latin typeface="Arial" charset="0"/>
                <a:cs typeface="Arial" charset="0"/>
              </a:rPr>
              <a:t>) </a:t>
            </a:r>
            <a:r>
              <a:rPr lang="en-GB" sz="1600" dirty="0">
                <a:latin typeface="Arial" charset="0"/>
                <a:cs typeface="Arial" charset="0"/>
              </a:rPr>
              <a:t>S/C emulator available,  MOC-SOC ICD finalized - start of development of test SOC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Implementation of </a:t>
            </a:r>
            <a:r>
              <a:rPr lang="en-GB" sz="1400" dirty="0" smtClean="0">
                <a:latin typeface="Arial" charset="0"/>
                <a:cs typeface="Arial" charset="0"/>
              </a:rPr>
              <a:t>GSEOS </a:t>
            </a:r>
            <a:r>
              <a:rPr lang="en-GB" sz="1400" dirty="0">
                <a:latin typeface="Arial" charset="0"/>
                <a:cs typeface="Arial" charset="0"/>
              </a:rPr>
              <a:t>at UNH.</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writing/implementation of SOC/MOC communications layer  [*note]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Start implementation of SOC – instrument teams communication layer</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latin typeface="Sans" charset="0"/>
                <a:cs typeface="Arial" charset="0"/>
              </a:rPr>
              <a:t>(01/2015</a:t>
            </a:r>
            <a:r>
              <a:rPr lang="en-GB" sz="1600" b="1" dirty="0">
                <a:latin typeface="Sans" charset="0"/>
                <a:cs typeface="Arial" charset="0"/>
              </a:rPr>
              <a:t>) </a:t>
            </a:r>
            <a:r>
              <a:rPr lang="en-GB" sz="1600" dirty="0">
                <a:latin typeface="Sans" charset="0"/>
                <a:cs typeface="Arial" charset="0"/>
              </a:rPr>
              <a:t>Pre-CDR ISIS SOC Peer Review (Paper-only review)‏</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GSEs become operational/established, begin integration of instrument </a:t>
            </a:r>
            <a:r>
              <a:rPr lang="en-GB" sz="1400" dirty="0" smtClean="0">
                <a:latin typeface="Arial" charset="0"/>
                <a:cs typeface="Arial" charset="0"/>
              </a:rPr>
              <a:t>GSEOS </a:t>
            </a:r>
            <a:r>
              <a:rPr lang="en-GB" sz="1400" dirty="0">
                <a:latin typeface="Arial" charset="0"/>
                <a:cs typeface="Arial" charset="0"/>
              </a:rPr>
              <a:t>scripts, displays and codes into the SOC </a:t>
            </a:r>
            <a:r>
              <a:rPr lang="en-GB" sz="1400" dirty="0" smtClean="0">
                <a:latin typeface="Arial" charset="0"/>
                <a:cs typeface="Arial" charset="0"/>
              </a:rPr>
              <a:t>GSEOS </a:t>
            </a:r>
            <a:r>
              <a:rPr lang="en-GB" sz="1400" dirty="0">
                <a:latin typeface="Arial" charset="0"/>
                <a:cs typeface="Arial" charset="0"/>
              </a:rPr>
              <a:t>system – contingent on instrument GSE </a:t>
            </a:r>
            <a:r>
              <a:rPr lang="en-GB" sz="1400" dirty="0" smtClean="0">
                <a:latin typeface="Arial" charset="0"/>
                <a:cs typeface="Arial" charset="0"/>
              </a:rPr>
              <a:t>schedule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dirty="0" smtClean="0">
                <a:latin typeface="Sans" charset="0"/>
                <a:cs typeface="Arial" charset="0"/>
              </a:rPr>
              <a:t>Purchase </a:t>
            </a:r>
            <a:r>
              <a:rPr lang="en-GB" sz="1600" dirty="0">
                <a:latin typeface="Sans" charset="0"/>
                <a:cs typeface="Arial" charset="0"/>
              </a:rPr>
              <a:t>SOC HW components - Computers, servers, raids, UPSs, shipping crates, etc.</a:t>
            </a:r>
          </a:p>
          <a:p>
            <a:pPr>
              <a:lnSpc>
                <a:spcPct val="90000"/>
              </a:lnSpc>
              <a:spcBef>
                <a:spcPts val="4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dirty="0" smtClean="0">
                <a:latin typeface="Arial" charset="0"/>
                <a:cs typeface="Arial" charset="0"/>
              </a:rPr>
              <a:t>(09/2015</a:t>
            </a:r>
            <a:r>
              <a:rPr lang="en-GB" sz="1600" b="1" dirty="0">
                <a:latin typeface="Arial" charset="0"/>
                <a:cs typeface="Arial" charset="0"/>
              </a:rPr>
              <a:t>) </a:t>
            </a:r>
            <a:r>
              <a:rPr lang="en-GB" sz="1600" dirty="0">
                <a:latin typeface="Arial" charset="0"/>
                <a:cs typeface="Arial" charset="0"/>
              </a:rPr>
              <a:t>Test MOC available</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Begin testing of SOC/MOC interface and communications.</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a:t>
            </a:r>
            <a:r>
              <a:rPr lang="en-GB" sz="1400" dirty="0" smtClean="0">
                <a:latin typeface="Arial" charset="0"/>
                <a:cs typeface="Arial" charset="0"/>
              </a:rPr>
              <a:t>GSEOS </a:t>
            </a:r>
            <a:r>
              <a:rPr lang="en-GB" sz="1400" dirty="0">
                <a:latin typeface="Arial" charset="0"/>
                <a:cs typeface="Arial" charset="0"/>
              </a:rPr>
              <a:t>codes are established at ISIS-SOC, test their functionality. </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instrument commanding protocols/codes are established, test  SOC – instrument teams communication layer</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[CSCI-1] As L0 test files become available test or implement HK, quicklook displays for SOC-CTG.</a:t>
            </a:r>
          </a:p>
          <a:p>
            <a:pPr lvl="1">
              <a:lnSpc>
                <a:spcPct val="90000"/>
              </a:lnSpc>
              <a:spcBef>
                <a:spcPts val="35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dirty="0">
                <a:latin typeface="Arial" charset="0"/>
                <a:cs typeface="Arial" charset="0"/>
              </a:rPr>
              <a:t>[CSCI-2] Start work with instrument teams to define L0 -&gt; L1 processing codes</a:t>
            </a:r>
          </a:p>
          <a:p>
            <a:endParaRPr lang="en-US" dirty="0"/>
          </a:p>
        </p:txBody>
      </p:sp>
      <p:sp>
        <p:nvSpPr>
          <p:cNvPr id="2" name="Title 1"/>
          <p:cNvSpPr>
            <a:spLocks noGrp="1"/>
          </p:cNvSpPr>
          <p:nvPr>
            <p:ph type="title"/>
          </p:nvPr>
        </p:nvSpPr>
        <p:spPr>
          <a:xfrm>
            <a:off x="683879" y="185100"/>
            <a:ext cx="7858542" cy="675511"/>
          </a:xfrm>
        </p:spPr>
        <p:txBody>
          <a:bodyPr>
            <a:normAutofit/>
          </a:bodyPr>
          <a:lstStyle/>
          <a:p>
            <a:r>
              <a:rPr lang="en-US" dirty="0" smtClean="0"/>
              <a:t>Development </a:t>
            </a:r>
            <a:r>
              <a:rPr lang="en-US" dirty="0"/>
              <a:t>Plan and </a:t>
            </a:r>
            <a:r>
              <a:rPr lang="en-US" dirty="0" smtClean="0"/>
              <a:t>Schedule (1/3)</a:t>
            </a:r>
            <a:endParaRPr lang="en-US" b="0" dirty="0"/>
          </a:p>
        </p:txBody>
      </p:sp>
    </p:spTree>
    <p:extLst>
      <p:ext uri="{BB962C8B-B14F-4D97-AF65-F5344CB8AC3E}">
        <p14:creationId xmlns:p14="http://schemas.microsoft.com/office/powerpoint/2010/main" xmlns="" val="385649688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390316"/>
            <a:ext cx="8426450" cy="4980322"/>
          </a:xfrm>
        </p:spPr>
        <p:txBody>
          <a:bodyPr/>
          <a:lstStyle/>
          <a:p>
            <a:pPr marL="339725" indent="-339725">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Sans" charset="0"/>
                <a:cs typeface="Arial" charset="0"/>
              </a:rPr>
              <a:t>(</a:t>
            </a:r>
            <a:r>
              <a:rPr lang="en-GB" sz="1600" b="1" dirty="0" smtClean="0">
                <a:latin typeface="Sans" charset="0"/>
                <a:cs typeface="Arial" charset="0"/>
              </a:rPr>
              <a:t>02/2017 </a:t>
            </a:r>
            <a:r>
              <a:rPr lang="en-GB" sz="1600" dirty="0" smtClean="0">
                <a:latin typeface="Sans" charset="0"/>
                <a:cs typeface="Arial" charset="0"/>
              </a:rPr>
              <a:t>) Pre-Instrument Delivery ISIS SOC Peer Review (Full SOC/MOC interoperability)‏</a:t>
            </a:r>
          </a:p>
          <a:p>
            <a:pPr marL="739775" lvl="1" indent="-282575">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[CSCI-2] Have full L0 -&gt; L1 codes operational based on test / calibration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03/2017</a:t>
            </a:r>
            <a:r>
              <a:rPr lang="en-GB" sz="1600" dirty="0" smtClean="0">
                <a:latin typeface="Arial" charset="0"/>
                <a:cs typeface="Arial" charset="0"/>
              </a:rPr>
              <a:t>) MOC comes on-line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[CSCI-1] Full end-end testing of test SOC to support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[CSCI-1] Transitioning of test SOC to APL for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[CSCI-2] Start on work with instrument teams to implement L1-&gt;L2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[CSCI-3] Extend PAPCO PRBEM cdf module to fully support ISIS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[CSCI-4] Implement initial ISIS web sever with DAS-2 using ancillary data (UNH GEO, etc)‏</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12/2017</a:t>
            </a:r>
            <a:r>
              <a:rPr lang="en-GB" sz="1600" dirty="0" smtClean="0">
                <a:latin typeface="Arial" charset="0"/>
                <a:cs typeface="Arial" charset="0"/>
              </a:rPr>
              <a:t>) Pre-Launch ISIS SOC Peer Review (lessons learned from I&amp;T)‏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[CSCI-1] Transition from test SOC to full flight SOC</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[CSCI-2] Start work on L3 processing codes (needs sample data from other SOCs)‏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02/2018</a:t>
            </a:r>
            <a:r>
              <a:rPr lang="en-GB" sz="1600" dirty="0" smtClean="0">
                <a:latin typeface="Arial" charset="0"/>
                <a:cs typeface="Arial" charset="0"/>
              </a:rPr>
              <a:t>) Mission Simulation #3 fill </a:t>
            </a:r>
            <a:r>
              <a:rPr lang="ja-JP" altLang="en-GB" sz="1600" smtClean="0">
                <a:latin typeface="Arial" charset="0"/>
                <a:cs typeface="Arial" charset="0"/>
              </a:rPr>
              <a:t>“</a:t>
            </a:r>
            <a:r>
              <a:rPr lang="en-GB" sz="1600" dirty="0" smtClean="0">
                <a:latin typeface="Arial" charset="0"/>
                <a:cs typeface="Arial" charset="0"/>
              </a:rPr>
              <a:t>in the life</a:t>
            </a:r>
            <a:r>
              <a:rPr lang="ja-JP" altLang="en-GB" sz="1600" smtClean="0">
                <a:latin typeface="Arial" charset="0"/>
                <a:cs typeface="Arial" charset="0"/>
              </a:rPr>
              <a:t>”</a:t>
            </a:r>
            <a:r>
              <a:rPr lang="en-GB" sz="1600" dirty="0" smtClean="0">
                <a:latin typeface="Arial" charset="0"/>
                <a:cs typeface="Arial" charset="0"/>
              </a:rPr>
              <a:t> test</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[CSCI-1] Final SOC adjustments, modification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[CSCI-2] Complete on work with instrument teams to implement L1-&gt;L2 processing codes using best currently available calibration information</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smtClean="0">
                <a:latin typeface="Arial" charset="0"/>
                <a:cs typeface="Arial" charset="0"/>
              </a:rPr>
              <a:t>[CSCI-2] Complete and implement L3 processing codes</a:t>
            </a:r>
          </a:p>
          <a:p>
            <a:endParaRPr lang="en-US" dirty="0"/>
          </a:p>
        </p:txBody>
      </p:sp>
      <p:sp>
        <p:nvSpPr>
          <p:cNvPr id="3" name="Title 2"/>
          <p:cNvSpPr>
            <a:spLocks noGrp="1"/>
          </p:cNvSpPr>
          <p:nvPr>
            <p:ph type="title"/>
          </p:nvPr>
        </p:nvSpPr>
        <p:spPr>
          <a:xfrm>
            <a:off x="683879" y="185100"/>
            <a:ext cx="7457489" cy="675511"/>
          </a:xfrm>
        </p:spPr>
        <p:txBody>
          <a:bodyPr>
            <a:normAutofit/>
          </a:bodyPr>
          <a:lstStyle/>
          <a:p>
            <a:r>
              <a:rPr lang="en-GB" dirty="0" smtClean="0">
                <a:latin typeface="Arial" charset="0"/>
                <a:cs typeface="Arial" charset="0"/>
              </a:rPr>
              <a:t> Development Plan and Schedule (2/3) </a:t>
            </a:r>
            <a:r>
              <a:rPr lang="x-none" sz="2000" smtClean="0">
                <a:latin typeface="Arial" charset="0"/>
                <a:cs typeface="Arial" charset="0"/>
              </a:rPr>
              <a:t>‏</a:t>
            </a:r>
            <a:endParaRPr lang="en-US" dirty="0"/>
          </a:p>
        </p:txBody>
      </p:sp>
    </p:spTree>
    <p:extLst>
      <p:ext uri="{BB962C8B-B14F-4D97-AF65-F5344CB8AC3E}">
        <p14:creationId xmlns:p14="http://schemas.microsoft.com/office/powerpoint/2010/main" xmlns="" val="324944958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430420"/>
            <a:ext cx="8426450" cy="4940217"/>
          </a:xfrm>
        </p:spPr>
        <p:txBody>
          <a:bodyPr/>
          <a:lstStyle/>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[CSCI-2,4] Implement and test SOC-SDC Quality control loop</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Test full PAPCO operability with existing L1, L2 test data</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Have working version of ECT web site with L1 to L3 data and ancillary data</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smtClean="0">
                <a:latin typeface="Arial" charset="0"/>
                <a:cs typeface="Arial" charset="0"/>
              </a:rPr>
              <a:t>(</a:t>
            </a:r>
            <a:r>
              <a:rPr lang="en-GB" sz="1600" b="1" dirty="0" smtClean="0">
                <a:latin typeface="Arial" charset="0"/>
                <a:cs typeface="Arial" charset="0"/>
              </a:rPr>
              <a:t>08/2018</a:t>
            </a:r>
            <a:r>
              <a:rPr lang="en-GB" sz="1600" dirty="0">
                <a:latin typeface="Arial" charset="0"/>
                <a:cs typeface="Arial" charset="0"/>
              </a:rPr>
              <a:t>) Launch [L]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 L to L+60days – Instrument Commissioning. Real Time SOC operations via Portable SOC at APL</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&gt;L+60days - Nominal Phase E Operations.  SOC ops transitioned to fixed SOC at UNH. </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L+90days – Return Portable SOC to UNH as redundant backup unit</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(Phase E) – normal ISIS-SOC operations at UNH</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refinement of calibration procedures in L1-L2 codes based on on-orbit performance</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[CSCI-2] Implementation of L3 -&gt; L4 processing codes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Addition of Level 4 data products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[CSCI-3] (PAPCO) implementation of addition feature request from instrument teams</a:t>
            </a:r>
          </a:p>
          <a:p>
            <a:pPr marL="739775" lvl="1" indent="-282575">
              <a:lnSpc>
                <a:spcPct val="90000"/>
              </a:lnSpc>
              <a:spcBef>
                <a:spcPts val="35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400" dirty="0">
                <a:latin typeface="Arial" charset="0"/>
                <a:cs typeface="Arial" charset="0"/>
              </a:rPr>
              <a:t>[CSCI-4] (DAS-2) implementation of addition feature request from instrument teams</a:t>
            </a:r>
          </a:p>
          <a:p>
            <a:pPr marL="339725" indent="-339725">
              <a:lnSpc>
                <a:spcPct val="90000"/>
              </a:lnSpc>
              <a:spcBef>
                <a:spcPts val="400"/>
              </a:spcBef>
              <a:tabLst>
                <a:tab pos="909638" algn="l"/>
                <a:tab pos="1824038" algn="l"/>
                <a:tab pos="2738438" algn="l"/>
                <a:tab pos="3652838" algn="l"/>
                <a:tab pos="4567238" algn="l"/>
                <a:tab pos="5481638" algn="l"/>
                <a:tab pos="6396038" algn="l"/>
                <a:tab pos="7310438" algn="l"/>
                <a:tab pos="8224838" algn="l"/>
                <a:tab pos="9139238" algn="l"/>
                <a:tab pos="10053638" algn="l"/>
              </a:tabLst>
            </a:pPr>
            <a:r>
              <a:rPr lang="en-GB" sz="1600" dirty="0">
                <a:latin typeface="Arial" charset="0"/>
                <a:cs typeface="Arial" charset="0"/>
              </a:rPr>
              <a:t>(TBD) Archive Activities</a:t>
            </a:r>
          </a:p>
          <a:p>
            <a:endParaRPr lang="en-US" dirty="0"/>
          </a:p>
        </p:txBody>
      </p:sp>
      <p:sp>
        <p:nvSpPr>
          <p:cNvPr id="3" name="Title 2"/>
          <p:cNvSpPr>
            <a:spLocks noGrp="1"/>
          </p:cNvSpPr>
          <p:nvPr>
            <p:ph type="title"/>
          </p:nvPr>
        </p:nvSpPr>
        <p:spPr>
          <a:xfrm>
            <a:off x="683879" y="185100"/>
            <a:ext cx="7524332" cy="675511"/>
          </a:xfrm>
        </p:spPr>
        <p:txBody>
          <a:bodyPr>
            <a:normAutofit/>
          </a:bodyPr>
          <a:lstStyle/>
          <a:p>
            <a:r>
              <a:rPr lang="en-GB" dirty="0" smtClean="0">
                <a:latin typeface="Arial" charset="0"/>
                <a:cs typeface="Arial" charset="0"/>
              </a:rPr>
              <a:t> </a:t>
            </a:r>
            <a:r>
              <a:rPr lang="en-GB" dirty="0">
                <a:latin typeface="Arial" charset="0"/>
                <a:cs typeface="Arial" charset="0"/>
              </a:rPr>
              <a:t>Development Plan </a:t>
            </a:r>
            <a:r>
              <a:rPr lang="en-GB" dirty="0" smtClean="0">
                <a:latin typeface="Arial" charset="0"/>
                <a:cs typeface="Arial" charset="0"/>
              </a:rPr>
              <a:t>and Schedule (3/3)</a:t>
            </a:r>
            <a:r>
              <a:rPr lang="x-none" sz="2000" dirty="0" smtClean="0">
                <a:latin typeface="Arial" charset="0"/>
                <a:cs typeface="Arial" charset="0"/>
              </a:rPr>
              <a:t>‏</a:t>
            </a:r>
            <a:endParaRPr lang="en-US" dirty="0"/>
          </a:p>
        </p:txBody>
      </p:sp>
    </p:spTree>
    <p:extLst>
      <p:ext uri="{BB962C8B-B14F-4D97-AF65-F5344CB8AC3E}">
        <p14:creationId xmlns:p14="http://schemas.microsoft.com/office/powerpoint/2010/main" xmlns="" val="7316704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GSEOS &amp; Commanding</a:t>
            </a:r>
          </a:p>
          <a:p>
            <a:pPr lvl="1"/>
            <a:r>
              <a:rPr lang="en-US" dirty="0" smtClean="0"/>
              <a:t>Create commanding scenarios </a:t>
            </a:r>
          </a:p>
          <a:p>
            <a:pPr lvl="1"/>
            <a:r>
              <a:rPr lang="en-US" dirty="0" smtClean="0"/>
              <a:t>Test connectivity to MOC</a:t>
            </a:r>
          </a:p>
          <a:p>
            <a:pPr lvl="1"/>
            <a:r>
              <a:rPr lang="en-US" dirty="0" smtClean="0"/>
              <a:t>Interfaces to EPI-Hi and EPI-Lo</a:t>
            </a:r>
          </a:p>
          <a:p>
            <a:pPr lvl="1"/>
            <a:r>
              <a:rPr lang="en-US" dirty="0" smtClean="0"/>
              <a:t>Test command load on Flat-Sat at UNH</a:t>
            </a:r>
          </a:p>
          <a:p>
            <a:pPr marL="228600" lvl="1" indent="0">
              <a:buNone/>
            </a:pPr>
            <a:endParaRPr lang="en-US" dirty="0"/>
          </a:p>
          <a:p>
            <a:r>
              <a:rPr lang="en-US" dirty="0"/>
              <a:t>D</a:t>
            </a:r>
            <a:r>
              <a:rPr lang="en-US" dirty="0" smtClean="0"/>
              <a:t>ata flow between facilities</a:t>
            </a:r>
          </a:p>
          <a:p>
            <a:pPr lvl="1"/>
            <a:r>
              <a:rPr lang="en-US" dirty="0" smtClean="0"/>
              <a:t>Creation of faux telemetry stream</a:t>
            </a:r>
          </a:p>
          <a:p>
            <a:pPr lvl="2"/>
            <a:r>
              <a:rPr lang="en-US" dirty="0" smtClean="0"/>
              <a:t>State-of-Health packets</a:t>
            </a:r>
          </a:p>
          <a:p>
            <a:pPr lvl="2"/>
            <a:r>
              <a:rPr lang="en-US" dirty="0" smtClean="0"/>
              <a:t>Science Data</a:t>
            </a:r>
          </a:p>
          <a:p>
            <a:pPr lvl="1"/>
            <a:r>
              <a:rPr lang="en-US" dirty="0" smtClean="0"/>
              <a:t>Test flow from MOC to SOC</a:t>
            </a:r>
          </a:p>
          <a:p>
            <a:pPr lvl="1"/>
            <a:r>
              <a:rPr lang="en-US" dirty="0" smtClean="0"/>
              <a:t>Test creation of science data through level 1 from telemetry stream through pipeline</a:t>
            </a:r>
          </a:p>
          <a:p>
            <a:endParaRPr lang="en-US" dirty="0"/>
          </a:p>
        </p:txBody>
      </p:sp>
      <p:sp>
        <p:nvSpPr>
          <p:cNvPr id="2" name="Title 1"/>
          <p:cNvSpPr>
            <a:spLocks noGrp="1"/>
          </p:cNvSpPr>
          <p:nvPr>
            <p:ph type="title"/>
          </p:nvPr>
        </p:nvSpPr>
        <p:spPr/>
        <p:txBody>
          <a:bodyPr/>
          <a:lstStyle/>
          <a:p>
            <a:r>
              <a:rPr lang="en-US" dirty="0" smtClean="0"/>
              <a:t>Test Plan</a:t>
            </a:r>
            <a:endParaRPr lang="en-US" dirty="0"/>
          </a:p>
        </p:txBody>
      </p:sp>
    </p:spTree>
    <p:extLst>
      <p:ext uri="{BB962C8B-B14F-4D97-AF65-F5344CB8AC3E}">
        <p14:creationId xmlns:p14="http://schemas.microsoft.com/office/powerpoint/2010/main" xmlns="" val="150771597"/>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Builds on highly successful IBEX SOC</a:t>
            </a:r>
          </a:p>
          <a:p>
            <a:r>
              <a:rPr lang="en-US" dirty="0" smtClean="0"/>
              <a:t>Thorough planning</a:t>
            </a:r>
          </a:p>
          <a:p>
            <a:r>
              <a:rPr lang="en-US" dirty="0" smtClean="0"/>
              <a:t>Facilities well prepared</a:t>
            </a:r>
          </a:p>
          <a:p>
            <a:r>
              <a:rPr lang="en-US" dirty="0" smtClean="0"/>
              <a:t>Highly experienced &amp; dedicated personnel </a:t>
            </a:r>
          </a:p>
          <a:p>
            <a:r>
              <a:rPr lang="en-US" dirty="0" smtClean="0"/>
              <a:t>ISIS SOC team will support </a:t>
            </a:r>
          </a:p>
          <a:p>
            <a:pPr lvl="1"/>
            <a:r>
              <a:rPr lang="en-US" dirty="0" smtClean="0">
                <a:sym typeface="Wingdings"/>
              </a:rPr>
              <a:t>Testing throughout Development</a:t>
            </a:r>
          </a:p>
          <a:p>
            <a:pPr lvl="1"/>
            <a:r>
              <a:rPr lang="en-US" dirty="0" smtClean="0">
                <a:sym typeface="Wingdings"/>
              </a:rPr>
              <a:t>SPP Integration and Test</a:t>
            </a:r>
          </a:p>
          <a:p>
            <a:pPr lvl="1"/>
            <a:r>
              <a:rPr lang="en-US" dirty="0" smtClean="0">
                <a:sym typeface="Wingdings"/>
              </a:rPr>
              <a:t>On-Orbit Operations and Science</a:t>
            </a:r>
            <a:endParaRPr lang="en-US" dirty="0" smtClean="0"/>
          </a:p>
          <a:p>
            <a:r>
              <a:rPr lang="en-US" dirty="0" smtClean="0"/>
              <a:t>Implementation READY!</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Current Status</a:t>
            </a:r>
            <a:endParaRPr lang="en-US" dirty="0"/>
          </a:p>
        </p:txBody>
      </p:sp>
    </p:spTree>
    <p:extLst>
      <p:ext uri="{BB962C8B-B14F-4D97-AF65-F5344CB8AC3E}">
        <p14:creationId xmlns:p14="http://schemas.microsoft.com/office/powerpoint/2010/main" xmlns="" val="1763391636"/>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xmlns="" val="409391616"/>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9333"/>
            <a:ext cx="9144000" cy="68326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7214339"/>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6"/>
          <p:cNvPicPr>
            <a:picLocks noChangeAspect="1" noChangeArrowheads="1"/>
          </p:cNvPicPr>
          <p:nvPr/>
        </p:nvPicPr>
        <p:blipFill>
          <a:blip r:embed="rId3" cstate="print"/>
          <a:srcRect/>
          <a:stretch>
            <a:fillRect/>
          </a:stretch>
        </p:blipFill>
        <p:spPr bwMode="auto">
          <a:xfrm>
            <a:off x="0" y="4038600"/>
            <a:ext cx="2514600" cy="2311400"/>
          </a:xfrm>
          <a:prstGeom prst="rect">
            <a:avLst/>
          </a:prstGeom>
          <a:noFill/>
          <a:ln w="9525">
            <a:noFill/>
            <a:miter lim="800000"/>
            <a:headEnd/>
            <a:tailEnd/>
          </a:ln>
        </p:spPr>
      </p:pic>
      <p:sp>
        <p:nvSpPr>
          <p:cNvPr id="2051" name="Title 1"/>
          <p:cNvSpPr>
            <a:spLocks noGrp="1"/>
          </p:cNvSpPr>
          <p:nvPr>
            <p:ph type="title"/>
          </p:nvPr>
        </p:nvSpPr>
        <p:spPr>
          <a:xfrm>
            <a:off x="689675" y="293332"/>
            <a:ext cx="8454324" cy="537192"/>
          </a:xfrm>
        </p:spPr>
        <p:txBody>
          <a:bodyPr>
            <a:noAutofit/>
          </a:bodyPr>
          <a:lstStyle/>
          <a:p>
            <a:pPr>
              <a:lnSpc>
                <a:spcPts val="2800"/>
              </a:lnSpc>
            </a:pPr>
            <a:r>
              <a:rPr lang="en-AU" sz="2800" b="1" dirty="0" smtClean="0">
                <a:ea typeface="ＭＳ Ｐゴシック" charset="-128"/>
                <a:cs typeface="ＭＳ Ｐゴシック" charset="-128"/>
              </a:rPr>
              <a:t>STEREO Sees Enormous Proton Anisotropies</a:t>
            </a:r>
            <a:br>
              <a:rPr lang="en-AU" sz="2800" b="1" dirty="0" smtClean="0">
                <a:ea typeface="ＭＳ Ｐゴシック" charset="-128"/>
                <a:cs typeface="ＭＳ Ｐゴシック" charset="-128"/>
              </a:rPr>
            </a:br>
            <a:r>
              <a:rPr lang="en-AU" sz="2800" b="1" dirty="0" smtClean="0">
                <a:ea typeface="ＭＳ Ｐゴシック" charset="-128"/>
                <a:cs typeface="ＭＳ Ｐゴシック" charset="-128"/>
              </a:rPr>
              <a:t> in a Solar Energetic Particle Event</a:t>
            </a:r>
            <a:endParaRPr lang="en-AU" sz="2800" b="1" dirty="0">
              <a:ea typeface="ＭＳ Ｐゴシック" charset="-128"/>
              <a:cs typeface="ＭＳ Ｐゴシック" charset="-128"/>
            </a:endParaRPr>
          </a:p>
        </p:txBody>
      </p:sp>
      <p:sp>
        <p:nvSpPr>
          <p:cNvPr id="2052" name="Content Placeholder 20"/>
          <p:cNvSpPr>
            <a:spLocks noGrp="1"/>
          </p:cNvSpPr>
          <p:nvPr>
            <p:ph idx="1"/>
          </p:nvPr>
        </p:nvSpPr>
        <p:spPr>
          <a:xfrm>
            <a:off x="4788976" y="1099086"/>
            <a:ext cx="4355024" cy="5456695"/>
          </a:xfrm>
        </p:spPr>
        <p:txBody>
          <a:bodyPr/>
          <a:lstStyle/>
          <a:p>
            <a:pPr marL="109538" indent="-109538">
              <a:spcBef>
                <a:spcPct val="0"/>
              </a:spcBef>
              <a:buFont typeface="Wingdings" charset="2"/>
              <a:buChar char="§"/>
            </a:pPr>
            <a:r>
              <a:rPr lang="en-US" sz="1400" dirty="0" smtClean="0">
                <a:latin typeface="Arial Narrow" charset="0"/>
                <a:ea typeface="ＭＳ Ｐゴシック" charset="-128"/>
                <a:cs typeface="ＭＳ Ｐゴシック" charset="-128"/>
              </a:rPr>
              <a:t> Usually Solar Energetic Particles (SEPs) are mostly isotropic, with nearly equal intensities coming from all directions, although sometimes a “beam” of particles may appear for a few hours at the start of an event as particles stream outward from the Sun along magnetic field lines.</a:t>
            </a:r>
          </a:p>
          <a:p>
            <a:pPr marL="109538" indent="-109538">
              <a:spcBef>
                <a:spcPct val="0"/>
              </a:spcBef>
              <a:buFont typeface="Wingdings" charset="2"/>
              <a:buChar char="§"/>
            </a:pPr>
            <a:r>
              <a:rPr lang="en-US" sz="1400" dirty="0" smtClean="0">
                <a:latin typeface="Arial Narrow" charset="0"/>
                <a:ea typeface="ＭＳ Ｐゴシック" charset="-128"/>
                <a:cs typeface="ＭＳ Ｐゴシック" charset="-128"/>
              </a:rPr>
              <a:t>The Low Energy Telescope (LET) onboard the twin Solar Terrestrial Relations Observatory (STEREO) spacecraft measures particle intensities in 16 viewing directions in the ecliptic (as illustrated by the color wheel in the top plot).  During an SEP event on 18 August 2010, LET on STEREO- Ahead saw vastly different proton intensities in different directions, with intensities in some directions nearly 1000 times higher than those in others.  These large anisotropies persisted for a long time, nearly 17 hours into the event.</a:t>
            </a:r>
          </a:p>
          <a:p>
            <a:pPr marL="109538" indent="-109538">
              <a:spcBef>
                <a:spcPct val="0"/>
              </a:spcBef>
              <a:buFont typeface="Wingdings" charset="2"/>
              <a:buChar char="§"/>
            </a:pPr>
            <a:r>
              <a:rPr lang="en-US" sz="1400" dirty="0" smtClean="0">
                <a:latin typeface="Arial Narrow" charset="0"/>
                <a:ea typeface="ＭＳ Ｐゴシック" charset="-128"/>
                <a:cs typeface="ＭＳ Ｐゴシック" charset="-128"/>
              </a:rPr>
              <a:t>Particle intensities were highest along the magnetic field direction (shown by gray lines in the lower left plot) and lowest perpendicular to the field,  and they traveled in both directions along the field (bottom two figures). </a:t>
            </a:r>
          </a:p>
          <a:p>
            <a:pPr marL="109538" indent="-109538">
              <a:spcBef>
                <a:spcPct val="0"/>
              </a:spcBef>
              <a:buFont typeface="Wingdings" charset="2"/>
              <a:buChar char="§"/>
            </a:pPr>
            <a:r>
              <a:rPr lang="en-US" sz="1400" dirty="0" smtClean="0">
                <a:latin typeface="Arial Narrow" charset="0"/>
                <a:ea typeface="ＭＳ Ｐゴシック" charset="-128"/>
                <a:cs typeface="ＭＳ Ｐゴシック" charset="-128"/>
              </a:rPr>
              <a:t>4 days earlier, the same solar active region produced a coronal mass ejection with a magnetic cloud, a structure of magnetic field lines twisted like a rope, with both footpoints anchored at the Sun.  STEREO-Ahead was passing through this magnetic cloud when the 18 August event went off, sending particles down both legs of this conduit in a tight beam.  The structure of the cloud caused the unusual distribution of particle intensities.</a:t>
            </a:r>
            <a:endParaRPr lang="en-US" sz="1400" dirty="0">
              <a:latin typeface="Arial Narrow" charset="0"/>
              <a:ea typeface="ＭＳ Ｐゴシック" charset="-128"/>
              <a:cs typeface="ＭＳ Ｐゴシック" charset="-128"/>
            </a:endParaRPr>
          </a:p>
        </p:txBody>
      </p:sp>
      <p:pic>
        <p:nvPicPr>
          <p:cNvPr id="2053" name="Picture 17"/>
          <p:cNvPicPr>
            <a:picLocks noChangeAspect="1" noChangeArrowheads="1"/>
          </p:cNvPicPr>
          <p:nvPr/>
        </p:nvPicPr>
        <p:blipFill>
          <a:blip r:embed="rId4" cstate="print"/>
          <a:srcRect/>
          <a:stretch>
            <a:fillRect/>
          </a:stretch>
        </p:blipFill>
        <p:spPr bwMode="auto">
          <a:xfrm>
            <a:off x="2514600" y="4114800"/>
            <a:ext cx="2235200" cy="2209800"/>
          </a:xfrm>
          <a:prstGeom prst="rect">
            <a:avLst/>
          </a:prstGeom>
          <a:noFill/>
          <a:ln w="9525">
            <a:noFill/>
            <a:miter lim="800000"/>
            <a:headEnd/>
            <a:tailEnd/>
          </a:ln>
        </p:spPr>
      </p:pic>
      <p:sp>
        <p:nvSpPr>
          <p:cNvPr id="2054" name="TextBox 26"/>
          <p:cNvSpPr txBox="1">
            <a:spLocks noChangeArrowheads="1"/>
          </p:cNvSpPr>
          <p:nvPr/>
        </p:nvSpPr>
        <p:spPr bwMode="auto">
          <a:xfrm>
            <a:off x="457200" y="6284565"/>
            <a:ext cx="4133850" cy="307975"/>
          </a:xfrm>
          <a:prstGeom prst="rect">
            <a:avLst/>
          </a:prstGeom>
          <a:noFill/>
          <a:ln w="9525">
            <a:noFill/>
            <a:miter lim="800000"/>
            <a:headEnd/>
            <a:tailEnd/>
          </a:ln>
        </p:spPr>
        <p:txBody>
          <a:bodyPr wrap="none">
            <a:prstTxWarp prst="textNoShape">
              <a:avLst/>
            </a:prstTxWarp>
            <a:spAutoFit/>
          </a:bodyPr>
          <a:lstStyle/>
          <a:p>
            <a:r>
              <a:rPr lang="en-US" sz="1400" b="1" dirty="0">
                <a:latin typeface="Arial Narrow" charset="0"/>
              </a:rPr>
              <a:t>Figures from  </a:t>
            </a:r>
            <a:r>
              <a:rPr lang="en-US" sz="1400" b="1" i="1" dirty="0">
                <a:latin typeface="Arial Narrow" charset="0"/>
              </a:rPr>
              <a:t>Leske et al., Solar Physics, </a:t>
            </a:r>
            <a:r>
              <a:rPr lang="en-US" sz="1400" b="1" dirty="0">
                <a:latin typeface="Arial Narrow" charset="0"/>
              </a:rPr>
              <a:t>2012 (in press)</a:t>
            </a:r>
          </a:p>
        </p:txBody>
      </p:sp>
      <p:grpSp>
        <p:nvGrpSpPr>
          <p:cNvPr id="2" name="Group 12"/>
          <p:cNvGrpSpPr>
            <a:grpSpLocks/>
          </p:cNvGrpSpPr>
          <p:nvPr/>
        </p:nvGrpSpPr>
        <p:grpSpPr bwMode="auto">
          <a:xfrm>
            <a:off x="123825" y="1112992"/>
            <a:ext cx="4327881" cy="2833949"/>
            <a:chOff x="123825" y="1004888"/>
            <a:chExt cx="4448175" cy="3033712"/>
          </a:xfrm>
        </p:grpSpPr>
        <p:grpSp>
          <p:nvGrpSpPr>
            <p:cNvPr id="3" name="Group 23"/>
            <p:cNvGrpSpPr>
              <a:grpSpLocks/>
            </p:cNvGrpSpPr>
            <p:nvPr/>
          </p:nvGrpSpPr>
          <p:grpSpPr bwMode="auto">
            <a:xfrm>
              <a:off x="123825" y="1004888"/>
              <a:ext cx="4448175" cy="3033712"/>
              <a:chOff x="0" y="-1219200"/>
              <a:chExt cx="10391776" cy="7086600"/>
            </a:xfrm>
          </p:grpSpPr>
          <p:pic>
            <p:nvPicPr>
              <p:cNvPr id="2058" name="Picture 14"/>
              <p:cNvPicPr>
                <a:picLocks noChangeAspect="1" noChangeArrowheads="1"/>
              </p:cNvPicPr>
              <p:nvPr/>
            </p:nvPicPr>
            <p:blipFill>
              <a:blip r:embed="rId5" cstate="print"/>
              <a:srcRect/>
              <a:stretch>
                <a:fillRect/>
              </a:stretch>
            </p:blipFill>
            <p:spPr bwMode="auto">
              <a:xfrm>
                <a:off x="0" y="-1219200"/>
                <a:ext cx="10382250" cy="6219825"/>
              </a:xfrm>
              <a:prstGeom prst="rect">
                <a:avLst/>
              </a:prstGeom>
              <a:noFill/>
              <a:ln w="9525">
                <a:noFill/>
                <a:miter lim="800000"/>
                <a:headEnd/>
                <a:tailEnd/>
              </a:ln>
            </p:spPr>
          </p:pic>
          <p:pic>
            <p:nvPicPr>
              <p:cNvPr id="2059" name="Picture 15"/>
              <p:cNvPicPr>
                <a:picLocks noChangeAspect="1" noChangeArrowheads="1"/>
              </p:cNvPicPr>
              <p:nvPr/>
            </p:nvPicPr>
            <p:blipFill>
              <a:blip r:embed="rId6" cstate="print"/>
              <a:srcRect/>
              <a:stretch>
                <a:fillRect/>
              </a:stretch>
            </p:blipFill>
            <p:spPr bwMode="auto">
              <a:xfrm>
                <a:off x="0" y="4981575"/>
                <a:ext cx="10391776" cy="885825"/>
              </a:xfrm>
              <a:prstGeom prst="rect">
                <a:avLst/>
              </a:prstGeom>
              <a:noFill/>
              <a:ln w="9525">
                <a:noFill/>
                <a:miter lim="800000"/>
                <a:headEnd/>
                <a:tailEnd/>
              </a:ln>
            </p:spPr>
          </p:pic>
        </p:grpSp>
        <p:sp>
          <p:nvSpPr>
            <p:cNvPr id="12" name="Rectangle 11"/>
            <p:cNvSpPr/>
            <p:nvPr/>
          </p:nvSpPr>
          <p:spPr>
            <a:xfrm>
              <a:off x="2249488" y="2076450"/>
              <a:ext cx="1587500" cy="15160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xmlns="" val="34822972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9868" y="1083744"/>
            <a:ext cx="7179733" cy="4790714"/>
          </a:xfrm>
        </p:spPr>
        <p:txBody>
          <a:bodyPr/>
          <a:lstStyle/>
          <a:p>
            <a:pPr marL="0" indent="0">
              <a:buNone/>
            </a:pPr>
            <a:r>
              <a:rPr lang="en-US" sz="1800" b="1" dirty="0" smtClean="0"/>
              <a:t>Introduction (Schwadron)</a:t>
            </a:r>
          </a:p>
          <a:p>
            <a:pPr lvl="1"/>
            <a:r>
              <a:rPr lang="en-US" sz="1600" dirty="0" smtClean="0"/>
              <a:t>List of Governing Documents </a:t>
            </a:r>
          </a:p>
          <a:p>
            <a:pPr lvl="1"/>
            <a:r>
              <a:rPr lang="en-US" sz="1600" dirty="0" smtClean="0"/>
              <a:t>Heritage </a:t>
            </a:r>
            <a:endParaRPr lang="en-US" sz="1600" dirty="0"/>
          </a:p>
          <a:p>
            <a:pPr lvl="1"/>
            <a:r>
              <a:rPr lang="en-US" sz="1600" dirty="0" smtClean="0"/>
              <a:t>SOC Organization</a:t>
            </a:r>
          </a:p>
          <a:p>
            <a:pPr marL="0" indent="0">
              <a:buNone/>
            </a:pPr>
            <a:r>
              <a:rPr lang="en-US" sz="1800" b="1" dirty="0"/>
              <a:t>R</a:t>
            </a:r>
            <a:r>
              <a:rPr lang="en-US" sz="1800" b="1" dirty="0" smtClean="0"/>
              <a:t>equirements Analysis (Angold)</a:t>
            </a:r>
          </a:p>
          <a:p>
            <a:pPr marL="0" indent="0">
              <a:buNone/>
            </a:pPr>
            <a:r>
              <a:rPr lang="en-US" sz="1800" b="1" dirty="0" smtClean="0"/>
              <a:t>SOC Description (Schwadron)</a:t>
            </a:r>
          </a:p>
          <a:p>
            <a:pPr lvl="1"/>
            <a:r>
              <a:rPr lang="en-US" sz="1600" dirty="0" smtClean="0"/>
              <a:t>SOC Description - Architecture</a:t>
            </a:r>
          </a:p>
          <a:p>
            <a:pPr lvl="1"/>
            <a:r>
              <a:rPr lang="en-US" sz="1600" dirty="0" smtClean="0"/>
              <a:t>SOC Description - Software Systems</a:t>
            </a:r>
            <a:endParaRPr lang="en-US" sz="1600" dirty="0"/>
          </a:p>
          <a:p>
            <a:pPr marL="0" indent="0">
              <a:buNone/>
            </a:pPr>
            <a:r>
              <a:rPr lang="en-US" sz="1800" b="1" dirty="0" smtClean="0"/>
              <a:t>Operations (Christian)</a:t>
            </a:r>
          </a:p>
          <a:p>
            <a:pPr lvl="1"/>
            <a:r>
              <a:rPr lang="en-US" sz="1600" dirty="0" smtClean="0"/>
              <a:t>SOC </a:t>
            </a:r>
            <a:r>
              <a:rPr lang="en-US" sz="1600" dirty="0"/>
              <a:t>Description - Operations </a:t>
            </a:r>
            <a:r>
              <a:rPr lang="en-US" sz="1600" dirty="0" smtClean="0"/>
              <a:t>Planning </a:t>
            </a:r>
          </a:p>
          <a:p>
            <a:pPr lvl="1"/>
            <a:r>
              <a:rPr lang="en-US" sz="1600" dirty="0" smtClean="0"/>
              <a:t>SOC </a:t>
            </a:r>
            <a:r>
              <a:rPr lang="en-US" sz="1600" dirty="0"/>
              <a:t>Description </a:t>
            </a:r>
            <a:r>
              <a:rPr lang="en-US" sz="1600" dirty="0" smtClean="0"/>
              <a:t>- Commanding</a:t>
            </a:r>
          </a:p>
          <a:p>
            <a:pPr marL="0" indent="0">
              <a:buNone/>
            </a:pPr>
            <a:r>
              <a:rPr lang="en-US" sz="1800" b="1" dirty="0" smtClean="0"/>
              <a:t>Testing, Processing, Data Products, Plan and Status (Schwadron)</a:t>
            </a:r>
          </a:p>
          <a:p>
            <a:pPr lvl="1"/>
            <a:r>
              <a:rPr lang="en-US" sz="1600" dirty="0"/>
              <a:t>SOC Description - Instrument Health &amp; Safety</a:t>
            </a:r>
            <a:endParaRPr lang="en-US" sz="1600" b="0" dirty="0"/>
          </a:p>
          <a:p>
            <a:pPr lvl="1"/>
            <a:r>
              <a:rPr lang="en-US" sz="1600" dirty="0" smtClean="0"/>
              <a:t>SOC </a:t>
            </a:r>
            <a:r>
              <a:rPr lang="en-US" sz="1600" dirty="0"/>
              <a:t>Description -</a:t>
            </a:r>
            <a:r>
              <a:rPr lang="en-US" sz="1600" dirty="0" smtClean="0"/>
              <a:t> Telemetry</a:t>
            </a:r>
          </a:p>
          <a:p>
            <a:pPr lvl="1"/>
            <a:r>
              <a:rPr lang="en-US" sz="1600" dirty="0" smtClean="0"/>
              <a:t>SOC </a:t>
            </a:r>
            <a:r>
              <a:rPr lang="en-US" sz="1600" dirty="0"/>
              <a:t>Description -</a:t>
            </a:r>
            <a:r>
              <a:rPr lang="en-US" sz="1600" dirty="0" smtClean="0"/>
              <a:t> Data Processing</a:t>
            </a:r>
          </a:p>
          <a:p>
            <a:pPr lvl="1"/>
            <a:r>
              <a:rPr lang="en-US" sz="1600" dirty="0" smtClean="0"/>
              <a:t>Data Products</a:t>
            </a:r>
          </a:p>
          <a:p>
            <a:pPr lvl="1"/>
            <a:r>
              <a:rPr lang="en-US" sz="1600" dirty="0" smtClean="0"/>
              <a:t>Development Plan and Schedule</a:t>
            </a:r>
          </a:p>
          <a:p>
            <a:pPr lvl="1"/>
            <a:r>
              <a:rPr lang="en-US" sz="1600" dirty="0" smtClean="0"/>
              <a:t>Test Plan</a:t>
            </a:r>
          </a:p>
          <a:p>
            <a:pPr lvl="1"/>
            <a:r>
              <a:rPr lang="en-US" sz="1600" dirty="0" smtClean="0"/>
              <a:t>Current Status</a:t>
            </a:r>
            <a:endParaRPr lang="en-US" sz="1600" dirty="0"/>
          </a:p>
        </p:txBody>
      </p:sp>
      <p:sp>
        <p:nvSpPr>
          <p:cNvPr id="2" name="Title 1"/>
          <p:cNvSpPr>
            <a:spLocks noGrp="1"/>
          </p:cNvSpPr>
          <p:nvPr>
            <p:ph type="title"/>
          </p:nvPr>
        </p:nvSpPr>
        <p:spPr/>
        <p:txBody>
          <a:bodyPr/>
          <a:lstStyle/>
          <a:p>
            <a:r>
              <a:rPr lang="en-US" dirty="0" smtClean="0"/>
              <a:t>Science Operations Center Agenda</a:t>
            </a:r>
            <a:endParaRPr lang="en-US" dirty="0"/>
          </a:p>
        </p:txBody>
      </p:sp>
    </p:spTree>
    <p:extLst>
      <p:ext uri="{BB962C8B-B14F-4D97-AF65-F5344CB8AC3E}">
        <p14:creationId xmlns:p14="http://schemas.microsoft.com/office/powerpoint/2010/main" xmlns="" val="388888158"/>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niso"/>
          <p:cNvPicPr>
            <a:picLocks noChangeAspect="1" noChangeArrowheads="1"/>
          </p:cNvPicPr>
          <p:nvPr/>
        </p:nvPicPr>
        <p:blipFill>
          <a:blip r:embed="rId2" cstate="print"/>
          <a:srcRect/>
          <a:stretch>
            <a:fillRect/>
          </a:stretch>
        </p:blipFill>
        <p:spPr bwMode="auto">
          <a:xfrm>
            <a:off x="1600200" y="960526"/>
            <a:ext cx="5745073" cy="5745073"/>
          </a:xfrm>
          <a:prstGeom prst="rect">
            <a:avLst/>
          </a:prstGeom>
          <a:noFill/>
        </p:spPr>
      </p:pic>
      <p:sp>
        <p:nvSpPr>
          <p:cNvPr id="7" name="Text Box 3"/>
          <p:cNvSpPr txBox="1">
            <a:spLocks noChangeArrowheads="1"/>
          </p:cNvSpPr>
          <p:nvPr/>
        </p:nvSpPr>
        <p:spPr bwMode="auto">
          <a:xfrm>
            <a:off x="767166" y="229310"/>
            <a:ext cx="8376834" cy="559127"/>
          </a:xfrm>
          <a:prstGeom prst="rect">
            <a:avLst/>
          </a:prstGeom>
          <a:noFill/>
          <a:ln w="9525">
            <a:noFill/>
            <a:miter lim="800000"/>
            <a:headEnd/>
            <a:tailEnd/>
          </a:ln>
        </p:spPr>
        <p:txBody>
          <a:bodyPr wrap="square">
            <a:prstTxWarp prst="textNoShape">
              <a:avLst/>
            </a:prstTxWarp>
            <a:spAutoFit/>
          </a:bodyPr>
          <a:lstStyle/>
          <a:p>
            <a:pPr algn="l">
              <a:lnSpc>
                <a:spcPts val="1400"/>
              </a:lnSpc>
              <a:spcBef>
                <a:spcPct val="50000"/>
              </a:spcBef>
            </a:pPr>
            <a:r>
              <a:rPr lang="en-US" sz="1400" b="1" dirty="0">
                <a:solidFill>
                  <a:schemeClr val="bg1"/>
                </a:solidFill>
              </a:rPr>
              <a:t>Pitch angle distributions from LET for the onset of the May 23 </a:t>
            </a:r>
            <a:r>
              <a:rPr lang="en-US" sz="1400" b="1" dirty="0" smtClean="0">
                <a:solidFill>
                  <a:schemeClr val="bg1"/>
                </a:solidFill>
              </a:rPr>
              <a:t>event</a:t>
            </a:r>
          </a:p>
          <a:p>
            <a:pPr algn="l">
              <a:lnSpc>
                <a:spcPts val="1400"/>
              </a:lnSpc>
              <a:spcBef>
                <a:spcPct val="50000"/>
              </a:spcBef>
            </a:pPr>
            <a:r>
              <a:rPr lang="en-US" sz="1200" b="1" dirty="0" smtClean="0">
                <a:solidFill>
                  <a:schemeClr val="bg1"/>
                </a:solidFill>
              </a:rPr>
              <a:t>(Alan Cummings makes movies of LET data using 1-hr averages. See 3 slides  &amp; Chollet et al. 2011)</a:t>
            </a:r>
            <a:endParaRPr lang="en-US" sz="1200" b="1" dirty="0">
              <a:solidFill>
                <a:schemeClr val="bg1"/>
              </a:solidFill>
            </a:endParaRPr>
          </a:p>
        </p:txBody>
      </p:sp>
      <p:sp>
        <p:nvSpPr>
          <p:cNvPr id="8" name="Text Box 4"/>
          <p:cNvSpPr txBox="1">
            <a:spLocks noChangeArrowheads="1"/>
          </p:cNvSpPr>
          <p:nvPr/>
        </p:nvSpPr>
        <p:spPr bwMode="auto">
          <a:xfrm>
            <a:off x="2057400" y="6324600"/>
            <a:ext cx="5867400" cy="382588"/>
          </a:xfrm>
          <a:prstGeom prst="rect">
            <a:avLst/>
          </a:prstGeom>
          <a:solidFill>
            <a:schemeClr val="bg1"/>
          </a:solidFill>
          <a:ln w="9525">
            <a:noFill/>
            <a:miter lim="800000"/>
            <a:headEnd/>
            <a:tailEnd/>
          </a:ln>
        </p:spPr>
        <p:txBody>
          <a:bodyPr>
            <a:prstTxWarp prst="textNoShape">
              <a:avLst/>
            </a:prstTxWarp>
          </a:bodyPr>
          <a:lstStyle/>
          <a:p>
            <a:r>
              <a:rPr lang="en-US" sz="1400" b="1" dirty="0"/>
              <a:t>139          140           141            142           143            144           145</a:t>
            </a:r>
            <a:endParaRPr lang="en-US" dirty="0"/>
          </a:p>
        </p:txBody>
      </p:sp>
    </p:spTree>
    <p:extLst>
      <p:ext uri="{BB962C8B-B14F-4D97-AF65-F5344CB8AC3E}">
        <p14:creationId xmlns:p14="http://schemas.microsoft.com/office/powerpoint/2010/main" xmlns="" val="2210125607"/>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p:txBody>
          <a:bodyPr>
            <a:normAutofit fontScale="92500" lnSpcReduction="20000"/>
          </a:bodyPr>
          <a:lstStyle/>
          <a:p>
            <a:r>
              <a:rPr lang="en-US" dirty="0" smtClean="0"/>
              <a:t>Both EPI-Lo and EPI-Hi require real-time commanding with simultaneous up/down linking and access to data during the initial turn-on</a:t>
            </a:r>
          </a:p>
          <a:p>
            <a:r>
              <a:rPr lang="en-US" dirty="0" smtClean="0"/>
              <a:t>EPI-Lo 3 days for LV and HV Checkout (approx. 1 track ~ 10 hours each)</a:t>
            </a:r>
          </a:p>
          <a:p>
            <a:pPr lvl="1"/>
            <a:r>
              <a:rPr lang="en-US" dirty="0" smtClean="0"/>
              <a:t>Ideally consecutive/otherwise within a few days of one another</a:t>
            </a:r>
          </a:p>
          <a:p>
            <a:pPr lvl="1"/>
            <a:r>
              <a:rPr lang="en-US" dirty="0" smtClean="0"/>
              <a:t>Day 1. LV checkout, including biasing SSDs.</a:t>
            </a:r>
          </a:p>
          <a:p>
            <a:pPr lvl="1"/>
            <a:r>
              <a:rPr lang="en-US" dirty="0" smtClean="0"/>
              <a:t>Day 2. HV checkout 1. Initial ops and testing to low/intermediate voltage</a:t>
            </a:r>
          </a:p>
          <a:p>
            <a:pPr lvl="1"/>
            <a:r>
              <a:rPr lang="en-US" dirty="0" smtClean="0"/>
              <a:t>Day 3. HV checkout 2. If no problems ramp to full voltage, gather engineering data</a:t>
            </a:r>
          </a:p>
          <a:p>
            <a:r>
              <a:rPr lang="en-US" dirty="0" smtClean="0"/>
              <a:t>EPI-Hi 2 days for LV and HV checkout  (~4-6 hours each ) </a:t>
            </a:r>
          </a:p>
          <a:p>
            <a:pPr lvl="1"/>
            <a:r>
              <a:rPr lang="en-US" dirty="0" smtClean="0"/>
              <a:t>Day 1. Check engineering data, single-detector, and coincidence  count rates and detector discriminator levels.   Most likely send commands to run diagnostic tests and possibly adjust thresholds if there are noisy detectors.</a:t>
            </a:r>
          </a:p>
          <a:p>
            <a:pPr lvl="1"/>
            <a:r>
              <a:rPr lang="en-US" dirty="0" smtClean="0"/>
              <a:t> Day 2 can either be consecutive or a few days later.   Will also want real time data and ability to send commands to adjust discriminator levels based on data from Day 1. Could possibly upload revised tables. </a:t>
            </a:r>
          </a:p>
          <a:p>
            <a:pPr lvl="1"/>
            <a:endParaRPr lang="en-US" dirty="0" smtClean="0"/>
          </a:p>
          <a:p>
            <a:endParaRPr lang="en-US" dirty="0"/>
          </a:p>
        </p:txBody>
      </p:sp>
      <p:sp>
        <p:nvSpPr>
          <p:cNvPr id="6145" name="Title 1"/>
          <p:cNvSpPr>
            <a:spLocks noGrp="1"/>
          </p:cNvSpPr>
          <p:nvPr>
            <p:ph type="title"/>
          </p:nvPr>
        </p:nvSpPr>
        <p:spPr/>
        <p:txBody>
          <a:bodyPr/>
          <a:lstStyle/>
          <a:p>
            <a:r>
              <a:rPr lang="en-US" dirty="0" smtClean="0"/>
              <a:t>LV and HV Checkout</a:t>
            </a:r>
            <a:endParaRPr lang="en-US" dirty="0"/>
          </a:p>
        </p:txBody>
      </p:sp>
    </p:spTree>
    <p:extLst>
      <p:ext uri="{BB962C8B-B14F-4D97-AF65-F5344CB8AC3E}">
        <p14:creationId xmlns:p14="http://schemas.microsoft.com/office/powerpoint/2010/main" xmlns="" val="642849424"/>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p:txBody>
          <a:bodyPr/>
          <a:lstStyle/>
          <a:p>
            <a:r>
              <a:rPr lang="en-US" dirty="0" smtClean="0"/>
              <a:t> Based on STEREO experience EPI-HI will require 10-20 opportunities (on separate days) to send a few commands in the first two months</a:t>
            </a:r>
          </a:p>
          <a:p>
            <a:pPr lvl="1"/>
            <a:r>
              <a:rPr lang="en-US" dirty="0" smtClean="0"/>
              <a:t>Necessary to obtain/analyze at least a few hours of new data in between command opportunities to test whether the commands worked</a:t>
            </a:r>
          </a:p>
          <a:p>
            <a:pPr lvl="1"/>
            <a:r>
              <a:rPr lang="en-US" dirty="0" smtClean="0">
                <a:solidFill>
                  <a:srgbClr val="000000"/>
                </a:solidFill>
              </a:rPr>
              <a:t>Therefore, we need to collect data between commanding opportunities</a:t>
            </a:r>
          </a:p>
          <a:p>
            <a:endParaRPr lang="en-US" dirty="0"/>
          </a:p>
        </p:txBody>
      </p:sp>
      <p:sp>
        <p:nvSpPr>
          <p:cNvPr id="7169" name="Title 1"/>
          <p:cNvSpPr>
            <a:spLocks noGrp="1"/>
          </p:cNvSpPr>
          <p:nvPr>
            <p:ph type="title"/>
          </p:nvPr>
        </p:nvSpPr>
        <p:spPr/>
        <p:txBody>
          <a:bodyPr/>
          <a:lstStyle/>
          <a:p>
            <a:r>
              <a:rPr lang="en-US" dirty="0" smtClean="0"/>
              <a:t>Commanding in First 2 Months</a:t>
            </a:r>
            <a:endParaRPr lang="en-US" dirty="0"/>
          </a:p>
        </p:txBody>
      </p:sp>
    </p:spTree>
    <p:extLst>
      <p:ext uri="{BB962C8B-B14F-4D97-AF65-F5344CB8AC3E}">
        <p14:creationId xmlns:p14="http://schemas.microsoft.com/office/powerpoint/2010/main" xmlns="" val="2813352756"/>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lstStyle/>
          <a:p>
            <a:r>
              <a:rPr lang="en-US" dirty="0" smtClean="0"/>
              <a:t>Prelim Data Downlink Requirements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xmlns="" val="2279353956"/>
              </p:ext>
            </p:extLst>
          </p:nvPr>
        </p:nvGraphicFramePr>
        <p:xfrm>
          <a:off x="1234698" y="1345770"/>
          <a:ext cx="6858000" cy="4648201"/>
        </p:xfrm>
        <a:graphic>
          <a:graphicData uri="http://schemas.openxmlformats.org/drawingml/2006/table">
            <a:tbl>
              <a:tblPr firstRow="1" bandRow="1">
                <a:tableStyleId>{5C22544A-7EE6-4342-B048-85BDC9FD1C3A}</a:tableStyleId>
              </a:tblPr>
              <a:tblGrid>
                <a:gridCol w="2286000"/>
                <a:gridCol w="2286000"/>
                <a:gridCol w="2286000"/>
              </a:tblGrid>
              <a:tr h="1192816">
                <a:tc>
                  <a:txBody>
                    <a:bodyPr/>
                    <a:lstStyle/>
                    <a:p>
                      <a:endParaRPr lang="en-US" sz="2400" dirty="0">
                        <a:solidFill>
                          <a:schemeClr val="tx1"/>
                        </a:solidFill>
                      </a:endParaRPr>
                    </a:p>
                  </a:txBody>
                  <a:tcPr marL="91444" marR="91444"/>
                </a:tc>
                <a:tc>
                  <a:txBody>
                    <a:bodyPr/>
                    <a:lstStyle/>
                    <a:p>
                      <a:r>
                        <a:rPr lang="en-US" sz="2400" dirty="0" smtClean="0">
                          <a:solidFill>
                            <a:schemeClr val="tx1"/>
                          </a:solidFill>
                        </a:rPr>
                        <a:t>Perihelion </a:t>
                      </a:r>
                    </a:p>
                    <a:p>
                      <a:r>
                        <a:rPr lang="en-US" sz="2400" dirty="0" smtClean="0">
                          <a:solidFill>
                            <a:schemeClr val="tx1"/>
                          </a:solidFill>
                        </a:rPr>
                        <a:t>(&lt;0.25 AU)</a:t>
                      </a:r>
                      <a:endParaRPr lang="en-US" sz="2400" dirty="0">
                        <a:solidFill>
                          <a:schemeClr val="tx1"/>
                        </a:solidFill>
                      </a:endParaRPr>
                    </a:p>
                  </a:txBody>
                  <a:tcPr marL="91444" marR="91444"/>
                </a:tc>
                <a:tc>
                  <a:txBody>
                    <a:bodyPr/>
                    <a:lstStyle/>
                    <a:p>
                      <a:r>
                        <a:rPr lang="en-US" sz="2400" dirty="0" smtClean="0">
                          <a:solidFill>
                            <a:schemeClr val="tx1"/>
                          </a:solidFill>
                        </a:rPr>
                        <a:t>Cruise</a:t>
                      </a:r>
                    </a:p>
                    <a:p>
                      <a:r>
                        <a:rPr lang="en-US" sz="2400" baseline="0" dirty="0" smtClean="0">
                          <a:solidFill>
                            <a:schemeClr val="tx1"/>
                          </a:solidFill>
                        </a:rPr>
                        <a:t> (&gt;0.25 AU)</a:t>
                      </a:r>
                      <a:endParaRPr lang="en-US" sz="2400" dirty="0">
                        <a:solidFill>
                          <a:schemeClr val="tx1"/>
                        </a:solidFill>
                      </a:endParaRPr>
                    </a:p>
                  </a:txBody>
                  <a:tcPr marL="91444" marR="91444"/>
                </a:tc>
              </a:tr>
              <a:tr h="691077">
                <a:tc>
                  <a:txBody>
                    <a:bodyPr/>
                    <a:lstStyle/>
                    <a:p>
                      <a:r>
                        <a:rPr lang="en-US" sz="2400" dirty="0" smtClean="0"/>
                        <a:t>I-EPI-Hi (rate)</a:t>
                      </a:r>
                      <a:endParaRPr lang="en-US" sz="2400" dirty="0"/>
                    </a:p>
                  </a:txBody>
                  <a:tcPr marL="91444" marR="91444"/>
                </a:tc>
                <a:tc>
                  <a:txBody>
                    <a:bodyPr/>
                    <a:lstStyle/>
                    <a:p>
                      <a:r>
                        <a:rPr lang="en-US" sz="2400" dirty="0" smtClean="0"/>
                        <a:t>3.2 kbps</a:t>
                      </a:r>
                      <a:endParaRPr lang="en-US" sz="2400" dirty="0"/>
                    </a:p>
                  </a:txBody>
                  <a:tcPr marL="91444" marR="91444"/>
                </a:tc>
                <a:tc>
                  <a:txBody>
                    <a:bodyPr/>
                    <a:lstStyle/>
                    <a:p>
                      <a:r>
                        <a:rPr lang="en-US" sz="2400" dirty="0" smtClean="0"/>
                        <a:t>60.5 bps</a:t>
                      </a:r>
                      <a:endParaRPr lang="en-US" sz="2400" dirty="0"/>
                    </a:p>
                  </a:txBody>
                  <a:tcPr marL="91444" marR="91444"/>
                </a:tc>
              </a:tr>
              <a:tr h="691077">
                <a:tc>
                  <a:txBody>
                    <a:bodyPr/>
                    <a:lstStyle/>
                    <a:p>
                      <a:r>
                        <a:rPr lang="en-US" sz="2400" dirty="0" smtClean="0"/>
                        <a:t>I-EPI-Hi (total)</a:t>
                      </a:r>
                      <a:endParaRPr lang="en-US" sz="2400" dirty="0"/>
                    </a:p>
                  </a:txBody>
                  <a:tcPr marL="91444" marR="91444"/>
                </a:tc>
                <a:tc>
                  <a:txBody>
                    <a:bodyPr/>
                    <a:lstStyle/>
                    <a:p>
                      <a:r>
                        <a:rPr lang="en-US" sz="2400" dirty="0" smtClean="0"/>
                        <a:t>3.2 Gbit/orbit</a:t>
                      </a:r>
                      <a:endParaRPr lang="en-US" sz="2400" dirty="0"/>
                    </a:p>
                  </a:txBody>
                  <a:tcPr marL="91444" marR="91444"/>
                </a:tc>
                <a:tc>
                  <a:txBody>
                    <a:bodyPr/>
                    <a:lstStyle/>
                    <a:p>
                      <a:r>
                        <a:rPr lang="en-US" sz="2400" dirty="0" smtClean="0"/>
                        <a:t>0.7 Gbit/orbit</a:t>
                      </a:r>
                      <a:endParaRPr lang="en-US" sz="2400" dirty="0"/>
                    </a:p>
                  </a:txBody>
                  <a:tcPr marL="91444" marR="91444"/>
                </a:tc>
              </a:tr>
              <a:tr h="691077">
                <a:tc>
                  <a:txBody>
                    <a:bodyPr/>
                    <a:lstStyle/>
                    <a:p>
                      <a:r>
                        <a:rPr lang="en-US" sz="2400" dirty="0" smtClean="0"/>
                        <a:t>I-EPI-Lo (rate)</a:t>
                      </a:r>
                      <a:endParaRPr lang="en-US" sz="2400" dirty="0"/>
                    </a:p>
                  </a:txBody>
                  <a:tcPr marL="91444" marR="91444"/>
                </a:tc>
                <a:tc>
                  <a:txBody>
                    <a:bodyPr/>
                    <a:lstStyle/>
                    <a:p>
                      <a:r>
                        <a:rPr lang="en-US" sz="2400" dirty="0" smtClean="0"/>
                        <a:t>12.6 kbps</a:t>
                      </a:r>
                      <a:endParaRPr lang="en-US" sz="2400" dirty="0"/>
                    </a:p>
                  </a:txBody>
                  <a:tcPr marL="91444" marR="91444"/>
                </a:tc>
                <a:tc>
                  <a:txBody>
                    <a:bodyPr/>
                    <a:lstStyle/>
                    <a:p>
                      <a:r>
                        <a:rPr lang="en-US" sz="2400" dirty="0" smtClean="0"/>
                        <a:t>225.4 bps</a:t>
                      </a:r>
                      <a:endParaRPr lang="en-US" sz="2400" dirty="0"/>
                    </a:p>
                  </a:txBody>
                  <a:tcPr marL="91444" marR="91444"/>
                </a:tc>
              </a:tr>
              <a:tr h="691077">
                <a:tc>
                  <a:txBody>
                    <a:bodyPr/>
                    <a:lstStyle/>
                    <a:p>
                      <a:r>
                        <a:rPr lang="en-US" sz="2400" dirty="0" smtClean="0"/>
                        <a:t>I-EPI-Lo (burst)</a:t>
                      </a:r>
                      <a:endParaRPr lang="en-US" sz="2400" dirty="0"/>
                    </a:p>
                  </a:txBody>
                  <a:tcPr marL="91444" marR="91444"/>
                </a:tc>
                <a:tc>
                  <a:txBody>
                    <a:bodyPr/>
                    <a:lstStyle/>
                    <a:p>
                      <a:r>
                        <a:rPr lang="en-US" sz="2400" dirty="0" smtClean="0"/>
                        <a:t>51.7 kbps</a:t>
                      </a:r>
                      <a:endParaRPr lang="en-US" sz="2400" dirty="0"/>
                    </a:p>
                  </a:txBody>
                  <a:tcPr marL="91444" marR="91444"/>
                </a:tc>
                <a:tc>
                  <a:txBody>
                    <a:bodyPr/>
                    <a:lstStyle/>
                    <a:p>
                      <a:r>
                        <a:rPr lang="en-US" sz="2400" dirty="0" smtClean="0">
                          <a:solidFill>
                            <a:schemeClr val="tx1"/>
                          </a:solidFill>
                        </a:rPr>
                        <a:t>200 kbits/orbit</a:t>
                      </a:r>
                      <a:endParaRPr lang="en-US" sz="2400" dirty="0">
                        <a:solidFill>
                          <a:schemeClr val="tx1"/>
                        </a:solidFill>
                      </a:endParaRPr>
                    </a:p>
                  </a:txBody>
                  <a:tcPr marL="91444" marR="91444"/>
                </a:tc>
              </a:tr>
              <a:tr h="691077">
                <a:tc>
                  <a:txBody>
                    <a:bodyPr/>
                    <a:lstStyle/>
                    <a:p>
                      <a:r>
                        <a:rPr lang="en-US" sz="2400" dirty="0" smtClean="0"/>
                        <a:t>I-EPI-Lo (total)</a:t>
                      </a:r>
                      <a:endParaRPr lang="en-US" sz="2400" dirty="0"/>
                    </a:p>
                  </a:txBody>
                  <a:tcPr marL="91444" marR="91444"/>
                </a:tc>
                <a:tc>
                  <a:txBody>
                    <a:bodyPr/>
                    <a:lstStyle/>
                    <a:p>
                      <a:r>
                        <a:rPr lang="en-US" sz="2400" dirty="0" smtClean="0"/>
                        <a:t>12.7</a:t>
                      </a:r>
                      <a:r>
                        <a:rPr lang="en-US" sz="2400" baseline="0" dirty="0" smtClean="0"/>
                        <a:t> Gbit/orbit</a:t>
                      </a:r>
                      <a:endParaRPr lang="en-US" sz="2400" dirty="0"/>
                    </a:p>
                  </a:txBody>
                  <a:tcPr marL="91444" marR="91444"/>
                </a:tc>
                <a:tc>
                  <a:txBody>
                    <a:bodyPr/>
                    <a:lstStyle/>
                    <a:p>
                      <a:r>
                        <a:rPr lang="en-US" sz="2400" dirty="0" smtClean="0"/>
                        <a:t>2.7 Gbit/orbit</a:t>
                      </a:r>
                      <a:endParaRPr lang="en-US" sz="2400" dirty="0"/>
                    </a:p>
                  </a:txBody>
                  <a:tcPr marL="91444" marR="91444"/>
                </a:tc>
              </a:tr>
            </a:tbl>
          </a:graphicData>
        </a:graphic>
      </p:graphicFrame>
    </p:spTree>
    <p:extLst>
      <p:ext uri="{BB962C8B-B14F-4D97-AF65-F5344CB8AC3E}">
        <p14:creationId xmlns:p14="http://schemas.microsoft.com/office/powerpoint/2010/main" xmlns="" val="1106344207"/>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lstStyle/>
          <a:p>
            <a:r>
              <a:rPr lang="en-US" dirty="0">
                <a:latin typeface="Times New Roman" charset="0"/>
              </a:rPr>
              <a:t>Prior to Second Encounter</a:t>
            </a:r>
          </a:p>
        </p:txBody>
      </p:sp>
      <p:sp>
        <p:nvSpPr>
          <p:cNvPr id="3" name="Content Placeholder 2"/>
          <p:cNvSpPr>
            <a:spLocks noGrp="1"/>
          </p:cNvSpPr>
          <p:nvPr>
            <p:ph idx="1"/>
          </p:nvPr>
        </p:nvSpPr>
        <p:spPr/>
        <p:txBody>
          <a:bodyPr/>
          <a:lstStyle/>
          <a:p>
            <a:pPr>
              <a:defRPr/>
            </a:pPr>
            <a:r>
              <a:rPr lang="en-US" dirty="0" smtClean="0">
                <a:ea typeface="+mn-ea"/>
                <a:cs typeface="+mn-cs"/>
              </a:rPr>
              <a:t>Once telemetry from the first encounter starts, the high-priority Status-Summary file is sent down first to permit health and safety monitoring</a:t>
            </a:r>
          </a:p>
          <a:p>
            <a:pPr>
              <a:defRPr/>
            </a:pPr>
            <a:r>
              <a:rPr lang="en-US" dirty="0">
                <a:ea typeface="+mn-ea"/>
                <a:cs typeface="+mn-cs"/>
              </a:rPr>
              <a:t>B</a:t>
            </a:r>
            <a:r>
              <a:rPr lang="en-US" dirty="0" smtClean="0">
                <a:ea typeface="+mn-ea"/>
                <a:cs typeface="+mn-cs"/>
              </a:rPr>
              <a:t>ulk of EPI-Hi science data will be in lower-priority files that will be sent down as down-link permits.</a:t>
            </a:r>
          </a:p>
          <a:p>
            <a:pPr>
              <a:defRPr/>
            </a:pPr>
            <a:r>
              <a:rPr lang="en-US" dirty="0" smtClean="0">
                <a:ea typeface="+mn-ea"/>
                <a:cs typeface="+mn-cs"/>
              </a:rPr>
              <a:t>Inevitable need for commanding opportunities to adjust on-board analysis system, fine-tune thresholds, repeat diagnostic test</a:t>
            </a:r>
            <a:r>
              <a:rPr lang="en-US" dirty="0" smtClean="0">
                <a:solidFill>
                  <a:srgbClr val="000000"/>
                </a:solidFill>
                <a:ea typeface="+mn-ea"/>
                <a:cs typeface="+mn-cs"/>
              </a:rPr>
              <a:t>s, late in series of telemetry passes.</a:t>
            </a:r>
          </a:p>
          <a:p>
            <a:pPr marL="0" indent="0">
              <a:buFontTx/>
              <a:buNone/>
              <a:defRPr/>
            </a:pPr>
            <a:endParaRPr lang="en-US" dirty="0" smtClean="0">
              <a:ea typeface="+mn-ea"/>
              <a:cs typeface="+mn-cs"/>
            </a:endParaRPr>
          </a:p>
          <a:p>
            <a:pPr>
              <a:defRPr/>
            </a:pPr>
            <a:endParaRPr lang="en-US" dirty="0">
              <a:ea typeface="+mn-ea"/>
              <a:cs typeface="+mn-cs"/>
            </a:endParaRPr>
          </a:p>
        </p:txBody>
      </p:sp>
    </p:spTree>
    <p:extLst>
      <p:ext uri="{BB962C8B-B14F-4D97-AF65-F5344CB8AC3E}">
        <p14:creationId xmlns:p14="http://schemas.microsoft.com/office/powerpoint/2010/main" xmlns="" val="2835734236"/>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3"/>
          <p:cNvSpPr txBox="1">
            <a:spLocks noChangeArrowheads="1"/>
          </p:cNvSpPr>
          <p:nvPr/>
        </p:nvSpPr>
        <p:spPr bwMode="auto">
          <a:xfrm>
            <a:off x="111072" y="5744194"/>
            <a:ext cx="439118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EPI-Hi In Flight Calibration – Illustrated with Examples from STEREO/LET</a:t>
            </a:r>
          </a:p>
        </p:txBody>
      </p:sp>
      <p:sp>
        <p:nvSpPr>
          <p:cNvPr id="20482" name="TextBox 4"/>
          <p:cNvSpPr txBox="1">
            <a:spLocks noChangeArrowheads="1"/>
          </p:cNvSpPr>
          <p:nvPr/>
        </p:nvSpPr>
        <p:spPr bwMode="auto">
          <a:xfrm>
            <a:off x="4411663" y="993775"/>
            <a:ext cx="44450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indent="-169863" algn="l" eaLnBrk="1" hangingPunct="1">
              <a:buFont typeface="Wingdings" pitchFamily="2" charset="2"/>
              <a:buChar char="§"/>
            </a:pPr>
            <a:r>
              <a:rPr lang="en-US" sz="1600" dirty="0"/>
              <a:t>T</a:t>
            </a:r>
            <a:r>
              <a:rPr lang="en-US" sz="1600" dirty="0" smtClean="0"/>
              <a:t>he </a:t>
            </a:r>
            <a:r>
              <a:rPr lang="en-US" sz="1600" dirty="0"/>
              <a:t>main data product from EPI-Hi consists of count rates as a function of species, energy, look direction, and time</a:t>
            </a:r>
          </a:p>
          <a:p>
            <a:pPr marL="169863" indent="-169863" algn="l" eaLnBrk="1" hangingPunct="1">
              <a:spcBef>
                <a:spcPts val="600"/>
              </a:spcBef>
              <a:buFont typeface="Wingdings" pitchFamily="2" charset="2"/>
              <a:buChar char="§"/>
            </a:pPr>
            <a:r>
              <a:rPr lang="en-US" sz="1600" dirty="0"/>
              <a:t>S</a:t>
            </a:r>
            <a:r>
              <a:rPr lang="en-US" sz="1600" dirty="0" smtClean="0"/>
              <a:t>pecies </a:t>
            </a:r>
            <a:r>
              <a:rPr lang="en-US" sz="1600" dirty="0"/>
              <a:t>are determined from plots such as the one shown in the figure</a:t>
            </a:r>
          </a:p>
          <a:p>
            <a:pPr marL="169863" indent="-169863" algn="l" eaLnBrk="1" hangingPunct="1">
              <a:spcBef>
                <a:spcPts val="600"/>
              </a:spcBef>
              <a:buFont typeface="Wingdings" pitchFamily="2" charset="2"/>
              <a:buChar char="§"/>
            </a:pPr>
            <a:r>
              <a:rPr lang="en-US" sz="1600" dirty="0"/>
              <a:t>e</a:t>
            </a:r>
            <a:r>
              <a:rPr lang="en-US" sz="1600" dirty="0" smtClean="0"/>
              <a:t>ach </a:t>
            </a:r>
            <a:r>
              <a:rPr lang="en-US" sz="1600" dirty="0"/>
              <a:t>point on the plot derived from the measurement of a single energetic particle</a:t>
            </a:r>
          </a:p>
          <a:p>
            <a:pPr marL="169863" indent="-169863" algn="l" eaLnBrk="1" hangingPunct="1">
              <a:spcBef>
                <a:spcPts val="600"/>
              </a:spcBef>
              <a:buFont typeface="Wingdings" pitchFamily="2" charset="2"/>
              <a:buChar char="§"/>
            </a:pPr>
            <a:r>
              <a:rPr lang="en-US" sz="1600" dirty="0"/>
              <a:t>B</a:t>
            </a:r>
            <a:r>
              <a:rPr lang="en-US" sz="1600" dirty="0" smtClean="0"/>
              <a:t>lack </a:t>
            </a:r>
            <a:r>
              <a:rPr lang="en-US" sz="1600" dirty="0"/>
              <a:t>tracks correspond to different chemical elements</a:t>
            </a:r>
          </a:p>
          <a:p>
            <a:pPr marL="169863" indent="-169863" algn="l" eaLnBrk="1" hangingPunct="1">
              <a:spcBef>
                <a:spcPts val="600"/>
              </a:spcBef>
              <a:buFont typeface="Wingdings" pitchFamily="2" charset="2"/>
              <a:buChar char="§"/>
            </a:pPr>
            <a:r>
              <a:rPr lang="en-US" sz="1600" dirty="0"/>
              <a:t>R</a:t>
            </a:r>
            <a:r>
              <a:rPr lang="en-US" sz="1600" dirty="0" smtClean="0"/>
              <a:t>ed </a:t>
            </a:r>
            <a:r>
              <a:rPr lang="en-US" sz="1600" dirty="0"/>
              <a:t>lines defining boundaries between tracks are derived from a combination of calculations and corrections based on pre-flight accelerator test data</a:t>
            </a:r>
          </a:p>
          <a:p>
            <a:pPr marL="169863" indent="-169863" algn="l" eaLnBrk="1" hangingPunct="1">
              <a:spcBef>
                <a:spcPts val="600"/>
              </a:spcBef>
              <a:buFont typeface="Wingdings" pitchFamily="2" charset="2"/>
              <a:buChar char="§"/>
            </a:pPr>
            <a:r>
              <a:rPr lang="en-US" sz="1600" dirty="0"/>
              <a:t>T</a:t>
            </a:r>
            <a:r>
              <a:rPr lang="en-US" sz="1600" dirty="0" smtClean="0"/>
              <a:t>he </a:t>
            </a:r>
            <a:r>
              <a:rPr lang="en-US" sz="1600" dirty="0"/>
              <a:t>locations of the species boxes must by checked (and possibly adjusted) in flight</a:t>
            </a:r>
          </a:p>
          <a:p>
            <a:pPr marL="169863" indent="-169863" algn="l" eaLnBrk="1" hangingPunct="1">
              <a:spcBef>
                <a:spcPts val="600"/>
              </a:spcBef>
              <a:buFont typeface="Wingdings" pitchFamily="2" charset="2"/>
              <a:buChar char="§"/>
            </a:pPr>
            <a:r>
              <a:rPr lang="en-US" sz="1600" dirty="0"/>
              <a:t>W</a:t>
            </a:r>
            <a:r>
              <a:rPr lang="en-US" sz="1600" dirty="0" smtClean="0"/>
              <a:t>ithout </a:t>
            </a:r>
            <a:r>
              <a:rPr lang="en-US" sz="1600" dirty="0"/>
              <a:t>this adjustment the count rate data can be seriously compromised</a:t>
            </a:r>
          </a:p>
          <a:p>
            <a:pPr marL="169863" indent="-169863" algn="l" eaLnBrk="1" hangingPunct="1">
              <a:spcBef>
                <a:spcPts val="600"/>
              </a:spcBef>
              <a:buFont typeface="Wingdings" pitchFamily="2" charset="2"/>
              <a:buChar char="§"/>
            </a:pPr>
            <a:r>
              <a:rPr lang="en-US" sz="1600" dirty="0"/>
              <a:t>O</a:t>
            </a:r>
            <a:r>
              <a:rPr lang="en-US" sz="1600" dirty="0" smtClean="0"/>
              <a:t>nce </a:t>
            </a:r>
            <a:r>
              <a:rPr lang="en-US" sz="1600" dirty="0"/>
              <a:t>the box locations have been correctly set they should be stable for years</a:t>
            </a:r>
          </a:p>
        </p:txBody>
      </p:sp>
      <p:grpSp>
        <p:nvGrpSpPr>
          <p:cNvPr id="3" name="Group 24"/>
          <p:cNvGrpSpPr>
            <a:grpSpLocks/>
          </p:cNvGrpSpPr>
          <p:nvPr/>
        </p:nvGrpSpPr>
        <p:grpSpPr bwMode="auto">
          <a:xfrm>
            <a:off x="231775" y="1371600"/>
            <a:ext cx="3956050" cy="4160838"/>
            <a:chOff x="228600" y="1371600"/>
            <a:chExt cx="3954780" cy="4160520"/>
          </a:xfrm>
        </p:grpSpPr>
        <p:pic>
          <p:nvPicPr>
            <p:cNvPr id="20484" name="Picture 2" descr="let001bf_001_cropped.pd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TextBox 5"/>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Si</a:t>
              </a:r>
            </a:p>
          </p:txBody>
        </p:sp>
        <p:sp>
          <p:nvSpPr>
            <p:cNvPr id="20486" name="TextBox 6"/>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H</a:t>
              </a:r>
            </a:p>
          </p:txBody>
        </p:sp>
        <p:sp>
          <p:nvSpPr>
            <p:cNvPr id="20487" name="TextBox 7"/>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He</a:t>
              </a:r>
            </a:p>
          </p:txBody>
        </p:sp>
        <p:sp>
          <p:nvSpPr>
            <p:cNvPr id="20488" name="TextBox 8"/>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C</a:t>
              </a:r>
            </a:p>
          </p:txBody>
        </p:sp>
        <p:sp>
          <p:nvSpPr>
            <p:cNvPr id="20489" name="TextBox 9"/>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O</a:t>
              </a:r>
            </a:p>
          </p:txBody>
        </p:sp>
        <p:sp>
          <p:nvSpPr>
            <p:cNvPr id="20490" name="TextBox 10"/>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Fe</a:t>
              </a:r>
            </a:p>
          </p:txBody>
        </p:sp>
        <p:cxnSp>
          <p:nvCxnSpPr>
            <p:cNvPr id="13" name="Straight Connector 12"/>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smtClean="0"/>
              <a:t>Calibration</a:t>
            </a:r>
            <a:endParaRPr lang="en-US" dirty="0"/>
          </a:p>
        </p:txBody>
      </p:sp>
    </p:spTree>
    <p:extLst>
      <p:ext uri="{BB962C8B-B14F-4D97-AF65-F5344CB8AC3E}">
        <p14:creationId xmlns:p14="http://schemas.microsoft.com/office/powerpoint/2010/main" xmlns="" val="1853183979"/>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p:cNvSpPr txBox="1">
            <a:spLocks noChangeArrowheads="1"/>
          </p:cNvSpPr>
          <p:nvPr/>
        </p:nvSpPr>
        <p:spPr bwMode="auto">
          <a:xfrm>
            <a:off x="261992" y="5314627"/>
            <a:ext cx="861853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EPI-Hi In-Flight Calibration – Importance of Measurements during an Active Period</a:t>
            </a:r>
          </a:p>
        </p:txBody>
      </p:sp>
      <p:grpSp>
        <p:nvGrpSpPr>
          <p:cNvPr id="3" name="Group 6"/>
          <p:cNvGrpSpPr>
            <a:grpSpLocks/>
          </p:cNvGrpSpPr>
          <p:nvPr/>
        </p:nvGrpSpPr>
        <p:grpSpPr bwMode="auto">
          <a:xfrm>
            <a:off x="457200" y="843985"/>
            <a:ext cx="8061325" cy="4498975"/>
            <a:chOff x="457220" y="1033046"/>
            <a:chExt cx="8061940" cy="4499074"/>
          </a:xfrm>
        </p:grpSpPr>
        <p:pic>
          <p:nvPicPr>
            <p:cNvPr id="21508" name="Picture 1" descr="let001bf_002_cropped.pd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1371600"/>
              <a:ext cx="3947160" cy="4160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2" descr="let001bf_001_cropped.pd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20" y="1371600"/>
              <a:ext cx="3888867" cy="4091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extBox 4"/>
            <p:cNvSpPr txBox="1">
              <a:spLocks noChangeArrowheads="1"/>
            </p:cNvSpPr>
            <p:nvPr/>
          </p:nvSpPr>
          <p:spPr bwMode="auto">
            <a:xfrm>
              <a:off x="5164666" y="1033046"/>
              <a:ext cx="298026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t>One quiet day in January 2007</a:t>
              </a:r>
            </a:p>
          </p:txBody>
        </p:sp>
        <p:sp>
          <p:nvSpPr>
            <p:cNvPr id="21511" name="TextBox 5"/>
            <p:cNvSpPr txBox="1">
              <a:spLocks noChangeArrowheads="1"/>
            </p:cNvSpPr>
            <p:nvPr/>
          </p:nvSpPr>
          <p:spPr bwMode="auto">
            <a:xfrm>
              <a:off x="947823" y="1079541"/>
              <a:ext cx="349276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t>One active day in December 2006</a:t>
              </a:r>
            </a:p>
          </p:txBody>
        </p:sp>
      </p:grpSp>
      <p:sp>
        <p:nvSpPr>
          <p:cNvPr id="21507" name="TextBox 7"/>
          <p:cNvSpPr txBox="1">
            <a:spLocks noChangeArrowheads="1"/>
          </p:cNvSpPr>
          <p:nvPr/>
        </p:nvSpPr>
        <p:spPr bwMode="auto">
          <a:xfrm>
            <a:off x="316240" y="5703381"/>
            <a:ext cx="8618537" cy="81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1775" indent="-231775" algn="l" eaLnBrk="1" hangingPunct="1">
              <a:buFont typeface="Wingdings" pitchFamily="2" charset="2"/>
              <a:buChar char="§"/>
            </a:pPr>
            <a:r>
              <a:rPr lang="en-US" sz="1400" dirty="0"/>
              <a:t>O</a:t>
            </a:r>
            <a:r>
              <a:rPr lang="en-US" sz="1400" dirty="0" smtClean="0"/>
              <a:t>ne </a:t>
            </a:r>
            <a:r>
              <a:rPr lang="en-US" sz="1400" dirty="0"/>
              <a:t>active day of data can be sufficient for calibrating the locations of the tracks of all major elements</a:t>
            </a:r>
          </a:p>
          <a:p>
            <a:pPr marL="231775" indent="-231775" algn="l" eaLnBrk="1" hangingPunct="1">
              <a:spcBef>
                <a:spcPts val="600"/>
              </a:spcBef>
              <a:buFont typeface="Wingdings" pitchFamily="2" charset="2"/>
              <a:buChar char="§"/>
            </a:pPr>
            <a:r>
              <a:rPr lang="en-US" sz="1400" dirty="0"/>
              <a:t>D</a:t>
            </a:r>
            <a:r>
              <a:rPr lang="en-US" sz="1400" dirty="0" smtClean="0"/>
              <a:t>ata </a:t>
            </a:r>
            <a:r>
              <a:rPr lang="en-US" sz="1400" dirty="0"/>
              <a:t>from a quiet day can give a good indication of the location of the proton track, but data are too sparse to calibrate tracks for most heavier </a:t>
            </a:r>
            <a:r>
              <a:rPr lang="en-US" sz="1400" dirty="0" smtClean="0"/>
              <a:t>elements</a:t>
            </a:r>
            <a:endParaRPr lang="en-US" sz="1400" dirty="0"/>
          </a:p>
        </p:txBody>
      </p:sp>
      <p:sp>
        <p:nvSpPr>
          <p:cNvPr id="2" name="Title 1"/>
          <p:cNvSpPr>
            <a:spLocks noGrp="1"/>
          </p:cNvSpPr>
          <p:nvPr>
            <p:ph type="title"/>
          </p:nvPr>
        </p:nvSpPr>
        <p:spPr/>
        <p:txBody>
          <a:bodyPr/>
          <a:lstStyle/>
          <a:p>
            <a:r>
              <a:rPr lang="en-US" dirty="0" smtClean="0"/>
              <a:t>Calibration</a:t>
            </a:r>
            <a:endParaRPr lang="en-US" dirty="0"/>
          </a:p>
        </p:txBody>
      </p:sp>
    </p:spTree>
    <p:extLst>
      <p:ext uri="{BB962C8B-B14F-4D97-AF65-F5344CB8AC3E}">
        <p14:creationId xmlns:p14="http://schemas.microsoft.com/office/powerpoint/2010/main" xmlns="" val="1361105946"/>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1"/>
          <p:cNvSpPr txBox="1">
            <a:spLocks noChangeArrowheads="1"/>
          </p:cNvSpPr>
          <p:nvPr/>
        </p:nvSpPr>
        <p:spPr bwMode="auto">
          <a:xfrm>
            <a:off x="614864" y="1173747"/>
            <a:ext cx="7832725" cy="5232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31775" indent="-231775" algn="l" eaLnBrk="1" hangingPunct="1">
              <a:buFont typeface="Wingdings" pitchFamily="2" charset="2"/>
              <a:buChar char="§"/>
            </a:pPr>
            <a:r>
              <a:rPr lang="en-US" sz="1600" dirty="0" smtClean="0"/>
              <a:t>In-flight </a:t>
            </a:r>
            <a:r>
              <a:rPr lang="en-US" sz="1600" dirty="0"/>
              <a:t>calibration should be done after instrument commissioning has been completed; at that time detector thresholds will have been correctly set and basic functionality of the instrument will be have been checked</a:t>
            </a:r>
          </a:p>
          <a:p>
            <a:pPr marL="231775" indent="-231775" algn="l" eaLnBrk="1" hangingPunct="1">
              <a:spcBef>
                <a:spcPts val="600"/>
              </a:spcBef>
              <a:buFont typeface="Wingdings" pitchFamily="2" charset="2"/>
              <a:buChar char="§"/>
            </a:pPr>
            <a:r>
              <a:rPr lang="en-US" sz="1600" dirty="0" smtClean="0"/>
              <a:t>In-flight </a:t>
            </a:r>
            <a:r>
              <a:rPr lang="en-US" sz="1600" dirty="0"/>
              <a:t>calibration should take place as early as possible, preferably with enough time before first perihelion pass to allow evaluation of calibration data and adjustment of instrument parameters before the pass</a:t>
            </a:r>
          </a:p>
          <a:p>
            <a:pPr marL="231775" indent="-231775" algn="l" eaLnBrk="1" hangingPunct="1">
              <a:spcBef>
                <a:spcPts val="600"/>
              </a:spcBef>
              <a:buFont typeface="Wingdings" pitchFamily="2" charset="2"/>
              <a:buChar char="§"/>
            </a:pPr>
            <a:r>
              <a:rPr lang="en-US" sz="1600" dirty="0" smtClean="0"/>
              <a:t>One </a:t>
            </a:r>
            <a:r>
              <a:rPr lang="en-US" sz="1600" dirty="0"/>
              <a:t>day of data, even under quiet conditions, will be useful for allow checking the proton track location</a:t>
            </a:r>
          </a:p>
          <a:p>
            <a:pPr marL="231775" indent="-231775" algn="l" eaLnBrk="1" hangingPunct="1">
              <a:spcBef>
                <a:spcPts val="600"/>
              </a:spcBef>
              <a:buFont typeface="Wingdings" pitchFamily="2" charset="2"/>
              <a:buChar char="§"/>
            </a:pPr>
            <a:r>
              <a:rPr lang="en-US" sz="1600" dirty="0" smtClean="0"/>
              <a:t>Checking </a:t>
            </a:r>
            <a:r>
              <a:rPr lang="en-US" sz="1600" dirty="0"/>
              <a:t>the location of heavy element tracks will require either a day of data taken during a significant solar energetic particle (SEP) event or an extended period of data collection under quieter conditions</a:t>
            </a:r>
          </a:p>
          <a:p>
            <a:pPr marL="231775" indent="-231775" algn="l" eaLnBrk="1" hangingPunct="1">
              <a:spcBef>
                <a:spcPts val="600"/>
              </a:spcBef>
              <a:buFont typeface="Wingdings" pitchFamily="2" charset="2"/>
              <a:buChar char="§"/>
            </a:pPr>
            <a:r>
              <a:rPr lang="en-US" sz="1600" dirty="0" smtClean="0"/>
              <a:t>Large </a:t>
            </a:r>
            <a:r>
              <a:rPr lang="en-US" sz="1600" dirty="0"/>
              <a:t>SEP events events could be rare in 2018 (near solar minimum) and their occurrence can not be reliably </a:t>
            </a:r>
            <a:r>
              <a:rPr lang="en-US" sz="1400" dirty="0"/>
              <a:t>predicted</a:t>
            </a:r>
            <a:endParaRPr lang="en-US" sz="1600" dirty="0"/>
          </a:p>
          <a:p>
            <a:pPr marL="231775" indent="-231775" algn="l" eaLnBrk="1" hangingPunct="1">
              <a:spcBef>
                <a:spcPts val="600"/>
              </a:spcBef>
              <a:buFont typeface="Wingdings" pitchFamily="2" charset="2"/>
              <a:buChar char="§"/>
            </a:pPr>
            <a:r>
              <a:rPr lang="en-US" sz="1600" dirty="0" smtClean="0"/>
              <a:t>Need </a:t>
            </a:r>
            <a:r>
              <a:rPr lang="en-US" sz="1600" dirty="0"/>
              <a:t>to have enough flexibility in scheduling so that a day of data accumulation can be scheduled with no more than 1 to 2 days notice when an active period does occur</a:t>
            </a:r>
          </a:p>
          <a:p>
            <a:pPr marL="231775" indent="-231775" algn="l" eaLnBrk="1" hangingPunct="1">
              <a:spcBef>
                <a:spcPts val="600"/>
              </a:spcBef>
              <a:buFont typeface="Wingdings" pitchFamily="2" charset="2"/>
              <a:buChar char="§"/>
            </a:pPr>
            <a:r>
              <a:rPr lang="en-US" sz="1600" dirty="0" smtClean="0"/>
              <a:t>It </a:t>
            </a:r>
            <a:r>
              <a:rPr lang="en-US" sz="1600" dirty="0"/>
              <a:t>is possible that no suitably-active period will occur before the first perihelion pass;  in this case our best guess at species box locations will be used and calibration will be required during the first orbit that has significant activity</a:t>
            </a:r>
          </a:p>
        </p:txBody>
      </p:sp>
      <p:sp>
        <p:nvSpPr>
          <p:cNvPr id="2" name="Title 1"/>
          <p:cNvSpPr>
            <a:spLocks noGrp="1"/>
          </p:cNvSpPr>
          <p:nvPr>
            <p:ph type="title"/>
          </p:nvPr>
        </p:nvSpPr>
        <p:spPr>
          <a:xfrm>
            <a:off x="683879" y="185100"/>
            <a:ext cx="8460121" cy="675511"/>
          </a:xfrm>
        </p:spPr>
        <p:txBody>
          <a:bodyPr/>
          <a:lstStyle/>
          <a:p>
            <a:r>
              <a:rPr lang="en-US" sz="3000" dirty="0" smtClean="0"/>
              <a:t>Proposed In-Flight Calibration Plan for EPI-Hi</a:t>
            </a:r>
            <a:endParaRPr lang="en-US" sz="3000" dirty="0"/>
          </a:p>
        </p:txBody>
      </p:sp>
    </p:spTree>
    <p:extLst>
      <p:ext uri="{BB962C8B-B14F-4D97-AF65-F5344CB8AC3E}">
        <p14:creationId xmlns:p14="http://schemas.microsoft.com/office/powerpoint/2010/main" xmlns="" val="3420573389"/>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p:cNvSpPr txBox="1">
            <a:spLocks noChangeArrowheads="1"/>
          </p:cNvSpPr>
          <p:nvPr/>
        </p:nvSpPr>
        <p:spPr bwMode="auto">
          <a:xfrm>
            <a:off x="4225978" y="1109579"/>
            <a:ext cx="4727575" cy="5324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9863" indent="-169863" algn="l" eaLnBrk="1" hangingPunct="1">
              <a:buFont typeface="Wingdings" pitchFamily="2" charset="2"/>
              <a:buChar char="§"/>
            </a:pPr>
            <a:r>
              <a:rPr lang="en-US" sz="1600" dirty="0" smtClean="0"/>
              <a:t>In </a:t>
            </a:r>
            <a:r>
              <a:rPr lang="en-US" sz="1600" dirty="0"/>
              <a:t>boxes we need to downlink a large sample of individual pha events containing the detailed information from which the black points on the plot are derived</a:t>
            </a:r>
          </a:p>
          <a:p>
            <a:pPr marL="169863" indent="-169863" algn="l" eaLnBrk="1" hangingPunct="1">
              <a:spcBef>
                <a:spcPts val="600"/>
              </a:spcBef>
              <a:buFont typeface="Wingdings" pitchFamily="2" charset="2"/>
              <a:buChar char="§"/>
            </a:pPr>
            <a:r>
              <a:rPr lang="en-US" sz="1600" dirty="0" smtClean="0"/>
              <a:t>During </a:t>
            </a:r>
            <a:r>
              <a:rPr lang="en-US" sz="1600" dirty="0"/>
              <a:t>normal operation (not calibration), only a small subset of the pha events are transmitted to the ground, thereby maintaining a modest a EPI-Hi telemetry allocation</a:t>
            </a:r>
          </a:p>
          <a:p>
            <a:pPr marL="169863" indent="-169863" algn="l" eaLnBrk="1" hangingPunct="1">
              <a:spcBef>
                <a:spcPts val="600"/>
              </a:spcBef>
              <a:buFont typeface="Wingdings" pitchFamily="2" charset="2"/>
              <a:buChar char="§"/>
            </a:pPr>
            <a:r>
              <a:rPr lang="en-US" sz="1600" dirty="0" smtClean="0"/>
              <a:t>An </a:t>
            </a:r>
            <a:r>
              <a:rPr lang="en-US" sz="1600" dirty="0"/>
              <a:t>average pha event consists of approximately 100 bits</a:t>
            </a:r>
          </a:p>
          <a:p>
            <a:pPr marL="169863" indent="-169863" algn="l" eaLnBrk="1" hangingPunct="1">
              <a:spcBef>
                <a:spcPts val="600"/>
              </a:spcBef>
              <a:buFont typeface="Wingdings" pitchFamily="2" charset="2"/>
              <a:buChar char="§"/>
            </a:pPr>
            <a:r>
              <a:rPr lang="en-US" sz="1600" dirty="0"/>
              <a:t>T</a:t>
            </a:r>
            <a:r>
              <a:rPr lang="en-US" sz="1600" dirty="0" smtClean="0"/>
              <a:t>o </a:t>
            </a:r>
            <a:r>
              <a:rPr lang="en-US" sz="1600" dirty="0"/>
              <a:t>calibrate species boxes for all of the EPI-Hi telescopes and energy ranges will require~10</a:t>
            </a:r>
            <a:r>
              <a:rPr lang="en-US" sz="1600" baseline="30000" dirty="0"/>
              <a:t>6</a:t>
            </a:r>
            <a:r>
              <a:rPr lang="en-US" sz="1600" dirty="0"/>
              <a:t> pha events acquired during a relatively large SEP event (the plot at the left contains ~15,000 data points), thus ~100 Mb of downlinked pha data</a:t>
            </a:r>
          </a:p>
          <a:p>
            <a:pPr marL="169863" indent="-169863" algn="l" eaLnBrk="1" hangingPunct="1">
              <a:spcBef>
                <a:spcPts val="600"/>
              </a:spcBef>
              <a:buFont typeface="Wingdings" pitchFamily="2" charset="2"/>
              <a:buChar char="§"/>
            </a:pPr>
            <a:r>
              <a:rPr lang="en-US" sz="1600" dirty="0" smtClean="0"/>
              <a:t>EPI-Hi </a:t>
            </a:r>
            <a:r>
              <a:rPr lang="en-US" sz="1600" dirty="0"/>
              <a:t>will provide a mode for collecting pha events for transmission to the spacecraft at a higher than the normal bit rate in order to efficiently collect these data</a:t>
            </a:r>
          </a:p>
        </p:txBody>
      </p:sp>
      <p:grpSp>
        <p:nvGrpSpPr>
          <p:cNvPr id="3" name="Group 2"/>
          <p:cNvGrpSpPr>
            <a:grpSpLocks/>
          </p:cNvGrpSpPr>
          <p:nvPr/>
        </p:nvGrpSpPr>
        <p:grpSpPr bwMode="auto">
          <a:xfrm>
            <a:off x="231775" y="1371600"/>
            <a:ext cx="3956050" cy="4160838"/>
            <a:chOff x="228600" y="1371600"/>
            <a:chExt cx="3954780" cy="4160520"/>
          </a:xfrm>
        </p:grpSpPr>
        <p:pic>
          <p:nvPicPr>
            <p:cNvPr id="23555" name="Picture 3" descr="let001bf_001_cropped.pd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371600"/>
              <a:ext cx="3954780" cy="4160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extBox 4"/>
            <p:cNvSpPr txBox="1">
              <a:spLocks noChangeArrowheads="1"/>
            </p:cNvSpPr>
            <p:nvPr/>
          </p:nvSpPr>
          <p:spPr bwMode="auto">
            <a:xfrm>
              <a:off x="3505198" y="3310241"/>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Si</a:t>
              </a:r>
            </a:p>
          </p:txBody>
        </p:sp>
        <p:sp>
          <p:nvSpPr>
            <p:cNvPr id="23557" name="TextBox 5"/>
            <p:cNvSpPr txBox="1">
              <a:spLocks noChangeArrowheads="1"/>
            </p:cNvSpPr>
            <p:nvPr/>
          </p:nvSpPr>
          <p:spPr bwMode="auto">
            <a:xfrm>
              <a:off x="1786466" y="4613787"/>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H</a:t>
              </a:r>
            </a:p>
          </p:txBody>
        </p:sp>
        <p:sp>
          <p:nvSpPr>
            <p:cNvPr id="23558" name="TextBox 6"/>
            <p:cNvSpPr txBox="1">
              <a:spLocks noChangeArrowheads="1"/>
            </p:cNvSpPr>
            <p:nvPr/>
          </p:nvSpPr>
          <p:spPr bwMode="auto">
            <a:xfrm>
              <a:off x="2209799" y="4191002"/>
              <a:ext cx="457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He</a:t>
              </a:r>
            </a:p>
          </p:txBody>
        </p:sp>
        <p:sp>
          <p:nvSpPr>
            <p:cNvPr id="23559" name="TextBox 7"/>
            <p:cNvSpPr txBox="1">
              <a:spLocks noChangeArrowheads="1"/>
            </p:cNvSpPr>
            <p:nvPr/>
          </p:nvSpPr>
          <p:spPr bwMode="auto">
            <a:xfrm>
              <a:off x="3014133" y="3886144"/>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C</a:t>
              </a:r>
            </a:p>
          </p:txBody>
        </p:sp>
        <p:sp>
          <p:nvSpPr>
            <p:cNvPr id="23560" name="TextBox 8"/>
            <p:cNvSpPr txBox="1">
              <a:spLocks noChangeArrowheads="1"/>
            </p:cNvSpPr>
            <p:nvPr/>
          </p:nvSpPr>
          <p:spPr bwMode="auto">
            <a:xfrm>
              <a:off x="3234268" y="3522189"/>
              <a:ext cx="3556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O</a:t>
              </a:r>
            </a:p>
          </p:txBody>
        </p:sp>
        <p:sp>
          <p:nvSpPr>
            <p:cNvPr id="23561" name="TextBox 9"/>
            <p:cNvSpPr txBox="1">
              <a:spLocks noChangeArrowheads="1"/>
            </p:cNvSpPr>
            <p:nvPr/>
          </p:nvSpPr>
          <p:spPr bwMode="auto">
            <a:xfrm>
              <a:off x="3674532" y="2937819"/>
              <a:ext cx="45720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Fe</a:t>
              </a:r>
            </a:p>
          </p:txBody>
        </p:sp>
        <p:cxnSp>
          <p:nvCxnSpPr>
            <p:cNvPr id="11" name="Straight Connector 10"/>
            <p:cNvCxnSpPr/>
            <p:nvPr/>
          </p:nvCxnSpPr>
          <p:spPr>
            <a:xfrm rot="16200000" flipH="1">
              <a:off x="2802669" y="3674910"/>
              <a:ext cx="236519" cy="18567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0800000">
              <a:off x="3013769" y="3522499"/>
              <a:ext cx="220591" cy="1269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234360" y="3166926"/>
              <a:ext cx="312638" cy="2539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H="1">
              <a:off x="3508877" y="2814551"/>
              <a:ext cx="263505" cy="1872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617037" y="372259"/>
            <a:ext cx="7564437" cy="675511"/>
          </a:xfrm>
        </p:spPr>
        <p:txBody>
          <a:bodyPr/>
          <a:lstStyle/>
          <a:p>
            <a:r>
              <a:rPr lang="en-US" sz="2400" dirty="0"/>
              <a:t>In-Flight Calibration Plan for EPI-Hi – Continued</a:t>
            </a:r>
            <a:br>
              <a:rPr lang="en-US" sz="2400" dirty="0"/>
            </a:br>
            <a:endParaRPr lang="en-US" sz="2400" dirty="0"/>
          </a:p>
        </p:txBody>
      </p:sp>
    </p:spTree>
    <p:extLst>
      <p:ext uri="{BB962C8B-B14F-4D97-AF65-F5344CB8AC3E}">
        <p14:creationId xmlns:p14="http://schemas.microsoft.com/office/powerpoint/2010/main" xmlns="" val="1471013486"/>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775" y="1116616"/>
            <a:ext cx="8426450" cy="5238524"/>
          </a:xfrm>
        </p:spPr>
        <p:txBody>
          <a:bodyPr/>
          <a:lstStyle/>
          <a:p>
            <a:r>
              <a:rPr lang="en-US" sz="1600" b="1" dirty="0"/>
              <a:t>EPI-Lo Commissioning</a:t>
            </a:r>
            <a:endParaRPr lang="en-US" sz="1600" dirty="0"/>
          </a:p>
          <a:p>
            <a:r>
              <a:rPr lang="en-US" sz="1600" b="1" dirty="0"/>
              <a:t>EPI-Lo Post-Launch Operations</a:t>
            </a:r>
            <a:endParaRPr lang="en-US" sz="1600" dirty="0"/>
          </a:p>
          <a:p>
            <a:r>
              <a:rPr lang="en-US" sz="1600" u="sng" dirty="0"/>
              <a:t>From launch to mission day ≥14.</a:t>
            </a:r>
            <a:endParaRPr lang="en-US" sz="1600" dirty="0"/>
          </a:p>
          <a:p>
            <a:r>
              <a:rPr lang="en-US" sz="1600" dirty="0"/>
              <a:t>- EPI-Lo remains off except for decontamination heaters (or elevated temperatures using S/W controlled S/C heaters)</a:t>
            </a:r>
          </a:p>
          <a:p>
            <a:r>
              <a:rPr lang="en-US" sz="1600" b="1" dirty="0"/>
              <a:t>EPI-Lo Power On and Checkout</a:t>
            </a:r>
            <a:endParaRPr lang="en-US" sz="1600" dirty="0"/>
          </a:p>
          <a:p>
            <a:r>
              <a:rPr lang="en-US" sz="1600" u="sng" dirty="0"/>
              <a:t>From mission day ≥14 to EPI-Lo checkout day 7</a:t>
            </a:r>
            <a:endParaRPr lang="en-US" sz="1600" dirty="0"/>
          </a:p>
          <a:p>
            <a:r>
              <a:rPr lang="en-US" sz="1600" dirty="0"/>
              <a:t>- Day 1:  LV checkout, turn HV on to low levels (e.g. MCP=400V)</a:t>
            </a:r>
          </a:p>
          <a:p>
            <a:r>
              <a:rPr lang="en-US" sz="1600" dirty="0"/>
              <a:t>- Day 3: Bring HV to intermediate (e.g. MCP=1600V)</a:t>
            </a:r>
          </a:p>
          <a:p>
            <a:r>
              <a:rPr lang="en-US" sz="1600" dirty="0"/>
              <a:t>- Day 5: Bring HV to barely operational (e.g. MCP=1800V)</a:t>
            </a:r>
          </a:p>
          <a:p>
            <a:r>
              <a:rPr lang="en-US" sz="1600" dirty="0"/>
              <a:t>- Day 7: Bring HV to operational (e.g. MCP=2000V)</a:t>
            </a:r>
          </a:p>
          <a:p>
            <a:r>
              <a:rPr lang="en-US" sz="1600" u="sng" dirty="0"/>
              <a:t>Notes</a:t>
            </a:r>
            <a:endParaRPr lang="en-US" sz="1600" dirty="0"/>
          </a:p>
          <a:p>
            <a:r>
              <a:rPr lang="en-US" sz="1600" dirty="0"/>
              <a:t>1. Other checkout activities may be run in parallel with EPI-Lo HV ramp up.</a:t>
            </a:r>
          </a:p>
          <a:p>
            <a:r>
              <a:rPr lang="en-US" sz="1600" dirty="0"/>
              <a:t>2. All HV ramp up should be done with real time visibility, although HV can remain up between passes (off track).</a:t>
            </a:r>
          </a:p>
          <a:p>
            <a:r>
              <a:rPr lang="en-US" sz="1600" dirty="0"/>
              <a:t>3. Before continuing HV ramp up each day, the data from the previous “night” should be downloaded and reviewed for signs of trouble.</a:t>
            </a:r>
          </a:p>
          <a:p>
            <a:r>
              <a:rPr lang="en-US" sz="1600" dirty="0"/>
              <a:t>4.  It might be possible to conduct these four days of checkout on consecutive days, but this is not preferred. </a:t>
            </a:r>
          </a:p>
          <a:p>
            <a:r>
              <a:rPr lang="en-US" sz="1600" dirty="0"/>
              <a:t>5. We must delay HV ramp up until after primary deployments are completed, as these can generate contamination</a:t>
            </a:r>
          </a:p>
          <a:p>
            <a:endParaRPr lang="en-US" dirty="0"/>
          </a:p>
        </p:txBody>
      </p:sp>
      <p:sp>
        <p:nvSpPr>
          <p:cNvPr id="3" name="Title 2"/>
          <p:cNvSpPr>
            <a:spLocks noGrp="1"/>
          </p:cNvSpPr>
          <p:nvPr>
            <p:ph type="title"/>
          </p:nvPr>
        </p:nvSpPr>
        <p:spPr/>
        <p:txBody>
          <a:bodyPr/>
          <a:lstStyle/>
          <a:p>
            <a:r>
              <a:rPr lang="en-US" dirty="0" smtClean="0"/>
              <a:t>EPI-Lo Commissioning</a:t>
            </a:r>
            <a:endParaRPr lang="en-US" dirty="0"/>
          </a:p>
        </p:txBody>
      </p:sp>
    </p:spTree>
    <p:extLst>
      <p:ext uri="{BB962C8B-B14F-4D97-AF65-F5344CB8AC3E}">
        <p14:creationId xmlns:p14="http://schemas.microsoft.com/office/powerpoint/2010/main" xmlns="" val="383288203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7434-9047 SPP Mission Requirements Document (MRD) </a:t>
            </a:r>
            <a:endParaRPr lang="en-US" dirty="0" smtClean="0"/>
          </a:p>
          <a:p>
            <a:endParaRPr lang="en-US" dirty="0"/>
          </a:p>
          <a:p>
            <a:r>
              <a:rPr lang="en-US" dirty="0"/>
              <a:t>7434-9081 SPP Science Team Allocated Requirements Document (STARD</a:t>
            </a:r>
            <a:r>
              <a:rPr lang="en-US" dirty="0" smtClean="0"/>
              <a:t>)</a:t>
            </a:r>
          </a:p>
          <a:p>
            <a:endParaRPr lang="en-US" dirty="0"/>
          </a:p>
          <a:p>
            <a:r>
              <a:rPr lang="en-US" dirty="0" smtClean="0"/>
              <a:t>7434-9101 SPP Science Data Management Plan (PDMP)</a:t>
            </a:r>
          </a:p>
          <a:p>
            <a:endParaRPr lang="en-US" dirty="0"/>
          </a:p>
          <a:p>
            <a:r>
              <a:rPr lang="en-US" dirty="0"/>
              <a:t>7434-9016 SPP Concept of Operations </a:t>
            </a:r>
            <a:endParaRPr lang="en-US" dirty="0" smtClean="0"/>
          </a:p>
          <a:p>
            <a:endParaRPr lang="en-US" dirty="0"/>
          </a:p>
          <a:p>
            <a:r>
              <a:rPr lang="en-US" dirty="0" smtClean="0"/>
              <a:t>7434</a:t>
            </a:r>
            <a:r>
              <a:rPr lang="en-US" dirty="0"/>
              <a:t>-9078 SPP Mission Operations Center (MOC) to SPP Science Operations Center (SOC) and Interface Control Document (ICD</a:t>
            </a:r>
            <a:r>
              <a:rPr lang="en-US" dirty="0" smtClean="0"/>
              <a:t>)</a:t>
            </a:r>
          </a:p>
          <a:p>
            <a:endParaRPr lang="en-US" dirty="0"/>
          </a:p>
          <a:p>
            <a:r>
              <a:rPr lang="en-US" dirty="0"/>
              <a:t>7434-9139 SPP MOC Data Product </a:t>
            </a:r>
            <a:r>
              <a:rPr lang="en-US" dirty="0" smtClean="0"/>
              <a:t>Document</a:t>
            </a:r>
            <a:endParaRPr lang="en-US" dirty="0"/>
          </a:p>
          <a:p>
            <a:endParaRPr lang="en-US" dirty="0"/>
          </a:p>
        </p:txBody>
      </p:sp>
      <p:sp>
        <p:nvSpPr>
          <p:cNvPr id="2" name="Title 1"/>
          <p:cNvSpPr>
            <a:spLocks noGrp="1"/>
          </p:cNvSpPr>
          <p:nvPr>
            <p:ph type="title"/>
          </p:nvPr>
        </p:nvSpPr>
        <p:spPr/>
        <p:txBody>
          <a:bodyPr/>
          <a:lstStyle/>
          <a:p>
            <a:r>
              <a:rPr lang="en-US" dirty="0" smtClean="0"/>
              <a:t>List of Governing Documents</a:t>
            </a:r>
            <a:endParaRPr lang="en-US" dirty="0"/>
          </a:p>
        </p:txBody>
      </p:sp>
    </p:spTree>
    <p:extLst>
      <p:ext uri="{BB962C8B-B14F-4D97-AF65-F5344CB8AC3E}">
        <p14:creationId xmlns:p14="http://schemas.microsoft.com/office/powerpoint/2010/main" xmlns="" val="98492088"/>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dirty="0"/>
              <a:t>Calibration Science mode is a mode during which statistically significant samples of Pulse Height Analysis (PHA) event data will be accumulated and returned to validate onboard assignments of species, energy, and incidence angle, and for assessing instrument backgrounds.  ISIS requests that this mode be activated outside 0.25 AU by command one or more times early in the mission when and if sufficiently high intensities of solar energetic particles are present for calibration purposes.  This mode, which will be used for a few days after activation of the mode, will require the return of a data volume significantly greater than that provided by the Low-rate Science Mode but will be maintained within the ISIS data-per-orbit allocation.  The details of implementing this mode are TBD.</a:t>
            </a:r>
          </a:p>
          <a:p>
            <a:r>
              <a:rPr lang="en-US" sz="1600" dirty="0"/>
              <a:t>Safe mode is a mode where the instrument sits in a ``quiet'' state, awaiting commands from the ground, performing no data acquisition functions. This mode is reserved for instrument I&amp;T, commissioning, and instances where the flight software encounters some irrecoverable fault (TBD). </a:t>
            </a:r>
          </a:p>
          <a:p>
            <a:r>
              <a:rPr lang="en-US" sz="1600" dirty="0"/>
              <a:t>The modes provided here are quite high level and many additional modes will be defined in the future. Many of these modes will be specific to EPI-Hi and to EPI-Lo. Detailed operation and specification of the mission, spacecraft, and ground systems will influence the modes of the instruments.  It is possible that some “modes” rather than strictly being distinct instrument configured modes could be modes of operation.  </a:t>
            </a:r>
          </a:p>
          <a:p>
            <a:r>
              <a:rPr lang="en-US" sz="1600" dirty="0"/>
              <a:t>EPI-Lo has limited storage capacity, while EPI-Hi has none (apart from buffering in RAM). Except for a small amount of EPI-Lo burst data, all engineering and science data are almost immediately sent over to s/c.</a:t>
            </a:r>
          </a:p>
          <a:p>
            <a:pPr marL="0" indent="0">
              <a:buNone/>
            </a:pPr>
            <a:endParaRPr lang="en-US" sz="1800" dirty="0"/>
          </a:p>
          <a:p>
            <a:endParaRPr lang="en-US" sz="1800" dirty="0"/>
          </a:p>
        </p:txBody>
      </p:sp>
      <p:sp>
        <p:nvSpPr>
          <p:cNvPr id="3" name="Title 2"/>
          <p:cNvSpPr>
            <a:spLocks noGrp="1"/>
          </p:cNvSpPr>
          <p:nvPr>
            <p:ph type="title"/>
          </p:nvPr>
        </p:nvSpPr>
        <p:spPr/>
        <p:txBody>
          <a:bodyPr/>
          <a:lstStyle/>
          <a:p>
            <a:r>
              <a:rPr lang="en-US" dirty="0" smtClean="0"/>
              <a:t>Calibration Science Mode</a:t>
            </a:r>
            <a:endParaRPr lang="en-US" dirty="0"/>
          </a:p>
        </p:txBody>
      </p:sp>
    </p:spTree>
    <p:extLst>
      <p:ext uri="{BB962C8B-B14F-4D97-AF65-F5344CB8AC3E}">
        <p14:creationId xmlns:p14="http://schemas.microsoft.com/office/powerpoint/2010/main" xmlns="" val="1092455112"/>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p:txBody>
          <a:bodyPr>
            <a:normAutofit fontScale="85000" lnSpcReduction="20000"/>
          </a:bodyPr>
          <a:lstStyle/>
          <a:p>
            <a:r>
              <a:rPr lang="en-US" dirty="0" smtClean="0"/>
              <a:t>Detailed operations planning performed for each orbit</a:t>
            </a:r>
          </a:p>
          <a:p>
            <a:pPr lvl="1"/>
            <a:r>
              <a:rPr lang="en-US" dirty="0" smtClean="0"/>
              <a:t>24 total orbits (Orbital period varies between 169 - 88 days)</a:t>
            </a:r>
          </a:p>
          <a:p>
            <a:pPr lvl="1"/>
            <a:endParaRPr lang="en-US" dirty="0" smtClean="0"/>
          </a:p>
          <a:p>
            <a:r>
              <a:rPr lang="en-US" dirty="0" smtClean="0"/>
              <a:t>Key operations planning required for each orbit include:</a:t>
            </a:r>
          </a:p>
          <a:p>
            <a:pPr lvl="1"/>
            <a:r>
              <a:rPr lang="en-US" dirty="0" smtClean="0"/>
              <a:t>Venus Fly-By Events</a:t>
            </a:r>
          </a:p>
          <a:p>
            <a:pPr lvl="1"/>
            <a:r>
              <a:rPr lang="en-US" dirty="0" smtClean="0"/>
              <a:t>TCMs </a:t>
            </a:r>
          </a:p>
          <a:p>
            <a:pPr lvl="1"/>
            <a:r>
              <a:rPr lang="en-US" dirty="0" smtClean="0"/>
              <a:t>Spacecraft Slews</a:t>
            </a:r>
          </a:p>
          <a:p>
            <a:pPr lvl="1"/>
            <a:r>
              <a:rPr lang="en-US" dirty="0" smtClean="0"/>
              <a:t>HGA downlink opportunities</a:t>
            </a:r>
          </a:p>
          <a:p>
            <a:pPr lvl="2"/>
            <a:r>
              <a:rPr lang="en-US" dirty="0" smtClean="0"/>
              <a:t>High priority downlink periods each orbit</a:t>
            </a:r>
          </a:p>
          <a:p>
            <a:pPr lvl="2"/>
            <a:r>
              <a:rPr lang="en-US" dirty="0" smtClean="0"/>
              <a:t>Dictates SSR management scheme</a:t>
            </a:r>
          </a:p>
          <a:p>
            <a:pPr lvl="2"/>
            <a:r>
              <a:rPr lang="en-US" dirty="0" smtClean="0"/>
              <a:t>Slews will be required for some downlinks</a:t>
            </a:r>
          </a:p>
          <a:p>
            <a:pPr lvl="1"/>
            <a:r>
              <a:rPr lang="en-US" dirty="0" smtClean="0"/>
              <a:t>Spacecraft housekeeping &amp; maintenance activities </a:t>
            </a:r>
          </a:p>
          <a:p>
            <a:pPr lvl="2"/>
            <a:r>
              <a:rPr lang="en-US" dirty="0" smtClean="0"/>
              <a:t>Flight software loads	Command Sequence Uplinks</a:t>
            </a:r>
          </a:p>
          <a:p>
            <a:pPr lvl="2"/>
            <a:r>
              <a:rPr lang="en-US" dirty="0" smtClean="0"/>
              <a:t>Autonomy loads	Parameter maintenance</a:t>
            </a:r>
          </a:p>
          <a:p>
            <a:pPr lvl="2"/>
            <a:r>
              <a:rPr lang="en-US" dirty="0" smtClean="0"/>
              <a:t>Special sub-system and/or payload tests</a:t>
            </a:r>
          </a:p>
          <a:p>
            <a:pPr lvl="1"/>
            <a:r>
              <a:rPr lang="en-US" dirty="0" smtClean="0"/>
              <a:t>Eclipse &amp; solar conjunction periods</a:t>
            </a:r>
          </a:p>
          <a:p>
            <a:pPr lvl="1"/>
            <a:r>
              <a:rPr lang="en-US" dirty="0" smtClean="0"/>
              <a:t>Doppler range &amp; Delta-DOR tracking requirements</a:t>
            </a:r>
          </a:p>
          <a:p>
            <a:pPr lvl="1"/>
            <a:r>
              <a:rPr lang="en-US" dirty="0" smtClean="0"/>
              <a:t>Solar encounter operations (POCs)</a:t>
            </a:r>
          </a:p>
          <a:p>
            <a:pPr lvl="1"/>
            <a:endParaRPr lang="en-US" dirty="0" smtClean="0"/>
          </a:p>
          <a:p>
            <a:r>
              <a:rPr lang="en-US" dirty="0" smtClean="0"/>
              <a:t>Orbital operations template created to capture and schedule these activities </a:t>
            </a:r>
          </a:p>
          <a:p>
            <a:endParaRPr lang="en-US" dirty="0"/>
          </a:p>
        </p:txBody>
      </p:sp>
      <p:sp>
        <p:nvSpPr>
          <p:cNvPr id="25602" name="Rectangle 2"/>
          <p:cNvSpPr>
            <a:spLocks noGrp="1" noChangeArrowheads="1"/>
          </p:cNvSpPr>
          <p:nvPr>
            <p:ph type="title"/>
          </p:nvPr>
        </p:nvSpPr>
        <p:spPr/>
        <p:txBody>
          <a:bodyPr/>
          <a:lstStyle/>
          <a:p>
            <a:r>
              <a:rPr lang="en-US" dirty="0" smtClean="0"/>
              <a:t>Orbit Planning Activities </a:t>
            </a:r>
            <a:endParaRPr lang="en-US" dirty="0"/>
          </a:p>
        </p:txBody>
      </p:sp>
    </p:spTree>
    <p:extLst>
      <p:ext uri="{BB962C8B-B14F-4D97-AF65-F5344CB8AC3E}">
        <p14:creationId xmlns:p14="http://schemas.microsoft.com/office/powerpoint/2010/main" xmlns="" val="81072407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Line 2"/>
          <p:cNvSpPr>
            <a:spLocks noChangeShapeType="1"/>
          </p:cNvSpPr>
          <p:nvPr/>
        </p:nvSpPr>
        <p:spPr bwMode="auto">
          <a:xfrm>
            <a:off x="1962150" y="2125663"/>
            <a:ext cx="0" cy="398145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graphicFrame>
        <p:nvGraphicFramePr>
          <p:cNvPr id="108696" name="Group 152"/>
          <p:cNvGraphicFramePr>
            <a:graphicFrameLocks noGrp="1"/>
          </p:cNvGraphicFramePr>
          <p:nvPr>
            <p:ph type="tbl" idx="1"/>
          </p:nvPr>
        </p:nvGraphicFramePr>
        <p:xfrm>
          <a:off x="212725" y="1625600"/>
          <a:ext cx="8475662" cy="4673600"/>
        </p:xfrm>
        <a:graphic>
          <a:graphicData uri="http://schemas.openxmlformats.org/drawingml/2006/table">
            <a:tbl>
              <a:tblPr/>
              <a:tblGrid>
                <a:gridCol w="1131887"/>
                <a:gridCol w="987425"/>
                <a:gridCol w="1058863"/>
                <a:gridCol w="1060450"/>
                <a:gridCol w="1058862"/>
                <a:gridCol w="1058863"/>
                <a:gridCol w="1060450"/>
                <a:gridCol w="1058862"/>
              </a:tblGrid>
              <a:tr h="5080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5600">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5000"/>
                        </a:lnSpc>
                        <a:spcBef>
                          <a:spcPct val="0"/>
                        </a:spcBef>
                        <a:spcAft>
                          <a:spcPct val="25000"/>
                        </a:spcAft>
                        <a:buClrTx/>
                        <a:buSzTx/>
                        <a:buFont typeface="Wingdings" pitchFamily="2" charset="2"/>
                        <a:buNone/>
                        <a:tabLst/>
                      </a:pPr>
                      <a:endParaRPr kumimoji="0" lang="en-US" sz="1800" b="1" i="0" u="none" strike="noStrike" cap="none" normalizeH="0" baseline="0" dirty="0" smtClean="0">
                        <a:ln>
                          <a:noFill/>
                        </a:ln>
                        <a:solidFill>
                          <a:schemeClr val="tx1"/>
                        </a:solidFill>
                        <a:effectLst/>
                        <a:latin typeface="Arial" charset="0"/>
                      </a:endParaRPr>
                    </a:p>
                  </a:txBody>
                  <a:tcPr marL="457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7680" name="Text Box 32"/>
          <p:cNvSpPr txBox="1">
            <a:spLocks noChangeArrowheads="1"/>
          </p:cNvSpPr>
          <p:nvPr/>
        </p:nvSpPr>
        <p:spPr bwMode="auto">
          <a:xfrm>
            <a:off x="504825" y="1746250"/>
            <a:ext cx="733425" cy="2746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t>Activity</a:t>
            </a:r>
          </a:p>
        </p:txBody>
      </p:sp>
      <p:sp>
        <p:nvSpPr>
          <p:cNvPr id="27681" name="Text Box 33"/>
          <p:cNvSpPr txBox="1">
            <a:spLocks noChangeArrowheads="1"/>
          </p:cNvSpPr>
          <p:nvPr/>
        </p:nvSpPr>
        <p:spPr bwMode="auto">
          <a:xfrm>
            <a:off x="439738" y="6307138"/>
            <a:ext cx="1023937"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P = Perihelion</a:t>
            </a:r>
          </a:p>
        </p:txBody>
      </p:sp>
      <p:sp>
        <p:nvSpPr>
          <p:cNvPr id="27682" name="Text Box 34"/>
          <p:cNvSpPr txBox="1">
            <a:spLocks noChangeArrowheads="1"/>
          </p:cNvSpPr>
          <p:nvPr/>
        </p:nvSpPr>
        <p:spPr bwMode="auto">
          <a:xfrm>
            <a:off x="4600575" y="1695450"/>
            <a:ext cx="8540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(P-3 to P-1)</a:t>
            </a:r>
          </a:p>
        </p:txBody>
      </p:sp>
      <p:sp>
        <p:nvSpPr>
          <p:cNvPr id="27683" name="Text Box 35"/>
          <p:cNvSpPr txBox="1">
            <a:spLocks noChangeArrowheads="1"/>
          </p:cNvSpPr>
          <p:nvPr/>
        </p:nvSpPr>
        <p:spPr bwMode="auto">
          <a:xfrm>
            <a:off x="3533775" y="1695450"/>
            <a:ext cx="8540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(P-5 to P-3)</a:t>
            </a:r>
          </a:p>
        </p:txBody>
      </p:sp>
      <p:sp>
        <p:nvSpPr>
          <p:cNvPr id="27684" name="Text Box 36"/>
          <p:cNvSpPr txBox="1">
            <a:spLocks noChangeArrowheads="1"/>
          </p:cNvSpPr>
          <p:nvPr/>
        </p:nvSpPr>
        <p:spPr bwMode="auto">
          <a:xfrm>
            <a:off x="2562225" y="1695450"/>
            <a:ext cx="8540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(P-7 to P-5)</a:t>
            </a:r>
          </a:p>
        </p:txBody>
      </p:sp>
      <p:sp>
        <p:nvSpPr>
          <p:cNvPr id="27685" name="Text Box 37"/>
          <p:cNvSpPr txBox="1">
            <a:spLocks noChangeArrowheads="1"/>
          </p:cNvSpPr>
          <p:nvPr/>
        </p:nvSpPr>
        <p:spPr bwMode="auto">
          <a:xfrm>
            <a:off x="1533525" y="1695450"/>
            <a:ext cx="8540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(P-9 to P-7)</a:t>
            </a:r>
          </a:p>
        </p:txBody>
      </p:sp>
      <p:sp>
        <p:nvSpPr>
          <p:cNvPr id="27686" name="Text Box 38"/>
          <p:cNvSpPr txBox="1">
            <a:spLocks noChangeArrowheads="1"/>
          </p:cNvSpPr>
          <p:nvPr/>
        </p:nvSpPr>
        <p:spPr bwMode="auto">
          <a:xfrm>
            <a:off x="7705725" y="1695450"/>
            <a:ext cx="9175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(P+3 to P+5)</a:t>
            </a:r>
          </a:p>
        </p:txBody>
      </p:sp>
      <p:sp>
        <p:nvSpPr>
          <p:cNvPr id="27687" name="Text Box 39"/>
          <p:cNvSpPr txBox="1">
            <a:spLocks noChangeArrowheads="1"/>
          </p:cNvSpPr>
          <p:nvPr/>
        </p:nvSpPr>
        <p:spPr bwMode="auto">
          <a:xfrm>
            <a:off x="423863" y="2509838"/>
            <a:ext cx="976312"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Spacecraft Housekeeping</a:t>
            </a:r>
          </a:p>
        </p:txBody>
      </p:sp>
      <p:sp>
        <p:nvSpPr>
          <p:cNvPr id="27688" name="Text Box 40"/>
          <p:cNvSpPr txBox="1">
            <a:spLocks noChangeArrowheads="1"/>
          </p:cNvSpPr>
          <p:nvPr/>
        </p:nvSpPr>
        <p:spPr bwMode="auto">
          <a:xfrm>
            <a:off x="369888" y="2979738"/>
            <a:ext cx="1008062"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SSR Playbacks</a:t>
            </a:r>
          </a:p>
        </p:txBody>
      </p:sp>
      <p:sp>
        <p:nvSpPr>
          <p:cNvPr id="27689" name="Text Box 41"/>
          <p:cNvSpPr txBox="1">
            <a:spLocks noChangeArrowheads="1"/>
          </p:cNvSpPr>
          <p:nvPr/>
        </p:nvSpPr>
        <p:spPr bwMode="auto">
          <a:xfrm>
            <a:off x="514350" y="3744913"/>
            <a:ext cx="703263"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TCMs</a:t>
            </a:r>
          </a:p>
        </p:txBody>
      </p:sp>
      <p:sp>
        <p:nvSpPr>
          <p:cNvPr id="27690" name="Text Box 42"/>
          <p:cNvSpPr txBox="1">
            <a:spLocks noChangeArrowheads="1"/>
          </p:cNvSpPr>
          <p:nvPr/>
        </p:nvSpPr>
        <p:spPr bwMode="auto">
          <a:xfrm>
            <a:off x="379413" y="4106863"/>
            <a:ext cx="950912"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Venus Fly-bys</a:t>
            </a:r>
          </a:p>
        </p:txBody>
      </p:sp>
      <p:sp>
        <p:nvSpPr>
          <p:cNvPr id="27691" name="Text Box 43"/>
          <p:cNvSpPr txBox="1">
            <a:spLocks noChangeArrowheads="1"/>
          </p:cNvSpPr>
          <p:nvPr/>
        </p:nvSpPr>
        <p:spPr bwMode="auto">
          <a:xfrm>
            <a:off x="303213" y="4448175"/>
            <a:ext cx="1017587"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Solar Encounter</a:t>
            </a:r>
          </a:p>
        </p:txBody>
      </p:sp>
      <p:sp>
        <p:nvSpPr>
          <p:cNvPr id="27692" name="Text Box 44"/>
          <p:cNvSpPr txBox="1">
            <a:spLocks noChangeArrowheads="1"/>
          </p:cNvSpPr>
          <p:nvPr/>
        </p:nvSpPr>
        <p:spPr bwMode="auto">
          <a:xfrm>
            <a:off x="401638" y="3357563"/>
            <a:ext cx="1008062"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Delta- DORs</a:t>
            </a:r>
          </a:p>
        </p:txBody>
      </p:sp>
      <p:sp>
        <p:nvSpPr>
          <p:cNvPr id="27693" name="Text Box 45"/>
          <p:cNvSpPr txBox="1">
            <a:spLocks noChangeArrowheads="1"/>
          </p:cNvSpPr>
          <p:nvPr/>
        </p:nvSpPr>
        <p:spPr bwMode="auto">
          <a:xfrm>
            <a:off x="357188" y="4776788"/>
            <a:ext cx="1008062"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Eclipse Period</a:t>
            </a:r>
          </a:p>
        </p:txBody>
      </p:sp>
      <p:sp>
        <p:nvSpPr>
          <p:cNvPr id="27694" name="Text Box 46"/>
          <p:cNvSpPr txBox="1">
            <a:spLocks noChangeArrowheads="1"/>
          </p:cNvSpPr>
          <p:nvPr/>
        </p:nvSpPr>
        <p:spPr bwMode="auto">
          <a:xfrm>
            <a:off x="368300" y="5019675"/>
            <a:ext cx="1008063"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Solar Conjunction</a:t>
            </a:r>
          </a:p>
        </p:txBody>
      </p:sp>
      <p:sp>
        <p:nvSpPr>
          <p:cNvPr id="27695" name="Line 47"/>
          <p:cNvSpPr>
            <a:spLocks noChangeShapeType="1"/>
          </p:cNvSpPr>
          <p:nvPr/>
        </p:nvSpPr>
        <p:spPr bwMode="auto">
          <a:xfrm>
            <a:off x="2971800" y="2128838"/>
            <a:ext cx="0" cy="40259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sp>
        <p:nvSpPr>
          <p:cNvPr id="27696" name="Line 48"/>
          <p:cNvSpPr>
            <a:spLocks noChangeShapeType="1"/>
          </p:cNvSpPr>
          <p:nvPr/>
        </p:nvSpPr>
        <p:spPr bwMode="auto">
          <a:xfrm>
            <a:off x="5038725" y="2144713"/>
            <a:ext cx="0" cy="401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sp>
        <p:nvSpPr>
          <p:cNvPr id="27697" name="Text Box 49"/>
          <p:cNvSpPr txBox="1">
            <a:spLocks noChangeArrowheads="1"/>
          </p:cNvSpPr>
          <p:nvPr/>
        </p:nvSpPr>
        <p:spPr bwMode="auto">
          <a:xfrm>
            <a:off x="5648325" y="1695450"/>
            <a:ext cx="88582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(P-1 to P+1)</a:t>
            </a:r>
          </a:p>
        </p:txBody>
      </p:sp>
      <p:sp>
        <p:nvSpPr>
          <p:cNvPr id="27698" name="Text Box 50"/>
          <p:cNvSpPr txBox="1">
            <a:spLocks noChangeArrowheads="1"/>
          </p:cNvSpPr>
          <p:nvPr/>
        </p:nvSpPr>
        <p:spPr bwMode="auto">
          <a:xfrm>
            <a:off x="6677025" y="1708150"/>
            <a:ext cx="9175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     Week</a:t>
            </a:r>
          </a:p>
          <a:p>
            <a:r>
              <a:rPr lang="en-US" sz="1000" b="1" dirty="0"/>
              <a:t>(P+1 to P+3)</a:t>
            </a:r>
          </a:p>
        </p:txBody>
      </p:sp>
      <p:sp>
        <p:nvSpPr>
          <p:cNvPr id="27699" name="Text Box 51"/>
          <p:cNvSpPr txBox="1">
            <a:spLocks noChangeArrowheads="1"/>
          </p:cNvSpPr>
          <p:nvPr/>
        </p:nvSpPr>
        <p:spPr bwMode="auto">
          <a:xfrm>
            <a:off x="452438" y="2211388"/>
            <a:ext cx="957262"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S/C Phase </a:t>
            </a:r>
          </a:p>
        </p:txBody>
      </p:sp>
      <p:sp>
        <p:nvSpPr>
          <p:cNvPr id="27700" name="Rectangle 52"/>
          <p:cNvSpPr>
            <a:spLocks noChangeArrowheads="1"/>
          </p:cNvSpPr>
          <p:nvPr/>
        </p:nvSpPr>
        <p:spPr bwMode="auto">
          <a:xfrm>
            <a:off x="5634038" y="4505325"/>
            <a:ext cx="820737" cy="211138"/>
          </a:xfrm>
          <a:prstGeom prst="rect">
            <a:avLst/>
          </a:prstGeom>
          <a:solidFill>
            <a:srgbClr val="FFFF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1" name="AutoShape 53"/>
          <p:cNvSpPr>
            <a:spLocks noChangeArrowheads="1"/>
          </p:cNvSpPr>
          <p:nvPr/>
        </p:nvSpPr>
        <p:spPr bwMode="auto">
          <a:xfrm>
            <a:off x="2643188" y="4121150"/>
            <a:ext cx="219075" cy="219075"/>
          </a:xfrm>
          <a:prstGeom prst="triangle">
            <a:avLst>
              <a:gd name="adj" fmla="val 50000"/>
            </a:avLst>
          </a:prstGeom>
          <a:solidFill>
            <a:srgbClr val="0000FF"/>
          </a:solidFill>
          <a:ln w="9525">
            <a:solidFill>
              <a:schemeClr val="tx1"/>
            </a:solidFill>
            <a:miter lim="800000"/>
            <a:headEnd/>
            <a:tailEnd/>
          </a:ln>
        </p:spPr>
        <p:txBody>
          <a:bodyPr wrap="none" lIns="45720" anchor="ctr"/>
          <a:lstStyle/>
          <a:p>
            <a:endParaRPr lang="en-US" dirty="0"/>
          </a:p>
        </p:txBody>
      </p:sp>
      <p:sp>
        <p:nvSpPr>
          <p:cNvPr id="27702" name="AutoShape 54"/>
          <p:cNvSpPr>
            <a:spLocks noChangeArrowheads="1"/>
          </p:cNvSpPr>
          <p:nvPr/>
        </p:nvSpPr>
        <p:spPr bwMode="auto">
          <a:xfrm>
            <a:off x="1938338" y="3751263"/>
            <a:ext cx="228600" cy="247650"/>
          </a:xfrm>
          <a:prstGeom prst="diamond">
            <a:avLst/>
          </a:prstGeom>
          <a:solidFill>
            <a:srgbClr val="CC0000"/>
          </a:solidFill>
          <a:ln w="9525">
            <a:solidFill>
              <a:schemeClr val="tx1"/>
            </a:solidFill>
            <a:miter lim="800000"/>
            <a:headEnd/>
            <a:tailEnd/>
          </a:ln>
        </p:spPr>
        <p:txBody>
          <a:bodyPr wrap="none" anchor="ctr"/>
          <a:lstStyle/>
          <a:p>
            <a:endParaRPr lang="en-US" dirty="0"/>
          </a:p>
        </p:txBody>
      </p:sp>
      <p:sp>
        <p:nvSpPr>
          <p:cNvPr id="27703" name="Rectangle 55"/>
          <p:cNvSpPr>
            <a:spLocks noChangeArrowheads="1"/>
          </p:cNvSpPr>
          <p:nvPr/>
        </p:nvSpPr>
        <p:spPr bwMode="auto">
          <a:xfrm>
            <a:off x="1500188" y="3411538"/>
            <a:ext cx="49212"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4" name="Rectangle 56"/>
          <p:cNvSpPr>
            <a:spLocks noChangeArrowheads="1"/>
          </p:cNvSpPr>
          <p:nvPr/>
        </p:nvSpPr>
        <p:spPr bwMode="auto">
          <a:xfrm>
            <a:off x="1600200" y="34115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5" name="Rectangle 57"/>
          <p:cNvSpPr>
            <a:spLocks noChangeArrowheads="1"/>
          </p:cNvSpPr>
          <p:nvPr/>
        </p:nvSpPr>
        <p:spPr bwMode="auto">
          <a:xfrm>
            <a:off x="1693863" y="340995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6" name="Rectangle 58"/>
          <p:cNvSpPr>
            <a:spLocks noChangeArrowheads="1"/>
          </p:cNvSpPr>
          <p:nvPr/>
        </p:nvSpPr>
        <p:spPr bwMode="auto">
          <a:xfrm>
            <a:off x="217646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7" name="Rectangle 59"/>
          <p:cNvSpPr>
            <a:spLocks noChangeArrowheads="1"/>
          </p:cNvSpPr>
          <p:nvPr/>
        </p:nvSpPr>
        <p:spPr bwMode="auto">
          <a:xfrm>
            <a:off x="2268538" y="3403600"/>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8" name="Rectangle 60"/>
          <p:cNvSpPr>
            <a:spLocks noChangeArrowheads="1"/>
          </p:cNvSpPr>
          <p:nvPr/>
        </p:nvSpPr>
        <p:spPr bwMode="auto">
          <a:xfrm>
            <a:off x="2371725" y="3400425"/>
            <a:ext cx="49213"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09" name="Rectangle 61"/>
          <p:cNvSpPr>
            <a:spLocks noChangeArrowheads="1"/>
          </p:cNvSpPr>
          <p:nvPr/>
        </p:nvSpPr>
        <p:spPr bwMode="auto">
          <a:xfrm>
            <a:off x="2479675"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10" name="Rectangle 62"/>
          <p:cNvSpPr>
            <a:spLocks noChangeArrowheads="1"/>
          </p:cNvSpPr>
          <p:nvPr/>
        </p:nvSpPr>
        <p:spPr bwMode="auto">
          <a:xfrm>
            <a:off x="1801813" y="3406775"/>
            <a:ext cx="49212" cy="211138"/>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11" name="Rectangle 63"/>
          <p:cNvSpPr>
            <a:spLocks noChangeArrowheads="1"/>
          </p:cNvSpPr>
          <p:nvPr/>
        </p:nvSpPr>
        <p:spPr bwMode="auto">
          <a:xfrm>
            <a:off x="2882900" y="339883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12" name="Rectangle 64"/>
          <p:cNvSpPr>
            <a:spLocks noChangeArrowheads="1"/>
          </p:cNvSpPr>
          <p:nvPr/>
        </p:nvSpPr>
        <p:spPr bwMode="auto">
          <a:xfrm>
            <a:off x="2987675" y="3395663"/>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13" name="Rectangle 65"/>
          <p:cNvSpPr>
            <a:spLocks noChangeArrowheads="1"/>
          </p:cNvSpPr>
          <p:nvPr/>
        </p:nvSpPr>
        <p:spPr bwMode="auto">
          <a:xfrm>
            <a:off x="30892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14" name="Rectangle 66"/>
          <p:cNvSpPr>
            <a:spLocks noChangeArrowheads="1"/>
          </p:cNvSpPr>
          <p:nvPr/>
        </p:nvSpPr>
        <p:spPr bwMode="auto">
          <a:xfrm>
            <a:off x="3190875" y="3392488"/>
            <a:ext cx="49213" cy="211137"/>
          </a:xfrm>
          <a:prstGeom prst="rect">
            <a:avLst/>
          </a:prstGeom>
          <a:solidFill>
            <a:srgbClr val="FFCC99"/>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15" name="Rectangle 67" descr="Business Areas - Military Space"/>
          <p:cNvSpPr>
            <a:spLocks noChangeArrowheads="1"/>
          </p:cNvSpPr>
          <p:nvPr/>
        </p:nvSpPr>
        <p:spPr bwMode="auto">
          <a:xfrm>
            <a:off x="6791325" y="4867275"/>
            <a:ext cx="95250" cy="228600"/>
          </a:xfrm>
          <a:prstGeom prst="rect">
            <a:avLst/>
          </a:prstGeom>
          <a:solidFill>
            <a:srgbClr val="CCECFF"/>
          </a:solidFill>
          <a:ln w="9525">
            <a:solidFill>
              <a:schemeClr val="tx1"/>
            </a:solidFill>
            <a:miter lim="800000"/>
            <a:headEnd/>
            <a:tailEnd/>
          </a:ln>
        </p:spPr>
        <p:txBody>
          <a:bodyPr wrap="none" lIns="45720" anchor="ctr"/>
          <a:lstStyle/>
          <a:p>
            <a:endParaRPr lang="en-US" dirty="0"/>
          </a:p>
        </p:txBody>
      </p:sp>
      <p:sp>
        <p:nvSpPr>
          <p:cNvPr id="27716" name="Rectangle 68"/>
          <p:cNvSpPr>
            <a:spLocks noChangeArrowheads="1"/>
          </p:cNvSpPr>
          <p:nvPr/>
        </p:nvSpPr>
        <p:spPr bwMode="auto">
          <a:xfrm>
            <a:off x="5391150" y="5132388"/>
            <a:ext cx="114300" cy="228600"/>
          </a:xfrm>
          <a:prstGeom prst="rect">
            <a:avLst/>
          </a:prstGeom>
          <a:solidFill>
            <a:srgbClr val="FF00FF"/>
          </a:solidFill>
          <a:ln w="9525">
            <a:solidFill>
              <a:schemeClr val="tx1"/>
            </a:solidFill>
            <a:miter lim="800000"/>
            <a:headEnd/>
            <a:tailEnd/>
          </a:ln>
        </p:spPr>
        <p:txBody>
          <a:bodyPr wrap="none" lIns="45720" anchor="ctr"/>
          <a:lstStyle/>
          <a:p>
            <a:endParaRPr lang="en-US" dirty="0"/>
          </a:p>
        </p:txBody>
      </p:sp>
      <p:sp>
        <p:nvSpPr>
          <p:cNvPr id="27717" name="Rectangle 69"/>
          <p:cNvSpPr>
            <a:spLocks noChangeArrowheads="1"/>
          </p:cNvSpPr>
          <p:nvPr/>
        </p:nvSpPr>
        <p:spPr bwMode="auto">
          <a:xfrm>
            <a:off x="3395663" y="3006725"/>
            <a:ext cx="973137" cy="211138"/>
          </a:xfrm>
          <a:prstGeom prst="rect">
            <a:avLst/>
          </a:prstGeom>
          <a:solidFill>
            <a:srgbClr val="0000FF"/>
          </a:solidFill>
          <a:ln w="15875">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12361" name="Rectangle 71"/>
          <p:cNvSpPr>
            <a:spLocks noChangeArrowheads="1"/>
          </p:cNvSpPr>
          <p:nvPr/>
        </p:nvSpPr>
        <p:spPr bwMode="auto">
          <a:xfrm>
            <a:off x="3376613" y="2157413"/>
            <a:ext cx="1057275" cy="190500"/>
          </a:xfrm>
          <a:prstGeom prst="rect">
            <a:avLst/>
          </a:prstGeom>
          <a:solidFill>
            <a:schemeClr val="tx2">
              <a:lumMod val="25000"/>
              <a:lumOff val="75000"/>
            </a:schemeClr>
          </a:solidFill>
          <a:ln w="9525" algn="ctr">
            <a:solidFill>
              <a:schemeClr val="tx1"/>
            </a:solidFill>
            <a:miter lim="800000"/>
            <a:headEnd/>
            <a:tailEnd/>
          </a:ln>
        </p:spPr>
        <p:txBody>
          <a:bodyPr wrap="none" lIns="45720" anchor="ctr"/>
          <a:lstStyle/>
          <a:p>
            <a:pPr>
              <a:defRPr/>
            </a:pPr>
            <a:r>
              <a:rPr lang="en-US" sz="1400" dirty="0">
                <a:ea typeface="+mn-ea"/>
                <a:cs typeface="+mn-cs"/>
              </a:rPr>
              <a:t>Science D/L</a:t>
            </a:r>
          </a:p>
        </p:txBody>
      </p:sp>
      <p:sp>
        <p:nvSpPr>
          <p:cNvPr id="27719" name="Rectangle 73"/>
          <p:cNvSpPr>
            <a:spLocks noChangeArrowheads="1"/>
          </p:cNvSpPr>
          <p:nvPr/>
        </p:nvSpPr>
        <p:spPr bwMode="auto">
          <a:xfrm>
            <a:off x="17335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dirty="0"/>
          </a:p>
        </p:txBody>
      </p:sp>
      <p:sp>
        <p:nvSpPr>
          <p:cNvPr id="27720" name="Text Box 74"/>
          <p:cNvSpPr txBox="1">
            <a:spLocks noChangeArrowheads="1"/>
          </p:cNvSpPr>
          <p:nvPr/>
        </p:nvSpPr>
        <p:spPr bwMode="auto">
          <a:xfrm>
            <a:off x="309563" y="5605463"/>
            <a:ext cx="1008062"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DSN Contacts</a:t>
            </a:r>
          </a:p>
        </p:txBody>
      </p:sp>
      <p:sp>
        <p:nvSpPr>
          <p:cNvPr id="27721" name="Rectangle 75"/>
          <p:cNvSpPr>
            <a:spLocks noChangeArrowheads="1"/>
          </p:cNvSpPr>
          <p:nvPr/>
        </p:nvSpPr>
        <p:spPr bwMode="auto">
          <a:xfrm>
            <a:off x="4402138" y="5768975"/>
            <a:ext cx="49212"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2" name="Rectangle 76"/>
          <p:cNvSpPr>
            <a:spLocks noChangeArrowheads="1"/>
          </p:cNvSpPr>
          <p:nvPr/>
        </p:nvSpPr>
        <p:spPr bwMode="auto">
          <a:xfrm>
            <a:off x="348932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3" name="Rectangle 77"/>
          <p:cNvSpPr>
            <a:spLocks noChangeArrowheads="1"/>
          </p:cNvSpPr>
          <p:nvPr/>
        </p:nvSpPr>
        <p:spPr bwMode="auto">
          <a:xfrm>
            <a:off x="3597275"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4" name="Rectangle 78"/>
          <p:cNvSpPr>
            <a:spLocks noChangeArrowheads="1"/>
          </p:cNvSpPr>
          <p:nvPr/>
        </p:nvSpPr>
        <p:spPr bwMode="auto">
          <a:xfrm>
            <a:off x="3714750" y="5772150"/>
            <a:ext cx="49213" cy="211138"/>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5" name="Rectangle 79"/>
          <p:cNvSpPr>
            <a:spLocks noChangeArrowheads="1"/>
          </p:cNvSpPr>
          <p:nvPr/>
        </p:nvSpPr>
        <p:spPr bwMode="auto">
          <a:xfrm>
            <a:off x="3848100" y="577373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6" name="Rectangle 80"/>
          <p:cNvSpPr>
            <a:spLocks noChangeArrowheads="1"/>
          </p:cNvSpPr>
          <p:nvPr/>
        </p:nvSpPr>
        <p:spPr bwMode="auto">
          <a:xfrm>
            <a:off x="3954463" y="5773738"/>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7" name="Rectangle 81"/>
          <p:cNvSpPr>
            <a:spLocks noChangeArrowheads="1"/>
          </p:cNvSpPr>
          <p:nvPr/>
        </p:nvSpPr>
        <p:spPr bwMode="auto">
          <a:xfrm>
            <a:off x="4068763" y="577056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8" name="Rectangle 82"/>
          <p:cNvSpPr>
            <a:spLocks noChangeArrowheads="1"/>
          </p:cNvSpPr>
          <p:nvPr/>
        </p:nvSpPr>
        <p:spPr bwMode="auto">
          <a:xfrm>
            <a:off x="568483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29" name="Rectangle 83"/>
          <p:cNvSpPr>
            <a:spLocks noChangeArrowheads="1"/>
          </p:cNvSpPr>
          <p:nvPr/>
        </p:nvSpPr>
        <p:spPr bwMode="auto">
          <a:xfrm>
            <a:off x="5792788" y="578008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30" name="Rectangle 84"/>
          <p:cNvSpPr>
            <a:spLocks noChangeArrowheads="1"/>
          </p:cNvSpPr>
          <p:nvPr/>
        </p:nvSpPr>
        <p:spPr bwMode="auto">
          <a:xfrm>
            <a:off x="5899150" y="57816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31" name="Rectangle 85"/>
          <p:cNvSpPr>
            <a:spLocks noChangeArrowheads="1"/>
          </p:cNvSpPr>
          <p:nvPr/>
        </p:nvSpPr>
        <p:spPr bwMode="auto">
          <a:xfrm>
            <a:off x="6002338" y="577850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32" name="Rectangle 86"/>
          <p:cNvSpPr>
            <a:spLocks noChangeArrowheads="1"/>
          </p:cNvSpPr>
          <p:nvPr/>
        </p:nvSpPr>
        <p:spPr bwMode="auto">
          <a:xfrm>
            <a:off x="60960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33" name="Rectangle 87"/>
          <p:cNvSpPr>
            <a:spLocks noChangeArrowheads="1"/>
          </p:cNvSpPr>
          <p:nvPr/>
        </p:nvSpPr>
        <p:spPr bwMode="auto">
          <a:xfrm>
            <a:off x="6202363"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34" name="Rectangle 88"/>
          <p:cNvSpPr>
            <a:spLocks noChangeArrowheads="1"/>
          </p:cNvSpPr>
          <p:nvPr/>
        </p:nvSpPr>
        <p:spPr bwMode="auto">
          <a:xfrm>
            <a:off x="630396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35" name="Line 89"/>
          <p:cNvSpPr>
            <a:spLocks noChangeShapeType="1"/>
          </p:cNvSpPr>
          <p:nvPr/>
        </p:nvSpPr>
        <p:spPr bwMode="auto">
          <a:xfrm>
            <a:off x="3948113" y="2139950"/>
            <a:ext cx="0" cy="401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sp>
        <p:nvSpPr>
          <p:cNvPr id="27736" name="Line 90"/>
          <p:cNvSpPr>
            <a:spLocks noChangeShapeType="1"/>
          </p:cNvSpPr>
          <p:nvPr/>
        </p:nvSpPr>
        <p:spPr bwMode="auto">
          <a:xfrm>
            <a:off x="6054725" y="2143125"/>
            <a:ext cx="0" cy="401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sp>
        <p:nvSpPr>
          <p:cNvPr id="27737" name="Line 91"/>
          <p:cNvSpPr>
            <a:spLocks noChangeShapeType="1"/>
          </p:cNvSpPr>
          <p:nvPr/>
        </p:nvSpPr>
        <p:spPr bwMode="auto">
          <a:xfrm>
            <a:off x="7086600" y="2136775"/>
            <a:ext cx="0" cy="401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sp>
        <p:nvSpPr>
          <p:cNvPr id="27738" name="Line 92"/>
          <p:cNvSpPr>
            <a:spLocks noChangeShapeType="1"/>
          </p:cNvSpPr>
          <p:nvPr/>
        </p:nvSpPr>
        <p:spPr bwMode="auto">
          <a:xfrm>
            <a:off x="8143875" y="2136775"/>
            <a:ext cx="0" cy="4016375"/>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45720"/>
          <a:lstStyle/>
          <a:p>
            <a:endParaRPr lang="en-US" dirty="0"/>
          </a:p>
        </p:txBody>
      </p:sp>
      <p:sp>
        <p:nvSpPr>
          <p:cNvPr id="27739" name="Text Box 93"/>
          <p:cNvSpPr txBox="1">
            <a:spLocks noChangeArrowheads="1"/>
          </p:cNvSpPr>
          <p:nvPr/>
        </p:nvSpPr>
        <p:spPr bwMode="auto">
          <a:xfrm>
            <a:off x="1668463" y="6350000"/>
            <a:ext cx="5843587"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t>Note – Numbers in parentheses denote DOY for illustrative purposes only </a:t>
            </a:r>
          </a:p>
        </p:txBody>
      </p:sp>
      <p:sp>
        <p:nvSpPr>
          <p:cNvPr id="27740" name="Text Box 97"/>
          <p:cNvSpPr txBox="1">
            <a:spLocks noChangeArrowheads="1"/>
          </p:cNvSpPr>
          <p:nvPr/>
        </p:nvSpPr>
        <p:spPr bwMode="auto">
          <a:xfrm>
            <a:off x="5305425" y="4052888"/>
            <a:ext cx="148907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Science Data Collection</a:t>
            </a:r>
          </a:p>
          <a:p>
            <a:r>
              <a:rPr lang="en-US" sz="1000" b="1" dirty="0">
                <a:latin typeface="Arial Narrow" charset="0"/>
              </a:rPr>
              <a:t>            (156 – 167)</a:t>
            </a:r>
          </a:p>
        </p:txBody>
      </p:sp>
      <p:sp>
        <p:nvSpPr>
          <p:cNvPr id="12388" name="Rectangle 98"/>
          <p:cNvSpPr>
            <a:spLocks noChangeArrowheads="1"/>
          </p:cNvSpPr>
          <p:nvPr/>
        </p:nvSpPr>
        <p:spPr bwMode="auto">
          <a:xfrm>
            <a:off x="1447800" y="2157413"/>
            <a:ext cx="191452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42" name="Text Box 100"/>
          <p:cNvSpPr txBox="1">
            <a:spLocks noChangeArrowheads="1"/>
          </p:cNvSpPr>
          <p:nvPr/>
        </p:nvSpPr>
        <p:spPr bwMode="auto">
          <a:xfrm>
            <a:off x="2905125" y="4110038"/>
            <a:ext cx="1612900"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Venus Flyby # 3 (115)</a:t>
            </a:r>
          </a:p>
        </p:txBody>
      </p:sp>
      <p:sp>
        <p:nvSpPr>
          <p:cNvPr id="27743" name="Text Box 101"/>
          <p:cNvSpPr txBox="1">
            <a:spLocks noChangeArrowheads="1"/>
          </p:cNvSpPr>
          <p:nvPr/>
        </p:nvSpPr>
        <p:spPr bwMode="auto">
          <a:xfrm>
            <a:off x="1590675" y="4014788"/>
            <a:ext cx="993775"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TCM # 5 (101)</a:t>
            </a:r>
          </a:p>
        </p:txBody>
      </p:sp>
      <p:sp>
        <p:nvSpPr>
          <p:cNvPr id="27744" name="Text Box 102"/>
          <p:cNvSpPr txBox="1">
            <a:spLocks noChangeArrowheads="1"/>
          </p:cNvSpPr>
          <p:nvPr/>
        </p:nvSpPr>
        <p:spPr bwMode="auto">
          <a:xfrm>
            <a:off x="5524500" y="5129213"/>
            <a:ext cx="196532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SEP &lt; 1.0 deg for 12 hrs</a:t>
            </a:r>
          </a:p>
          <a:p>
            <a:r>
              <a:rPr lang="en-US" sz="1000" b="1" dirty="0">
                <a:latin typeface="Arial Narrow" charset="0"/>
              </a:rPr>
              <a:t>                 (155)</a:t>
            </a:r>
          </a:p>
        </p:txBody>
      </p:sp>
      <p:sp>
        <p:nvSpPr>
          <p:cNvPr id="27745" name="Rectangle 103"/>
          <p:cNvSpPr>
            <a:spLocks noChangeArrowheads="1"/>
          </p:cNvSpPr>
          <p:nvPr/>
        </p:nvSpPr>
        <p:spPr bwMode="auto">
          <a:xfrm>
            <a:off x="4181475" y="5767388"/>
            <a:ext cx="49213"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46" name="Rectangle 104"/>
          <p:cNvSpPr>
            <a:spLocks noChangeArrowheads="1"/>
          </p:cNvSpPr>
          <p:nvPr/>
        </p:nvSpPr>
        <p:spPr bwMode="auto">
          <a:xfrm>
            <a:off x="4294188" y="5764213"/>
            <a:ext cx="49212" cy="211137"/>
          </a:xfrm>
          <a:prstGeom prst="rect">
            <a:avLst/>
          </a:prstGeom>
          <a:solidFill>
            <a:srgbClr val="CC99FF"/>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47" name="Text Box 105"/>
          <p:cNvSpPr txBox="1">
            <a:spLocks noChangeArrowheads="1"/>
          </p:cNvSpPr>
          <p:nvPr/>
        </p:nvSpPr>
        <p:spPr bwMode="auto">
          <a:xfrm>
            <a:off x="3552825" y="3224213"/>
            <a:ext cx="16129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SSR Playbacks (10 hrs/day)</a:t>
            </a:r>
          </a:p>
          <a:p>
            <a:r>
              <a:rPr lang="en-US" sz="1000" b="1" dirty="0">
                <a:latin typeface="Arial Narrow" charset="0"/>
              </a:rPr>
              <a:t>             (125 – 139)</a:t>
            </a:r>
          </a:p>
        </p:txBody>
      </p:sp>
      <p:sp>
        <p:nvSpPr>
          <p:cNvPr id="27748" name="Text Box 106"/>
          <p:cNvSpPr txBox="1">
            <a:spLocks noChangeArrowheads="1"/>
          </p:cNvSpPr>
          <p:nvPr/>
        </p:nvSpPr>
        <p:spPr bwMode="auto">
          <a:xfrm>
            <a:off x="3219450" y="5343525"/>
            <a:ext cx="16129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SSR Playbacks (10 hrs/day)</a:t>
            </a:r>
          </a:p>
          <a:p>
            <a:r>
              <a:rPr lang="en-US" sz="1000" b="1" dirty="0">
                <a:latin typeface="Arial Narrow" charset="0"/>
              </a:rPr>
              <a:t>             (125 – 139) HGA</a:t>
            </a:r>
          </a:p>
        </p:txBody>
      </p:sp>
      <p:sp>
        <p:nvSpPr>
          <p:cNvPr id="27749" name="Text Box 107"/>
          <p:cNvSpPr txBox="1">
            <a:spLocks noChangeArrowheads="1"/>
          </p:cNvSpPr>
          <p:nvPr/>
        </p:nvSpPr>
        <p:spPr bwMode="auto">
          <a:xfrm>
            <a:off x="6962775" y="4862513"/>
            <a:ext cx="831850"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(169 1.5 hrs)</a:t>
            </a:r>
          </a:p>
        </p:txBody>
      </p:sp>
      <p:sp>
        <p:nvSpPr>
          <p:cNvPr id="27750" name="Text Box 108"/>
          <p:cNvSpPr txBox="1">
            <a:spLocks noChangeArrowheads="1"/>
          </p:cNvSpPr>
          <p:nvPr/>
        </p:nvSpPr>
        <p:spPr bwMode="auto">
          <a:xfrm>
            <a:off x="6838950" y="5214938"/>
            <a:ext cx="17653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Contacts for H/K data &amp; NAV</a:t>
            </a:r>
          </a:p>
          <a:p>
            <a:r>
              <a:rPr lang="en-US" sz="1000" b="1" dirty="0">
                <a:latin typeface="Arial Narrow" charset="0"/>
              </a:rPr>
              <a:t>           (156 – 157) LGA</a:t>
            </a:r>
          </a:p>
        </p:txBody>
      </p:sp>
      <p:sp>
        <p:nvSpPr>
          <p:cNvPr id="27751" name="Rectangle 109"/>
          <p:cNvSpPr>
            <a:spLocks noGrp="1" noChangeArrowheads="1"/>
          </p:cNvSpPr>
          <p:nvPr>
            <p:ph type="title"/>
          </p:nvPr>
        </p:nvSpPr>
        <p:spPr>
          <a:xfrm>
            <a:off x="647781" y="139485"/>
            <a:ext cx="6648450" cy="727075"/>
          </a:xfrm>
        </p:spPr>
        <p:txBody>
          <a:bodyPr/>
          <a:lstStyle/>
          <a:p>
            <a:pPr eaLnBrk="1" hangingPunct="1"/>
            <a:r>
              <a:rPr lang="en-US" dirty="0" smtClean="0"/>
              <a:t>Orbital Operations Template </a:t>
            </a:r>
            <a:endParaRPr lang="en-US" dirty="0"/>
          </a:p>
        </p:txBody>
      </p:sp>
      <p:sp>
        <p:nvSpPr>
          <p:cNvPr id="27752" name="Rectangle 110"/>
          <p:cNvSpPr>
            <a:spLocks noChangeArrowheads="1"/>
          </p:cNvSpPr>
          <p:nvPr/>
        </p:nvSpPr>
        <p:spPr bwMode="auto">
          <a:xfrm>
            <a:off x="5200650" y="259080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dirty="0"/>
          </a:p>
        </p:txBody>
      </p:sp>
      <p:sp>
        <p:nvSpPr>
          <p:cNvPr id="27753" name="Text Box 111"/>
          <p:cNvSpPr txBox="1">
            <a:spLocks noChangeArrowheads="1"/>
          </p:cNvSpPr>
          <p:nvPr/>
        </p:nvSpPr>
        <p:spPr bwMode="auto">
          <a:xfrm>
            <a:off x="1593850" y="2925763"/>
            <a:ext cx="1612900"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TBD frequency &amp; duration</a:t>
            </a:r>
          </a:p>
        </p:txBody>
      </p:sp>
      <p:sp>
        <p:nvSpPr>
          <p:cNvPr id="27754" name="Line 112"/>
          <p:cNvSpPr>
            <a:spLocks noChangeShapeType="1"/>
          </p:cNvSpPr>
          <p:nvPr/>
        </p:nvSpPr>
        <p:spPr bwMode="auto">
          <a:xfrm flipH="1">
            <a:off x="1889125" y="3162300"/>
            <a:ext cx="428625" cy="190500"/>
          </a:xfrm>
          <a:prstGeom prst="line">
            <a:avLst/>
          </a:prstGeom>
          <a:noFill/>
          <a:ln w="9525">
            <a:solidFill>
              <a:schemeClr val="tx1"/>
            </a:solidFill>
            <a:round/>
            <a:headEnd/>
            <a:tailEnd type="stealth" w="med" len="med"/>
          </a:ln>
          <a:extLst>
            <a:ext uri="{909E8E84-426E-40dd-AFC4-6F175D3DCCD1}">
              <a14:hiddenFill xmlns:a14="http://schemas.microsoft.com/office/drawing/2010/main" xmlns="">
                <a:noFill/>
              </a14:hiddenFill>
            </a:ext>
          </a:extLst>
        </p:spPr>
        <p:txBody>
          <a:bodyPr lIns="45720"/>
          <a:lstStyle/>
          <a:p>
            <a:endParaRPr lang="en-US" dirty="0"/>
          </a:p>
        </p:txBody>
      </p:sp>
      <p:sp>
        <p:nvSpPr>
          <p:cNvPr id="27755" name="Line 113"/>
          <p:cNvSpPr>
            <a:spLocks noChangeShapeType="1"/>
          </p:cNvSpPr>
          <p:nvPr/>
        </p:nvSpPr>
        <p:spPr bwMode="auto">
          <a:xfrm>
            <a:off x="2435225" y="3165475"/>
            <a:ext cx="492125" cy="142875"/>
          </a:xfrm>
          <a:prstGeom prst="line">
            <a:avLst/>
          </a:prstGeom>
          <a:noFill/>
          <a:ln w="9525">
            <a:solidFill>
              <a:schemeClr val="tx1"/>
            </a:solidFill>
            <a:round/>
            <a:headEnd/>
            <a:tailEnd type="stealth" w="med" len="med"/>
          </a:ln>
          <a:extLst>
            <a:ext uri="{909E8E84-426E-40dd-AFC4-6F175D3DCCD1}">
              <a14:hiddenFill xmlns:a14="http://schemas.microsoft.com/office/drawing/2010/main" xmlns="">
                <a:noFill/>
              </a14:hiddenFill>
            </a:ext>
          </a:extLst>
        </p:spPr>
        <p:txBody>
          <a:bodyPr lIns="45720"/>
          <a:lstStyle/>
          <a:p>
            <a:endParaRPr lang="en-US" dirty="0"/>
          </a:p>
        </p:txBody>
      </p:sp>
      <p:sp>
        <p:nvSpPr>
          <p:cNvPr id="27756" name="Line 114"/>
          <p:cNvSpPr>
            <a:spLocks noChangeShapeType="1"/>
          </p:cNvSpPr>
          <p:nvPr/>
        </p:nvSpPr>
        <p:spPr bwMode="auto">
          <a:xfrm flipH="1">
            <a:off x="2355850" y="3136900"/>
            <a:ext cx="6350" cy="234950"/>
          </a:xfrm>
          <a:prstGeom prst="line">
            <a:avLst/>
          </a:prstGeom>
          <a:noFill/>
          <a:ln w="9525">
            <a:solidFill>
              <a:schemeClr val="tx1"/>
            </a:solidFill>
            <a:round/>
            <a:headEnd/>
            <a:tailEnd type="stealth" w="med" len="med"/>
          </a:ln>
          <a:extLst>
            <a:ext uri="{909E8E84-426E-40dd-AFC4-6F175D3DCCD1}">
              <a14:hiddenFill xmlns:a14="http://schemas.microsoft.com/office/drawing/2010/main" xmlns="">
                <a:noFill/>
              </a14:hiddenFill>
            </a:ext>
          </a:extLst>
        </p:spPr>
        <p:txBody>
          <a:bodyPr lIns="45720"/>
          <a:lstStyle/>
          <a:p>
            <a:endParaRPr lang="en-US" dirty="0"/>
          </a:p>
        </p:txBody>
      </p:sp>
      <p:sp>
        <p:nvSpPr>
          <p:cNvPr id="27757" name="Text Box 115"/>
          <p:cNvSpPr txBox="1">
            <a:spLocks noChangeArrowheads="1"/>
          </p:cNvSpPr>
          <p:nvPr/>
        </p:nvSpPr>
        <p:spPr bwMode="auto">
          <a:xfrm>
            <a:off x="1885950" y="2528888"/>
            <a:ext cx="8128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Latch Valve </a:t>
            </a:r>
          </a:p>
          <a:p>
            <a:r>
              <a:rPr lang="en-US" sz="1000" b="1" dirty="0">
                <a:latin typeface="Arial Narrow" charset="0"/>
              </a:rPr>
              <a:t>  Test (99)</a:t>
            </a:r>
          </a:p>
        </p:txBody>
      </p:sp>
      <p:sp>
        <p:nvSpPr>
          <p:cNvPr id="27758" name="Rectangle 116"/>
          <p:cNvSpPr>
            <a:spLocks noChangeArrowheads="1"/>
          </p:cNvSpPr>
          <p:nvPr/>
        </p:nvSpPr>
        <p:spPr bwMode="auto">
          <a:xfrm>
            <a:off x="7753350" y="2581275"/>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dirty="0"/>
          </a:p>
        </p:txBody>
      </p:sp>
      <p:sp>
        <p:nvSpPr>
          <p:cNvPr id="27759" name="Rectangle 117"/>
          <p:cNvSpPr>
            <a:spLocks noChangeArrowheads="1"/>
          </p:cNvSpPr>
          <p:nvPr/>
        </p:nvSpPr>
        <p:spPr bwMode="auto">
          <a:xfrm>
            <a:off x="3962400" y="2571750"/>
            <a:ext cx="114300" cy="228600"/>
          </a:xfrm>
          <a:prstGeom prst="rect">
            <a:avLst/>
          </a:prstGeom>
          <a:solidFill>
            <a:srgbClr val="99CC00"/>
          </a:solidFill>
          <a:ln w="9525">
            <a:solidFill>
              <a:schemeClr val="tx1"/>
            </a:solidFill>
            <a:miter lim="800000"/>
            <a:headEnd/>
            <a:tailEnd/>
          </a:ln>
        </p:spPr>
        <p:txBody>
          <a:bodyPr wrap="none" lIns="45720" anchor="ctr"/>
          <a:lstStyle/>
          <a:p>
            <a:endParaRPr lang="en-US" dirty="0"/>
          </a:p>
        </p:txBody>
      </p:sp>
      <p:sp>
        <p:nvSpPr>
          <p:cNvPr id="27760" name="Text Box 118"/>
          <p:cNvSpPr txBox="1">
            <a:spLocks noChangeArrowheads="1"/>
          </p:cNvSpPr>
          <p:nvPr/>
        </p:nvSpPr>
        <p:spPr bwMode="auto">
          <a:xfrm>
            <a:off x="4133850" y="2528888"/>
            <a:ext cx="75565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Instr. S/W</a:t>
            </a:r>
          </a:p>
          <a:p>
            <a:r>
              <a:rPr lang="en-US" sz="1000" b="1" dirty="0">
                <a:latin typeface="Arial Narrow" charset="0"/>
              </a:rPr>
              <a:t>Load  (136)</a:t>
            </a:r>
          </a:p>
        </p:txBody>
      </p:sp>
      <p:sp>
        <p:nvSpPr>
          <p:cNvPr id="27761" name="Text Box 119"/>
          <p:cNvSpPr txBox="1">
            <a:spLocks noChangeArrowheads="1"/>
          </p:cNvSpPr>
          <p:nvPr/>
        </p:nvSpPr>
        <p:spPr bwMode="auto">
          <a:xfrm>
            <a:off x="5410200" y="2557463"/>
            <a:ext cx="1612900" cy="2444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G&amp;C Ephem Load (152)</a:t>
            </a:r>
          </a:p>
        </p:txBody>
      </p:sp>
      <p:sp>
        <p:nvSpPr>
          <p:cNvPr id="27762" name="Text Box 120"/>
          <p:cNvSpPr txBox="1">
            <a:spLocks noChangeArrowheads="1"/>
          </p:cNvSpPr>
          <p:nvPr/>
        </p:nvSpPr>
        <p:spPr bwMode="auto">
          <a:xfrm>
            <a:off x="7886700" y="2471738"/>
            <a:ext cx="822325"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Load Tlm</a:t>
            </a:r>
          </a:p>
          <a:p>
            <a:r>
              <a:rPr lang="en-US" sz="1000" b="1" dirty="0">
                <a:latin typeface="Arial Narrow" charset="0"/>
              </a:rPr>
              <a:t>Tables  (178)</a:t>
            </a:r>
          </a:p>
        </p:txBody>
      </p:sp>
      <p:sp>
        <p:nvSpPr>
          <p:cNvPr id="27763" name="Rectangle 121"/>
          <p:cNvSpPr>
            <a:spLocks noChangeArrowheads="1"/>
          </p:cNvSpPr>
          <p:nvPr/>
        </p:nvSpPr>
        <p:spPr bwMode="auto">
          <a:xfrm>
            <a:off x="20923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64" name="Rectangle 122"/>
          <p:cNvSpPr>
            <a:spLocks noChangeArrowheads="1"/>
          </p:cNvSpPr>
          <p:nvPr/>
        </p:nvSpPr>
        <p:spPr bwMode="auto">
          <a:xfrm>
            <a:off x="219233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65" name="Rectangle 123"/>
          <p:cNvSpPr>
            <a:spLocks noChangeArrowheads="1"/>
          </p:cNvSpPr>
          <p:nvPr/>
        </p:nvSpPr>
        <p:spPr bwMode="auto">
          <a:xfrm>
            <a:off x="2295525" y="576738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66" name="Rectangle 124"/>
          <p:cNvSpPr>
            <a:spLocks noChangeArrowheads="1"/>
          </p:cNvSpPr>
          <p:nvPr/>
        </p:nvSpPr>
        <p:spPr bwMode="auto">
          <a:xfrm>
            <a:off x="24003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67" name="Rectangle 125"/>
          <p:cNvSpPr>
            <a:spLocks noChangeArrowheads="1"/>
          </p:cNvSpPr>
          <p:nvPr/>
        </p:nvSpPr>
        <p:spPr bwMode="auto">
          <a:xfrm>
            <a:off x="2498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68" name="Rectangle 126"/>
          <p:cNvSpPr>
            <a:spLocks noChangeArrowheads="1"/>
          </p:cNvSpPr>
          <p:nvPr/>
        </p:nvSpPr>
        <p:spPr bwMode="auto">
          <a:xfrm>
            <a:off x="19907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69" name="Rectangle 127"/>
          <p:cNvSpPr>
            <a:spLocks noChangeArrowheads="1"/>
          </p:cNvSpPr>
          <p:nvPr/>
        </p:nvSpPr>
        <p:spPr bwMode="auto">
          <a:xfrm>
            <a:off x="187325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0" name="Rectangle 128"/>
          <p:cNvSpPr>
            <a:spLocks noChangeArrowheads="1"/>
          </p:cNvSpPr>
          <p:nvPr/>
        </p:nvSpPr>
        <p:spPr bwMode="auto">
          <a:xfrm>
            <a:off x="1762125"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1" name="Rectangle 129"/>
          <p:cNvSpPr>
            <a:spLocks noChangeArrowheads="1"/>
          </p:cNvSpPr>
          <p:nvPr/>
        </p:nvSpPr>
        <p:spPr bwMode="auto">
          <a:xfrm>
            <a:off x="16541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2" name="Rectangle 130"/>
          <p:cNvSpPr>
            <a:spLocks noChangeArrowheads="1"/>
          </p:cNvSpPr>
          <p:nvPr/>
        </p:nvSpPr>
        <p:spPr bwMode="auto">
          <a:xfrm>
            <a:off x="2628900" y="57721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3" name="Rectangle 131"/>
          <p:cNvSpPr>
            <a:spLocks noChangeArrowheads="1"/>
          </p:cNvSpPr>
          <p:nvPr/>
        </p:nvSpPr>
        <p:spPr bwMode="auto">
          <a:xfrm>
            <a:off x="152717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4" name="Rectangle 132"/>
          <p:cNvSpPr>
            <a:spLocks noChangeArrowheads="1"/>
          </p:cNvSpPr>
          <p:nvPr/>
        </p:nvSpPr>
        <p:spPr bwMode="auto">
          <a:xfrm>
            <a:off x="2732088" y="5772150"/>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5" name="Rectangle 133"/>
          <p:cNvSpPr>
            <a:spLocks noChangeArrowheads="1"/>
          </p:cNvSpPr>
          <p:nvPr/>
        </p:nvSpPr>
        <p:spPr bwMode="auto">
          <a:xfrm>
            <a:off x="2954338" y="57753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6" name="Rectangle 134"/>
          <p:cNvSpPr>
            <a:spLocks noChangeArrowheads="1"/>
          </p:cNvSpPr>
          <p:nvPr/>
        </p:nvSpPr>
        <p:spPr bwMode="auto">
          <a:xfrm>
            <a:off x="3067050" y="5773738"/>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7" name="Rectangle 135"/>
          <p:cNvSpPr>
            <a:spLocks noChangeArrowheads="1"/>
          </p:cNvSpPr>
          <p:nvPr/>
        </p:nvSpPr>
        <p:spPr bwMode="auto">
          <a:xfrm>
            <a:off x="3176588" y="577056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78" name="Text Box 136"/>
          <p:cNvSpPr txBox="1">
            <a:spLocks noChangeArrowheads="1"/>
          </p:cNvSpPr>
          <p:nvPr/>
        </p:nvSpPr>
        <p:spPr bwMode="auto">
          <a:xfrm>
            <a:off x="1568450" y="5353050"/>
            <a:ext cx="1612900" cy="396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b="1" dirty="0">
                <a:latin typeface="Arial Narrow" charset="0"/>
              </a:rPr>
              <a:t>TCM &amp; Flyby DSN supports</a:t>
            </a:r>
          </a:p>
          <a:p>
            <a:r>
              <a:rPr lang="en-US" sz="1000" b="1" dirty="0">
                <a:latin typeface="Arial Narrow" charset="0"/>
              </a:rPr>
              <a:t>             (100 – 120) LGA</a:t>
            </a:r>
          </a:p>
        </p:txBody>
      </p:sp>
      <p:sp>
        <p:nvSpPr>
          <p:cNvPr id="27779" name="Rectangle 137"/>
          <p:cNvSpPr>
            <a:spLocks noChangeArrowheads="1"/>
          </p:cNvSpPr>
          <p:nvPr/>
        </p:nvSpPr>
        <p:spPr bwMode="auto">
          <a:xfrm>
            <a:off x="2830513" y="57737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0" name="Rectangle 138"/>
          <p:cNvSpPr>
            <a:spLocks noChangeArrowheads="1"/>
          </p:cNvSpPr>
          <p:nvPr/>
        </p:nvSpPr>
        <p:spPr bwMode="auto">
          <a:xfrm>
            <a:off x="4635500" y="57562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1" name="Rectangle 139"/>
          <p:cNvSpPr>
            <a:spLocks noChangeArrowheads="1"/>
          </p:cNvSpPr>
          <p:nvPr/>
        </p:nvSpPr>
        <p:spPr bwMode="auto">
          <a:xfrm>
            <a:off x="4886325" y="57578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2" name="Rectangle 140"/>
          <p:cNvSpPr>
            <a:spLocks noChangeArrowheads="1"/>
          </p:cNvSpPr>
          <p:nvPr/>
        </p:nvSpPr>
        <p:spPr bwMode="auto">
          <a:xfrm>
            <a:off x="5133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3" name="Rectangle 141"/>
          <p:cNvSpPr>
            <a:spLocks noChangeArrowheads="1"/>
          </p:cNvSpPr>
          <p:nvPr/>
        </p:nvSpPr>
        <p:spPr bwMode="auto">
          <a:xfrm>
            <a:off x="538797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4" name="Rectangle 142"/>
          <p:cNvSpPr>
            <a:spLocks noChangeArrowheads="1"/>
          </p:cNvSpPr>
          <p:nvPr/>
        </p:nvSpPr>
        <p:spPr bwMode="auto">
          <a:xfrm>
            <a:off x="6410325" y="5770563"/>
            <a:ext cx="49213"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5" name="Rectangle 143"/>
          <p:cNvSpPr>
            <a:spLocks noChangeArrowheads="1"/>
          </p:cNvSpPr>
          <p:nvPr/>
        </p:nvSpPr>
        <p:spPr bwMode="auto">
          <a:xfrm>
            <a:off x="6732588" y="576897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6" name="Line 144"/>
          <p:cNvSpPr>
            <a:spLocks noChangeShapeType="1"/>
          </p:cNvSpPr>
          <p:nvPr/>
        </p:nvSpPr>
        <p:spPr bwMode="auto">
          <a:xfrm flipH="1">
            <a:off x="6515100" y="5476875"/>
            <a:ext cx="609600" cy="2762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45720"/>
          <a:lstStyle/>
          <a:p>
            <a:endParaRPr lang="en-US" dirty="0"/>
          </a:p>
        </p:txBody>
      </p:sp>
      <p:sp>
        <p:nvSpPr>
          <p:cNvPr id="27787" name="Rectangle 145"/>
          <p:cNvSpPr>
            <a:spLocks noChangeArrowheads="1"/>
          </p:cNvSpPr>
          <p:nvPr/>
        </p:nvSpPr>
        <p:spPr bwMode="auto">
          <a:xfrm>
            <a:off x="6927850" y="576897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8" name="Rectangle 146"/>
          <p:cNvSpPr>
            <a:spLocks noChangeArrowheads="1"/>
          </p:cNvSpPr>
          <p:nvPr/>
        </p:nvSpPr>
        <p:spPr bwMode="auto">
          <a:xfrm>
            <a:off x="7212013" y="5764213"/>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89" name="Rectangle 147"/>
          <p:cNvSpPr>
            <a:spLocks noChangeArrowheads="1"/>
          </p:cNvSpPr>
          <p:nvPr/>
        </p:nvSpPr>
        <p:spPr bwMode="auto">
          <a:xfrm>
            <a:off x="7500938" y="5762625"/>
            <a:ext cx="49212"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90" name="Rectangle 148"/>
          <p:cNvSpPr>
            <a:spLocks noChangeArrowheads="1"/>
          </p:cNvSpPr>
          <p:nvPr/>
        </p:nvSpPr>
        <p:spPr bwMode="auto">
          <a:xfrm>
            <a:off x="7731125" y="5762625"/>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91" name="Rectangle 149"/>
          <p:cNvSpPr>
            <a:spLocks noChangeArrowheads="1"/>
          </p:cNvSpPr>
          <p:nvPr/>
        </p:nvSpPr>
        <p:spPr bwMode="auto">
          <a:xfrm>
            <a:off x="7966075" y="576580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92" name="Rectangle 150"/>
          <p:cNvSpPr>
            <a:spLocks noChangeArrowheads="1"/>
          </p:cNvSpPr>
          <p:nvPr/>
        </p:nvSpPr>
        <p:spPr bwMode="auto">
          <a:xfrm>
            <a:off x="8224838" y="5761038"/>
            <a:ext cx="49212" cy="211137"/>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27793" name="Rectangle 151"/>
          <p:cNvSpPr>
            <a:spLocks noChangeArrowheads="1"/>
          </p:cNvSpPr>
          <p:nvPr/>
        </p:nvSpPr>
        <p:spPr bwMode="auto">
          <a:xfrm>
            <a:off x="8493125" y="5759450"/>
            <a:ext cx="49213" cy="211138"/>
          </a:xfrm>
          <a:prstGeom prst="rect">
            <a:avLst/>
          </a:prstGeom>
          <a:solidFill>
            <a:srgbClr val="FF9900"/>
          </a:solidFill>
          <a:ln w="12700">
            <a:solidFill>
              <a:schemeClr val="tx1"/>
            </a:solidFill>
            <a:miter lim="800000"/>
            <a:headEnd/>
            <a:tailEnd/>
          </a:ln>
        </p:spPr>
        <p:txBody>
          <a:bodyPr wrap="none" anchor="ctr"/>
          <a:lstStyle/>
          <a:p>
            <a:pPr eaLnBrk="0" hangingPunct="0"/>
            <a:endParaRPr lang="en-US" sz="1400" dirty="0">
              <a:solidFill>
                <a:schemeClr val="bg1"/>
              </a:solidFill>
            </a:endParaRPr>
          </a:p>
        </p:txBody>
      </p:sp>
      <p:sp>
        <p:nvSpPr>
          <p:cNvPr id="126" name="Rectangle 98"/>
          <p:cNvSpPr>
            <a:spLocks noChangeArrowheads="1"/>
          </p:cNvSpPr>
          <p:nvPr/>
        </p:nvSpPr>
        <p:spPr bwMode="auto">
          <a:xfrm>
            <a:off x="6515100" y="2162175"/>
            <a:ext cx="2200275"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127" name="Rectangle 98"/>
          <p:cNvSpPr>
            <a:spLocks noChangeArrowheads="1"/>
          </p:cNvSpPr>
          <p:nvPr/>
        </p:nvSpPr>
        <p:spPr bwMode="auto">
          <a:xfrm>
            <a:off x="4448175" y="2162175"/>
            <a:ext cx="1162050" cy="190500"/>
          </a:xfrm>
          <a:prstGeom prst="rect">
            <a:avLst/>
          </a:prstGeom>
          <a:solidFill>
            <a:schemeClr val="accent1">
              <a:lumMod val="40000"/>
              <a:lumOff val="60000"/>
            </a:schemeClr>
          </a:solidFill>
          <a:ln w="9525" algn="ctr">
            <a:solidFill>
              <a:schemeClr val="tx1"/>
            </a:solidFill>
            <a:miter lim="800000"/>
            <a:headEnd/>
            <a:tailEnd/>
          </a:ln>
        </p:spPr>
        <p:txBody>
          <a:bodyPr wrap="none" lIns="45720" anchor="ctr"/>
          <a:lstStyle/>
          <a:p>
            <a:pPr>
              <a:defRPr/>
            </a:pPr>
            <a:r>
              <a:rPr lang="en-US" sz="1400" dirty="0">
                <a:ea typeface="+mn-ea"/>
                <a:cs typeface="+mn-cs"/>
              </a:rPr>
              <a:t>Cruise</a:t>
            </a:r>
          </a:p>
        </p:txBody>
      </p:sp>
      <p:sp>
        <p:nvSpPr>
          <p:cNvPr id="27796" name="Rectangle 71"/>
          <p:cNvSpPr>
            <a:spLocks noChangeArrowheads="1"/>
          </p:cNvSpPr>
          <p:nvPr/>
        </p:nvSpPr>
        <p:spPr bwMode="auto">
          <a:xfrm>
            <a:off x="5619750" y="2162175"/>
            <a:ext cx="885825" cy="190500"/>
          </a:xfrm>
          <a:prstGeom prst="rect">
            <a:avLst/>
          </a:prstGeom>
          <a:solidFill>
            <a:srgbClr val="FFFF00"/>
          </a:solidFill>
          <a:ln w="9525">
            <a:solidFill>
              <a:schemeClr val="tx1"/>
            </a:solidFill>
            <a:miter lim="800000"/>
            <a:headEnd/>
            <a:tailEnd/>
          </a:ln>
        </p:spPr>
        <p:txBody>
          <a:bodyPr wrap="none" lIns="45720" anchor="ctr"/>
          <a:lstStyle/>
          <a:p>
            <a:r>
              <a:rPr lang="en-US" sz="1400" dirty="0"/>
              <a:t>Encounter</a:t>
            </a:r>
          </a:p>
        </p:txBody>
      </p:sp>
    </p:spTree>
    <p:extLst>
      <p:ext uri="{BB962C8B-B14F-4D97-AF65-F5344CB8AC3E}">
        <p14:creationId xmlns:p14="http://schemas.microsoft.com/office/powerpoint/2010/main" xmlns="" val="1411059939"/>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Products (1/2)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1963975953"/>
              </p:ext>
            </p:extLst>
          </p:nvPr>
        </p:nvGraphicFramePr>
        <p:xfrm>
          <a:off x="193675" y="1312863"/>
          <a:ext cx="8804275" cy="5064125"/>
        </p:xfrm>
        <a:graphic>
          <a:graphicData uri="http://schemas.openxmlformats.org/presentationml/2006/ole">
            <p:oleObj spid="_x0000_s117762" name="Document" r:id="rId3" imgW="6125400" imgH="3501360" progId="">
              <p:embed/>
            </p:oleObj>
          </a:graphicData>
        </a:graphic>
      </p:graphicFrame>
    </p:spTree>
    <p:extLst>
      <p:ext uri="{BB962C8B-B14F-4D97-AF65-F5344CB8AC3E}">
        <p14:creationId xmlns:p14="http://schemas.microsoft.com/office/powerpoint/2010/main" xmlns="" val="2009790304"/>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a:t>
            </a:r>
            <a:r>
              <a:rPr lang="en-US" dirty="0" smtClean="0"/>
              <a:t>Products (2/2)</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604081496"/>
              </p:ext>
            </p:extLst>
          </p:nvPr>
        </p:nvGraphicFramePr>
        <p:xfrm>
          <a:off x="193675" y="1482725"/>
          <a:ext cx="8804275" cy="4803775"/>
        </p:xfrm>
        <a:graphic>
          <a:graphicData uri="http://schemas.openxmlformats.org/presentationml/2006/ole">
            <p:oleObj spid="_x0000_s118786" name="Document" r:id="rId3" imgW="6125400" imgH="3327840" progId="">
              <p:embed/>
            </p:oleObj>
          </a:graphicData>
        </a:graphic>
      </p:graphicFrame>
    </p:spTree>
    <p:extLst>
      <p:ext uri="{BB962C8B-B14F-4D97-AF65-F5344CB8AC3E}">
        <p14:creationId xmlns:p14="http://schemas.microsoft.com/office/powerpoint/2010/main" xmlns="" val="906887688"/>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sz="2400" dirty="0">
                <a:latin typeface="Arial" charset="0"/>
                <a:cs typeface="Arial" charset="0"/>
              </a:rPr>
              <a:t>ISIS Science Operations Center Description: </a:t>
            </a:r>
            <a:r>
              <a:rPr lang="ja-JP" altLang="en-GB" sz="2400" dirty="0">
                <a:latin typeface="Arial" charset="0"/>
                <a:cs typeface="Arial" charset="0"/>
              </a:rPr>
              <a:t>“</a:t>
            </a:r>
            <a:r>
              <a:rPr lang="en-GB" sz="2400" dirty="0">
                <a:latin typeface="Arial" charset="0"/>
                <a:cs typeface="Arial" charset="0"/>
              </a:rPr>
              <a:t>Test as you Fly, Fly as you Test</a:t>
            </a:r>
            <a:r>
              <a:rPr lang="ja-JP" altLang="en-GB" sz="2400" dirty="0">
                <a:latin typeface="Arial" charset="0"/>
                <a:cs typeface="Arial" charset="0"/>
              </a:rPr>
              <a:t>”</a:t>
            </a:r>
            <a:endParaRPr lang="en-US" sz="2400" dirty="0"/>
          </a:p>
        </p:txBody>
      </p:sp>
      <p:sp>
        <p:nvSpPr>
          <p:cNvPr id="4" name="Rounded Rectangle 3"/>
          <p:cNvSpPr/>
          <p:nvPr/>
        </p:nvSpPr>
        <p:spPr bwMode="auto">
          <a:xfrm>
            <a:off x="5119688" y="3276600"/>
            <a:ext cx="3186112" cy="762000"/>
          </a:xfrm>
          <a:prstGeom prst="roundRect">
            <a:avLst/>
          </a:prstGeom>
          <a:solidFill>
            <a:schemeClr val="bg1">
              <a:lumMod val="65000"/>
            </a:schemeClr>
          </a:solidFill>
          <a:ln w="38100" cap="flat" cmpd="sng" algn="ctr">
            <a:solidFill>
              <a:schemeClr val="tx1"/>
            </a:solidFill>
            <a:prstDash val="solid"/>
            <a:round/>
            <a:headEnd type="none" w="med" len="med"/>
            <a:tailEnd type="none" w="med" len="med"/>
          </a:ln>
          <a:effectLst/>
        </p:spPr>
        <p:txBody>
          <a:bodyPr/>
          <a:lstStyle/>
          <a:p>
            <a:pPr algn="ctr">
              <a:defRPr/>
            </a:pPr>
            <a:endParaRPr lang="en-US" sz="1600" b="1" dirty="0">
              <a:solidFill>
                <a:schemeClr val="tx1"/>
              </a:solidFill>
              <a:ea typeface="+mn-ea"/>
            </a:endParaRPr>
          </a:p>
          <a:p>
            <a:pPr algn="ctr">
              <a:defRPr/>
            </a:pPr>
            <a:r>
              <a:rPr lang="en-US" sz="1600" b="1" dirty="0">
                <a:solidFill>
                  <a:schemeClr val="tx1"/>
                </a:solidFill>
                <a:ea typeface="+mn-ea"/>
              </a:rPr>
              <a:t>EPI-HI / </a:t>
            </a:r>
            <a:r>
              <a:rPr lang="en-US" sz="1600" dirty="0">
                <a:solidFill>
                  <a:schemeClr val="tx1"/>
                </a:solidFill>
                <a:ea typeface="+mn-ea"/>
              </a:rPr>
              <a:t>Cal Tech</a:t>
            </a:r>
            <a:endParaRPr lang="en-US" sz="1100" dirty="0">
              <a:solidFill>
                <a:schemeClr val="tx1"/>
              </a:solidFill>
              <a:ea typeface="+mn-ea"/>
            </a:endParaRPr>
          </a:p>
        </p:txBody>
      </p:sp>
      <p:sp>
        <p:nvSpPr>
          <p:cNvPr id="5" name="Rectangle 10"/>
          <p:cNvSpPr>
            <a:spLocks noChangeArrowheads="1"/>
          </p:cNvSpPr>
          <p:nvPr/>
        </p:nvSpPr>
        <p:spPr bwMode="auto">
          <a:xfrm>
            <a:off x="76200" y="1008063"/>
            <a:ext cx="2743200" cy="3590925"/>
          </a:xfrm>
          <a:prstGeom prst="rect">
            <a:avLst/>
          </a:prstGeom>
          <a:solidFill>
            <a:srgbClr val="99CCFF"/>
          </a:solidFill>
          <a:ln w="38100">
            <a:solidFill>
              <a:srgbClr val="0000FF"/>
            </a:solidFill>
            <a:prstDash val="dash"/>
            <a:round/>
            <a:headEnd/>
            <a:tailEnd/>
          </a:ln>
        </p:spPr>
        <p:txBody>
          <a:bodyPr/>
          <a:lstStyle/>
          <a:p>
            <a:endParaRPr lang="en-US" dirty="0"/>
          </a:p>
        </p:txBody>
      </p:sp>
      <p:sp>
        <p:nvSpPr>
          <p:cNvPr id="6" name="Freeform 5"/>
          <p:cNvSpPr/>
          <p:nvPr/>
        </p:nvSpPr>
        <p:spPr bwMode="auto">
          <a:xfrm>
            <a:off x="3125788" y="2514600"/>
            <a:ext cx="5540375" cy="3282950"/>
          </a:xfrm>
          <a:custGeom>
            <a:avLst/>
            <a:gdLst>
              <a:gd name="connsiteX0" fmla="*/ 0 w 5459104"/>
              <a:gd name="connsiteY0" fmla="*/ 0 h 4094328"/>
              <a:gd name="connsiteX1" fmla="*/ 0 w 5459104"/>
              <a:gd name="connsiteY1" fmla="*/ 4094328 h 4094328"/>
              <a:gd name="connsiteX2" fmla="*/ 5459104 w 5459104"/>
              <a:gd name="connsiteY2" fmla="*/ 4094328 h 4094328"/>
              <a:gd name="connsiteX3" fmla="*/ 5459104 w 5459104"/>
              <a:gd name="connsiteY3" fmla="*/ 2961564 h 4094328"/>
              <a:gd name="connsiteX4" fmla="*/ 955343 w 5459104"/>
              <a:gd name="connsiteY4" fmla="*/ 2961564 h 4094328"/>
              <a:gd name="connsiteX5" fmla="*/ 955343 w 5459104"/>
              <a:gd name="connsiteY5" fmla="*/ 13647 h 4094328"/>
              <a:gd name="connsiteX6" fmla="*/ 13648 w 5459104"/>
              <a:gd name="connsiteY6" fmla="*/ 13647 h 4094328"/>
              <a:gd name="connsiteX7" fmla="*/ 13648 w 5459104"/>
              <a:gd name="connsiteY7" fmla="*/ 95534 h 40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9104" h="4094328">
                <a:moveTo>
                  <a:pt x="0" y="0"/>
                </a:moveTo>
                <a:lnTo>
                  <a:pt x="0" y="4094328"/>
                </a:lnTo>
                <a:lnTo>
                  <a:pt x="5459104" y="4094328"/>
                </a:lnTo>
                <a:lnTo>
                  <a:pt x="5459104" y="2961564"/>
                </a:lnTo>
                <a:lnTo>
                  <a:pt x="955343" y="2961564"/>
                </a:lnTo>
                <a:lnTo>
                  <a:pt x="955343" y="13647"/>
                </a:lnTo>
                <a:lnTo>
                  <a:pt x="13648" y="13647"/>
                </a:lnTo>
                <a:lnTo>
                  <a:pt x="13648" y="95534"/>
                </a:lnTo>
              </a:path>
            </a:pathLst>
          </a:custGeom>
          <a:solidFill>
            <a:srgbClr val="CCFF99"/>
          </a:solidFill>
          <a:ln w="38100" cap="flat" cmpd="sng" algn="ctr">
            <a:solidFill>
              <a:srgbClr val="00B050"/>
            </a:solidFill>
            <a:prstDash val="dash"/>
            <a:round/>
            <a:headEnd type="none" w="med" len="med"/>
            <a:tailEnd type="none" w="med" len="med"/>
          </a:ln>
          <a:effectLst/>
        </p:spPr>
        <p:txBody>
          <a:bodyPr/>
          <a:lstStyle/>
          <a:p>
            <a:pPr>
              <a:defRPr/>
            </a:pPr>
            <a:endParaRPr lang="en-US" dirty="0">
              <a:ln w="28575">
                <a:solidFill>
                  <a:schemeClr val="tx1"/>
                </a:solidFill>
              </a:ln>
              <a:ea typeface="+mn-ea"/>
            </a:endParaRPr>
          </a:p>
        </p:txBody>
      </p:sp>
      <p:sp>
        <p:nvSpPr>
          <p:cNvPr id="7" name="Rectangle 6"/>
          <p:cNvSpPr/>
          <p:nvPr/>
        </p:nvSpPr>
        <p:spPr bwMode="auto">
          <a:xfrm>
            <a:off x="5745163" y="3924300"/>
            <a:ext cx="2101850" cy="2333625"/>
          </a:xfrm>
          <a:prstGeom prst="rect">
            <a:avLst/>
          </a:prstGeom>
          <a:solidFill>
            <a:schemeClr val="accent2">
              <a:lumMod val="20000"/>
              <a:lumOff val="80000"/>
              <a:alpha val="50000"/>
            </a:schemeClr>
          </a:solidFill>
          <a:ln w="38100" cap="flat" cmpd="sng" algn="ctr">
            <a:solidFill>
              <a:srgbClr val="CC00FF"/>
            </a:solidFill>
            <a:prstDash val="dash"/>
            <a:round/>
            <a:headEnd type="none" w="med" len="med"/>
            <a:tailEnd type="none" w="med" len="med"/>
          </a:ln>
          <a:effectLst/>
        </p:spPr>
        <p:txBody>
          <a:bodyPr/>
          <a:lstStyle/>
          <a:p>
            <a:pPr>
              <a:defRPr/>
            </a:pPr>
            <a:endParaRPr lang="en-US" dirty="0">
              <a:ea typeface="+mn-ea"/>
            </a:endParaRPr>
          </a:p>
        </p:txBody>
      </p:sp>
      <p:sp>
        <p:nvSpPr>
          <p:cNvPr id="8" name="Rectangle 3"/>
          <p:cNvSpPr>
            <a:spLocks noChangeArrowheads="1"/>
          </p:cNvSpPr>
          <p:nvPr/>
        </p:nvSpPr>
        <p:spPr bwMode="auto">
          <a:xfrm>
            <a:off x="4029075" y="982663"/>
            <a:ext cx="914400" cy="1066800"/>
          </a:xfrm>
          <a:prstGeom prst="rect">
            <a:avLst/>
          </a:prstGeom>
          <a:solidFill>
            <a:srgbClr val="FFFFFF"/>
          </a:solidFill>
          <a:ln w="9360">
            <a:solidFill>
              <a:srgbClr val="FFFFFF"/>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9" name="Text Box 7"/>
          <p:cNvSpPr txBox="1">
            <a:spLocks noChangeArrowheads="1"/>
          </p:cNvSpPr>
          <p:nvPr/>
        </p:nvSpPr>
        <p:spPr bwMode="auto">
          <a:xfrm>
            <a:off x="4173538" y="950913"/>
            <a:ext cx="4970462" cy="2049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marL="225425" indent="-225425"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ＭＳ Ｐゴシック" charset="0"/>
                <a:cs typeface="Arial" charset="0"/>
              </a:defRPr>
            </a:lvl1pPr>
            <a:lvl2pPr marL="742950" indent="-28575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2pPr>
            <a:lvl3pPr marL="11430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3pPr>
            <a:lvl4pPr marL="16002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4pPr>
            <a:lvl5pPr marL="2057400" indent="-228600" eaLnBrk="0" hangingPunc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tabLst>
                <a:tab pos="225425"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charset="0"/>
                <a:ea typeface="Arial" charset="0"/>
                <a:cs typeface="Arial" charset="0"/>
              </a:defRPr>
            </a:lvl9pPr>
          </a:lstStyle>
          <a:p>
            <a:pPr eaLnBrk="1" hangingPunct="1">
              <a:spcBef>
                <a:spcPts val="875"/>
              </a:spcBef>
              <a:buFont typeface="Arial" charset="0"/>
              <a:buAutoNum type="arabicPeriod"/>
            </a:pPr>
            <a:r>
              <a:rPr lang="en-GB" sz="1400" b="1" dirty="0">
                <a:solidFill>
                  <a:srgbClr val="0000FF"/>
                </a:solidFill>
              </a:rPr>
              <a:t>Common </a:t>
            </a:r>
            <a:r>
              <a:rPr lang="en-GB" sz="1400" b="1" dirty="0" smtClean="0">
                <a:solidFill>
                  <a:srgbClr val="0000FF"/>
                </a:solidFill>
              </a:rPr>
              <a:t>GSEOS </a:t>
            </a:r>
            <a:r>
              <a:rPr lang="en-GB" sz="1400" b="1" dirty="0">
                <a:solidFill>
                  <a:srgbClr val="0000FF"/>
                </a:solidFill>
              </a:rPr>
              <a:t>platform for instrument GSEs/SOC</a:t>
            </a:r>
          </a:p>
          <a:p>
            <a:pPr eaLnBrk="1" hangingPunct="1">
              <a:spcBef>
                <a:spcPts val="875"/>
              </a:spcBef>
              <a:buFont typeface="Arial" charset="0"/>
              <a:buAutoNum type="arabicPeriod"/>
            </a:pPr>
            <a:r>
              <a:rPr lang="en-GB" sz="1400" b="1" dirty="0">
                <a:solidFill>
                  <a:srgbClr val="0000FF"/>
                </a:solidFill>
              </a:rPr>
              <a:t>Instrument GSEs may have two types of operation:</a:t>
            </a:r>
            <a:br>
              <a:rPr lang="en-GB" sz="1400" b="1" dirty="0">
                <a:solidFill>
                  <a:srgbClr val="0000FF"/>
                </a:solidFill>
              </a:rPr>
            </a:br>
            <a:r>
              <a:rPr lang="en-GB" sz="1400" b="1" dirty="0">
                <a:solidFill>
                  <a:srgbClr val="0000FF"/>
                </a:solidFill>
              </a:rPr>
              <a:t>- Specific: direct connection to instrument test ports</a:t>
            </a:r>
            <a:br>
              <a:rPr lang="en-GB" sz="1400" b="1" dirty="0">
                <a:solidFill>
                  <a:srgbClr val="0000FF"/>
                </a:solidFill>
              </a:rPr>
            </a:br>
            <a:r>
              <a:rPr lang="en-GB" sz="1400" b="1" dirty="0">
                <a:solidFill>
                  <a:srgbClr val="0000FF"/>
                </a:solidFill>
              </a:rPr>
              <a:t>- Flight Mode: spacecraft simulator </a:t>
            </a:r>
            <a:r>
              <a:rPr lang="en-GB" sz="1400" b="1" dirty="0">
                <a:solidFill>
                  <a:srgbClr val="0000FF"/>
                </a:solidFill>
                <a:sym typeface="Wingdings" charset="0"/>
              </a:rPr>
              <a:t></a:t>
            </a:r>
            <a:r>
              <a:rPr lang="en-GB" sz="1400" b="1" dirty="0">
                <a:solidFill>
                  <a:srgbClr val="0000FF"/>
                </a:solidFill>
              </a:rPr>
              <a:t> instrument</a:t>
            </a:r>
          </a:p>
          <a:p>
            <a:pPr eaLnBrk="1" hangingPunct="1">
              <a:spcBef>
                <a:spcPts val="875"/>
              </a:spcBef>
              <a:buFont typeface="Arial" charset="0"/>
              <a:buAutoNum type="arabicPeriod"/>
            </a:pPr>
            <a:r>
              <a:rPr lang="en-GB" sz="1400" b="1" dirty="0">
                <a:solidFill>
                  <a:srgbClr val="0000FF"/>
                </a:solidFill>
              </a:rPr>
              <a:t>GSE Flight-Mode operation incorporated info the   SOC </a:t>
            </a:r>
            <a:r>
              <a:rPr lang="en-GB" sz="1400" b="1" dirty="0" smtClean="0">
                <a:solidFill>
                  <a:srgbClr val="0000FF"/>
                </a:solidFill>
              </a:rPr>
              <a:t>GSEOS </a:t>
            </a:r>
            <a:r>
              <a:rPr lang="en-GB" sz="1400" b="1" dirty="0">
                <a:solidFill>
                  <a:srgbClr val="0000FF"/>
                </a:solidFill>
              </a:rPr>
              <a:t>system. Identical </a:t>
            </a:r>
            <a:r>
              <a:rPr lang="ja-JP" altLang="en-GB" sz="1400" b="1">
                <a:solidFill>
                  <a:srgbClr val="0000FF"/>
                </a:solidFill>
              </a:rPr>
              <a:t>“</a:t>
            </a:r>
            <a:r>
              <a:rPr lang="en-GB" sz="1400" b="1" dirty="0">
                <a:solidFill>
                  <a:srgbClr val="0000FF"/>
                </a:solidFill>
              </a:rPr>
              <a:t>look and feel</a:t>
            </a:r>
            <a:r>
              <a:rPr lang="ja-JP" altLang="en-GB" sz="1400" b="1">
                <a:solidFill>
                  <a:srgbClr val="0000FF"/>
                </a:solidFill>
              </a:rPr>
              <a:t>”</a:t>
            </a:r>
            <a:r>
              <a:rPr lang="en-GB" sz="1400" b="1" dirty="0">
                <a:solidFill>
                  <a:srgbClr val="0000FF"/>
                </a:solidFill>
              </a:rPr>
              <a:t> to the instrument/SOC teams during testing, I&amp;T, commissioning and  normal flight operations</a:t>
            </a:r>
          </a:p>
        </p:txBody>
      </p:sp>
      <p:sp>
        <p:nvSpPr>
          <p:cNvPr id="10" name="Rounded Rectangle 1"/>
          <p:cNvSpPr>
            <a:spLocks noChangeArrowheads="1"/>
          </p:cNvSpPr>
          <p:nvPr/>
        </p:nvSpPr>
        <p:spPr bwMode="auto">
          <a:xfrm>
            <a:off x="304800" y="11430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SPP </a:t>
            </a:r>
            <a:r>
              <a:rPr lang="en-US" b="1" dirty="0">
                <a:solidFill>
                  <a:schemeClr val="tx1"/>
                </a:solidFill>
              </a:rPr>
              <a:t>MOC</a:t>
            </a:r>
            <a:r>
              <a:rPr lang="en-US" dirty="0">
                <a:solidFill>
                  <a:schemeClr val="tx1"/>
                </a:solidFill>
              </a:rPr>
              <a:t>/APL</a:t>
            </a:r>
          </a:p>
          <a:p>
            <a:pPr algn="ctr"/>
            <a:r>
              <a:rPr lang="en-US" sz="1200" dirty="0">
                <a:solidFill>
                  <a:schemeClr val="tx1"/>
                </a:solidFill>
              </a:rPr>
              <a:t>(Mission Operations Center)</a:t>
            </a:r>
          </a:p>
        </p:txBody>
      </p:sp>
      <p:sp>
        <p:nvSpPr>
          <p:cNvPr id="11" name="Rounded Rectangle 10"/>
          <p:cNvSpPr/>
          <p:nvPr/>
        </p:nvSpPr>
        <p:spPr bwMode="auto">
          <a:xfrm>
            <a:off x="228600" y="5524500"/>
            <a:ext cx="2438400" cy="342900"/>
          </a:xfrm>
          <a:prstGeom prst="roundRect">
            <a:avLst/>
          </a:prstGeom>
          <a:noFill/>
          <a:ln w="38100" cap="flat" cmpd="sng" algn="ctr">
            <a:solidFill>
              <a:schemeClr val="tx1"/>
            </a:solidFill>
            <a:prstDash val="solid"/>
            <a:round/>
            <a:headEnd type="none" w="med" len="med"/>
            <a:tailEnd type="none" w="med" len="med"/>
          </a:ln>
          <a:effectLst/>
        </p:spPr>
        <p:txBody>
          <a:bodyPr/>
          <a:lstStyle/>
          <a:p>
            <a:pPr algn="ctr">
              <a:defRPr/>
            </a:pPr>
            <a:r>
              <a:rPr lang="en-US" sz="1400" dirty="0">
                <a:solidFill>
                  <a:schemeClr val="tx1"/>
                </a:solidFill>
                <a:ea typeface="+mn-ea"/>
              </a:rPr>
              <a:t>ISIS Instrument Team Input</a:t>
            </a:r>
            <a:endParaRPr lang="en-US" sz="1050" dirty="0">
              <a:solidFill>
                <a:schemeClr val="tx1"/>
              </a:solidFill>
              <a:ea typeface="+mn-ea"/>
            </a:endParaRPr>
          </a:p>
        </p:txBody>
      </p:sp>
      <p:cxnSp>
        <p:nvCxnSpPr>
          <p:cNvPr id="12" name="Straight Arrow Connector 3"/>
          <p:cNvCxnSpPr>
            <a:cxnSpLocks noChangeShapeType="1"/>
          </p:cNvCxnSpPr>
          <p:nvPr/>
        </p:nvCxnSpPr>
        <p:spPr bwMode="auto">
          <a:xfrm flipV="1">
            <a:off x="838200" y="1978025"/>
            <a:ext cx="0" cy="1603375"/>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5"/>
          <p:cNvCxnSpPr>
            <a:cxnSpLocks noChangeShapeType="1"/>
          </p:cNvCxnSpPr>
          <p:nvPr/>
        </p:nvCxnSpPr>
        <p:spPr bwMode="auto">
          <a:xfrm>
            <a:off x="2057400" y="1828800"/>
            <a:ext cx="0" cy="1676400"/>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8"/>
          <p:cNvSpPr txBox="1">
            <a:spLocks noChangeArrowheads="1"/>
          </p:cNvSpPr>
          <p:nvPr/>
        </p:nvSpPr>
        <p:spPr bwMode="auto">
          <a:xfrm rot="16200000">
            <a:off x="100807" y="2436018"/>
            <a:ext cx="1022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dirty="0">
                <a:solidFill>
                  <a:schemeClr val="tx1"/>
                </a:solidFill>
              </a:rPr>
              <a:t>Instrument </a:t>
            </a:r>
          </a:p>
          <a:p>
            <a:pPr eaLnBrk="1" hangingPunct="1"/>
            <a:r>
              <a:rPr lang="en-US" sz="1200" b="1" dirty="0">
                <a:solidFill>
                  <a:schemeClr val="tx1"/>
                </a:solidFill>
              </a:rPr>
              <a:t>Commands</a:t>
            </a:r>
          </a:p>
        </p:txBody>
      </p:sp>
      <p:sp>
        <p:nvSpPr>
          <p:cNvPr id="15" name="TextBox 15"/>
          <p:cNvSpPr txBox="1">
            <a:spLocks noChangeArrowheads="1"/>
          </p:cNvSpPr>
          <p:nvPr/>
        </p:nvSpPr>
        <p:spPr bwMode="auto">
          <a:xfrm rot="5400000">
            <a:off x="1866106" y="2436020"/>
            <a:ext cx="9556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dirty="0">
                <a:solidFill>
                  <a:schemeClr val="tx1"/>
                </a:solidFill>
              </a:rPr>
              <a:t>Data/SOH </a:t>
            </a:r>
          </a:p>
          <a:p>
            <a:pPr eaLnBrk="1" hangingPunct="1"/>
            <a:r>
              <a:rPr lang="en-US" sz="1200" b="1" dirty="0">
                <a:solidFill>
                  <a:schemeClr val="tx1"/>
                </a:solidFill>
              </a:rPr>
              <a:t>Level Zero</a:t>
            </a:r>
          </a:p>
        </p:txBody>
      </p:sp>
      <p:sp>
        <p:nvSpPr>
          <p:cNvPr id="16" name="Rounded Rectangle 17"/>
          <p:cNvSpPr>
            <a:spLocks noChangeArrowheads="1"/>
          </p:cNvSpPr>
          <p:nvPr/>
        </p:nvSpPr>
        <p:spPr bwMode="auto">
          <a:xfrm>
            <a:off x="304800" y="3581400"/>
            <a:ext cx="2286000" cy="685800"/>
          </a:xfrm>
          <a:prstGeom prst="roundRect">
            <a:avLst>
              <a:gd name="adj" fmla="val 16667"/>
            </a:avLst>
          </a:prstGeom>
          <a:solidFill>
            <a:schemeClr val="bg1"/>
          </a:solidFill>
          <a:ln w="38100">
            <a:solidFill>
              <a:schemeClr val="tx1"/>
            </a:solidFill>
            <a:round/>
            <a:headEnd/>
            <a:tailEnd/>
          </a:ln>
        </p:spPr>
        <p:txBody>
          <a:bodyPr/>
          <a:lstStyle/>
          <a:p>
            <a:pPr algn="ctr"/>
            <a:r>
              <a:rPr lang="en-US" dirty="0">
                <a:solidFill>
                  <a:schemeClr val="tx1"/>
                </a:solidFill>
              </a:rPr>
              <a:t>ISIS </a:t>
            </a:r>
            <a:r>
              <a:rPr lang="en-US" b="1" dirty="0">
                <a:solidFill>
                  <a:schemeClr val="tx1"/>
                </a:solidFill>
              </a:rPr>
              <a:t>SOC</a:t>
            </a:r>
            <a:r>
              <a:rPr lang="en-US" dirty="0">
                <a:solidFill>
                  <a:schemeClr val="tx1"/>
                </a:solidFill>
              </a:rPr>
              <a:t>/UNH</a:t>
            </a:r>
          </a:p>
          <a:p>
            <a:pPr algn="ctr"/>
            <a:r>
              <a:rPr lang="en-US" sz="1200" dirty="0">
                <a:solidFill>
                  <a:schemeClr val="tx1"/>
                </a:solidFill>
              </a:rPr>
              <a:t>(Science Operations Center)</a:t>
            </a:r>
          </a:p>
        </p:txBody>
      </p:sp>
      <p:cxnSp>
        <p:nvCxnSpPr>
          <p:cNvPr id="17" name="Straight Arrow Connector 18"/>
          <p:cNvCxnSpPr>
            <a:cxnSpLocks noChangeShapeType="1"/>
          </p:cNvCxnSpPr>
          <p:nvPr/>
        </p:nvCxnSpPr>
        <p:spPr bwMode="auto">
          <a:xfrm flipV="1">
            <a:off x="1157288" y="4325938"/>
            <a:ext cx="20637"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22"/>
          <p:cNvCxnSpPr>
            <a:cxnSpLocks noChangeShapeType="1"/>
          </p:cNvCxnSpPr>
          <p:nvPr/>
        </p:nvCxnSpPr>
        <p:spPr bwMode="auto">
          <a:xfrm flipV="1">
            <a:off x="1711325" y="4325938"/>
            <a:ext cx="22225" cy="1198562"/>
          </a:xfrm>
          <a:prstGeom prst="straightConnector1">
            <a:avLst/>
          </a:prstGeom>
          <a:noFill/>
          <a:ln w="25400">
            <a:solidFill>
              <a:schemeClr val="tx1"/>
            </a:solidFill>
            <a:round/>
            <a:headEn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23"/>
          <p:cNvSpPr txBox="1">
            <a:spLocks noChangeArrowheads="1"/>
          </p:cNvSpPr>
          <p:nvPr/>
        </p:nvSpPr>
        <p:spPr bwMode="auto">
          <a:xfrm rot="16200000">
            <a:off x="655638" y="4868862"/>
            <a:ext cx="6985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dirty="0">
                <a:solidFill>
                  <a:schemeClr val="tx1"/>
                </a:solidFill>
              </a:rPr>
              <a:t>EPI-LO</a:t>
            </a:r>
          </a:p>
        </p:txBody>
      </p:sp>
      <p:sp>
        <p:nvSpPr>
          <p:cNvPr id="20" name="TextBox 24"/>
          <p:cNvSpPr txBox="1">
            <a:spLocks noChangeArrowheads="1"/>
          </p:cNvSpPr>
          <p:nvPr/>
        </p:nvSpPr>
        <p:spPr bwMode="auto">
          <a:xfrm rot="16200000">
            <a:off x="1524000" y="4868863"/>
            <a:ext cx="6381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dirty="0">
                <a:solidFill>
                  <a:schemeClr val="tx1"/>
                </a:solidFill>
              </a:rPr>
              <a:t>EPI-HI</a:t>
            </a:r>
          </a:p>
        </p:txBody>
      </p:sp>
      <p:cxnSp>
        <p:nvCxnSpPr>
          <p:cNvPr id="21" name="Elbow Connector 16"/>
          <p:cNvCxnSpPr>
            <a:cxnSpLocks noChangeShapeType="1"/>
          </p:cNvCxnSpPr>
          <p:nvPr/>
        </p:nvCxnSpPr>
        <p:spPr bwMode="auto">
          <a:xfrm flipV="1">
            <a:off x="2590800" y="1143000"/>
            <a:ext cx="762000" cy="171450"/>
          </a:xfrm>
          <a:prstGeom prst="bentConnector3">
            <a:avLst>
              <a:gd name="adj1" fmla="val 55375"/>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 name="TextBox 27"/>
          <p:cNvSpPr txBox="1">
            <a:spLocks noChangeArrowheads="1"/>
          </p:cNvSpPr>
          <p:nvPr/>
        </p:nvSpPr>
        <p:spPr bwMode="auto">
          <a:xfrm>
            <a:off x="3276600" y="1004888"/>
            <a:ext cx="896938"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600" b="1" dirty="0">
                <a:solidFill>
                  <a:schemeClr val="tx1"/>
                </a:solidFill>
              </a:rPr>
              <a:t>EPI-LO</a:t>
            </a:r>
          </a:p>
          <a:p>
            <a:pPr algn="ctr" eaLnBrk="1" hangingPunct="1"/>
            <a:r>
              <a:rPr lang="en-US" sz="1200" b="1" dirty="0">
                <a:solidFill>
                  <a:schemeClr val="tx1"/>
                </a:solidFill>
              </a:rPr>
              <a:t>(same as EPI-HI shown below)</a:t>
            </a:r>
          </a:p>
        </p:txBody>
      </p:sp>
      <p:sp>
        <p:nvSpPr>
          <p:cNvPr id="23" name="Rounded Rectangle 49"/>
          <p:cNvSpPr>
            <a:spLocks noChangeArrowheads="1"/>
          </p:cNvSpPr>
          <p:nvPr/>
        </p:nvSpPr>
        <p:spPr bwMode="auto">
          <a:xfrm rot="16200000">
            <a:off x="2851943" y="3320257"/>
            <a:ext cx="1509713"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ctr"/>
            <a:r>
              <a:rPr lang="en-US" sz="1600" b="1" dirty="0">
                <a:solidFill>
                  <a:schemeClr val="tx1"/>
                </a:solidFill>
              </a:rPr>
              <a:t>SPP S/C </a:t>
            </a:r>
          </a:p>
          <a:p>
            <a:pPr algn="ctr"/>
            <a:r>
              <a:rPr lang="en-US" sz="1600" b="1" dirty="0">
                <a:solidFill>
                  <a:schemeClr val="tx1"/>
                </a:solidFill>
              </a:rPr>
              <a:t>simulator</a:t>
            </a:r>
            <a:endParaRPr lang="en-US" sz="1100" b="1" dirty="0">
              <a:solidFill>
                <a:schemeClr val="tx1"/>
              </a:solidFill>
            </a:endParaRPr>
          </a:p>
        </p:txBody>
      </p:sp>
      <p:sp>
        <p:nvSpPr>
          <p:cNvPr id="24" name="Rounded Rectangle 50"/>
          <p:cNvSpPr>
            <a:spLocks noChangeArrowheads="1"/>
          </p:cNvSpPr>
          <p:nvPr/>
        </p:nvSpPr>
        <p:spPr bwMode="auto">
          <a:xfrm>
            <a:off x="6034088" y="5029200"/>
            <a:ext cx="1509712" cy="660400"/>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algn="ctr"/>
            <a:r>
              <a:rPr lang="en-US" sz="1600" b="1" dirty="0">
                <a:solidFill>
                  <a:schemeClr val="tx1"/>
                </a:solidFill>
              </a:rPr>
              <a:t>EPI-HI GSE</a:t>
            </a:r>
          </a:p>
          <a:p>
            <a:pPr algn="ctr"/>
            <a:r>
              <a:rPr lang="en-US" sz="1600" b="1" dirty="0">
                <a:solidFill>
                  <a:schemeClr val="tx1"/>
                </a:solidFill>
              </a:rPr>
              <a:t>(</a:t>
            </a:r>
            <a:r>
              <a:rPr lang="en-US" sz="1600" b="1" dirty="0" smtClean="0">
                <a:solidFill>
                  <a:schemeClr val="tx1"/>
                </a:solidFill>
              </a:rPr>
              <a:t>GSEOS</a:t>
            </a:r>
            <a:r>
              <a:rPr lang="en-US" sz="1600" b="1" dirty="0">
                <a:solidFill>
                  <a:schemeClr val="tx1"/>
                </a:solidFill>
              </a:rPr>
              <a:t>)</a:t>
            </a:r>
            <a:endParaRPr lang="en-US" sz="1100" b="1" dirty="0">
              <a:solidFill>
                <a:schemeClr val="tx1"/>
              </a:solidFill>
            </a:endParaRPr>
          </a:p>
        </p:txBody>
      </p:sp>
      <p:cxnSp>
        <p:nvCxnSpPr>
          <p:cNvPr id="25" name="Elbow Connector 14351"/>
          <p:cNvCxnSpPr>
            <a:cxnSpLocks noChangeShapeType="1"/>
            <a:stCxn id="23" idx="1"/>
            <a:endCxn id="24" idx="1"/>
          </p:cNvCxnSpPr>
          <p:nvPr/>
        </p:nvCxnSpPr>
        <p:spPr bwMode="auto">
          <a:xfrm rot="16200000" flipH="1">
            <a:off x="4343400" y="3668713"/>
            <a:ext cx="954087" cy="2427288"/>
          </a:xfrm>
          <a:prstGeom prst="bentConnector2">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TextBox 55"/>
          <p:cNvSpPr txBox="1">
            <a:spLocks noChangeArrowheads="1"/>
          </p:cNvSpPr>
          <p:nvPr/>
        </p:nvSpPr>
        <p:spPr bwMode="auto">
          <a:xfrm>
            <a:off x="3868738" y="5029200"/>
            <a:ext cx="184626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200" b="1" dirty="0">
                <a:solidFill>
                  <a:schemeClr val="tx1"/>
                </a:solidFill>
              </a:rPr>
              <a:t>Flight Mode  Data/SOH</a:t>
            </a:r>
          </a:p>
        </p:txBody>
      </p:sp>
      <p:sp>
        <p:nvSpPr>
          <p:cNvPr id="27" name="TextBox 58"/>
          <p:cNvSpPr txBox="1">
            <a:spLocks noChangeArrowheads="1"/>
          </p:cNvSpPr>
          <p:nvPr/>
        </p:nvSpPr>
        <p:spPr bwMode="auto">
          <a:xfrm>
            <a:off x="3124200" y="5486400"/>
            <a:ext cx="26384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eaLnBrk="1" hangingPunct="1"/>
            <a:r>
              <a:rPr lang="en-US" sz="1400" b="1" dirty="0">
                <a:solidFill>
                  <a:srgbClr val="00B050"/>
                </a:solidFill>
              </a:rPr>
              <a:t>Duplicates SOC functionality</a:t>
            </a:r>
          </a:p>
        </p:txBody>
      </p:sp>
      <p:cxnSp>
        <p:nvCxnSpPr>
          <p:cNvPr id="28" name="Elbow Connector 14356"/>
          <p:cNvCxnSpPr>
            <a:cxnSpLocks noChangeShapeType="1"/>
          </p:cNvCxnSpPr>
          <p:nvPr/>
        </p:nvCxnSpPr>
        <p:spPr bwMode="auto">
          <a:xfrm rot="16200000" flipV="1">
            <a:off x="5631656" y="4328319"/>
            <a:ext cx="968375" cy="388938"/>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Elbow Connector 61"/>
          <p:cNvCxnSpPr>
            <a:cxnSpLocks noChangeShapeType="1"/>
          </p:cNvCxnSpPr>
          <p:nvPr/>
        </p:nvCxnSpPr>
        <p:spPr bwMode="auto">
          <a:xfrm rot="5400000" flipH="1" flipV="1">
            <a:off x="7000082" y="4339431"/>
            <a:ext cx="996950" cy="395287"/>
          </a:xfrm>
          <a:prstGeom prst="bentConnector3">
            <a:avLst>
              <a:gd name="adj1" fmla="val 50000"/>
            </a:avLst>
          </a:prstGeom>
          <a:noFill/>
          <a:ln w="25400">
            <a:solidFill>
              <a:schemeClr val="tx1"/>
            </a:solidFill>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0" name="TextBox 68"/>
          <p:cNvSpPr txBox="1">
            <a:spLocks noChangeArrowheads="1"/>
          </p:cNvSpPr>
          <p:nvPr/>
        </p:nvSpPr>
        <p:spPr bwMode="auto">
          <a:xfrm>
            <a:off x="5921375" y="4143375"/>
            <a:ext cx="16986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200" b="1" dirty="0">
                <a:solidFill>
                  <a:schemeClr val="tx1"/>
                </a:solidFill>
              </a:rPr>
              <a:t>Detailed Diagnostics</a:t>
            </a:r>
          </a:p>
        </p:txBody>
      </p:sp>
      <p:cxnSp>
        <p:nvCxnSpPr>
          <p:cNvPr id="31" name="Straight Arrow Connector 31"/>
          <p:cNvCxnSpPr>
            <a:cxnSpLocks noChangeShapeType="1"/>
            <a:stCxn id="23" idx="2"/>
            <a:endCxn id="4" idx="1"/>
          </p:cNvCxnSpPr>
          <p:nvPr/>
        </p:nvCxnSpPr>
        <p:spPr bwMode="auto">
          <a:xfrm>
            <a:off x="3937000" y="3649663"/>
            <a:ext cx="1182688" cy="7937"/>
          </a:xfrm>
          <a:prstGeom prst="straightConnector1">
            <a:avLst/>
          </a:prstGeom>
          <a:noFill/>
          <a:ln w="28575">
            <a:solidFill>
              <a:schemeClr val="tx1"/>
            </a:solidFill>
            <a:round/>
            <a:headEnd type="arrow" w="med" len="med"/>
            <a:tailEnd type="arrow"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2" name="TextBox 76"/>
          <p:cNvSpPr txBox="1">
            <a:spLocks noChangeArrowheads="1"/>
          </p:cNvSpPr>
          <p:nvPr/>
        </p:nvSpPr>
        <p:spPr bwMode="auto">
          <a:xfrm>
            <a:off x="5943600" y="5791200"/>
            <a:ext cx="1874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bg1"/>
                </a:solidFill>
                <a:latin typeface="Arial" charset="0"/>
                <a:ea typeface="ＭＳ Ｐゴシック" charset="0"/>
                <a:cs typeface="Arial" charset="0"/>
              </a:defRPr>
            </a:lvl1pPr>
            <a:lvl2pPr marL="742950" indent="-285750" eaLnBrk="0" hangingPunct="0">
              <a:defRPr>
                <a:solidFill>
                  <a:schemeClr val="bg1"/>
                </a:solidFill>
                <a:latin typeface="Arial" charset="0"/>
                <a:ea typeface="Arial" charset="0"/>
                <a:cs typeface="Arial" charset="0"/>
              </a:defRPr>
            </a:lvl2pPr>
            <a:lvl3pPr marL="1143000" indent="-228600" eaLnBrk="0" hangingPunct="0">
              <a:defRPr>
                <a:solidFill>
                  <a:schemeClr val="bg1"/>
                </a:solidFill>
                <a:latin typeface="Arial" charset="0"/>
                <a:ea typeface="Arial" charset="0"/>
                <a:cs typeface="Arial" charset="0"/>
              </a:defRPr>
            </a:lvl3pPr>
            <a:lvl4pPr marL="1600200" indent="-228600" eaLnBrk="0" hangingPunct="0">
              <a:defRPr>
                <a:solidFill>
                  <a:schemeClr val="bg1"/>
                </a:solidFill>
                <a:latin typeface="Arial" charset="0"/>
                <a:ea typeface="Arial" charset="0"/>
                <a:cs typeface="Arial" charset="0"/>
              </a:defRPr>
            </a:lvl4pPr>
            <a:lvl5pPr marL="2057400" indent="-228600" eaLnBrk="0" hangingPunct="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6pPr>
            <a:lvl7pPr marL="29718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7pPr>
            <a:lvl8pPr marL="34290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8pPr>
            <a:lvl9pPr marL="3886200" indent="-228600" eaLnBrk="0" fontAlgn="base" hangingPunct="0">
              <a:spcBef>
                <a:spcPct val="0"/>
              </a:spcBef>
              <a:spcAft>
                <a:spcPct val="0"/>
              </a:spcAft>
              <a:buClr>
                <a:srgbClr val="000000"/>
              </a:buClr>
              <a:buSzPct val="100000"/>
              <a:buFont typeface="Arial" charset="0"/>
              <a:defRPr>
                <a:solidFill>
                  <a:schemeClr val="bg1"/>
                </a:solidFill>
                <a:latin typeface="Arial" charset="0"/>
                <a:ea typeface="Arial" charset="0"/>
                <a:cs typeface="Arial" charset="0"/>
              </a:defRPr>
            </a:lvl9pPr>
          </a:lstStyle>
          <a:p>
            <a:pPr algn="ctr" eaLnBrk="1" hangingPunct="1"/>
            <a:r>
              <a:rPr lang="en-US" sz="1400" b="1" dirty="0">
                <a:solidFill>
                  <a:srgbClr val="CC00FF"/>
                </a:solidFill>
              </a:rPr>
              <a:t>Instrument specific </a:t>
            </a:r>
          </a:p>
          <a:p>
            <a:pPr algn="ctr" eaLnBrk="1" hangingPunct="1"/>
            <a:r>
              <a:rPr lang="en-US" sz="1400" b="1" dirty="0">
                <a:solidFill>
                  <a:srgbClr val="CC00FF"/>
                </a:solidFill>
              </a:rPr>
              <a:t>functionality</a:t>
            </a:r>
          </a:p>
        </p:txBody>
      </p:sp>
      <p:sp>
        <p:nvSpPr>
          <p:cNvPr id="33" name="Line 12"/>
          <p:cNvSpPr>
            <a:spLocks noChangeShapeType="1"/>
          </p:cNvSpPr>
          <p:nvPr/>
        </p:nvSpPr>
        <p:spPr bwMode="auto">
          <a:xfrm flipH="1" flipV="1">
            <a:off x="2344738" y="4156075"/>
            <a:ext cx="931862" cy="1330325"/>
          </a:xfrm>
          <a:prstGeom prst="line">
            <a:avLst/>
          </a:prstGeom>
          <a:noFill/>
          <a:ln w="127000">
            <a:solidFill>
              <a:srgbClr val="33CC33"/>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dirty="0"/>
          </a:p>
        </p:txBody>
      </p:sp>
    </p:spTree>
    <p:extLst>
      <p:ext uri="{BB962C8B-B14F-4D97-AF65-F5344CB8AC3E}">
        <p14:creationId xmlns:p14="http://schemas.microsoft.com/office/powerpoint/2010/main" xmlns="" val="3561100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CCFF"/>
                                      </p:to>
                                    </p:animClr>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500" fill="hold"/>
                                        <p:tgtEl>
                                          <p:spTgt spid="9">
                                            <p:txEl>
                                              <p:pRg st="1" end="1"/>
                                            </p:txEl>
                                          </p:spTgt>
                                        </p:tgtEl>
                                        <p:attrNameLst>
                                          <p:attrName>style.color</p:attrName>
                                        </p:attrNameLst>
                                      </p:cBhvr>
                                      <p:to>
                                        <a:schemeClr val="hlink"/>
                                      </p:to>
                                    </p:animClr>
                                  </p:childTnLst>
                                </p:cTn>
                              </p:par>
                              <p:par>
                                <p:cTn id="13" presetID="1" presetClass="entr" presetSubtype="0"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393810" y="1013531"/>
            <a:ext cx="8426450" cy="5238524"/>
          </a:xfrm>
        </p:spPr>
        <p:txBody>
          <a:bodyPr/>
          <a:lstStyle/>
          <a:p>
            <a:r>
              <a:rPr lang="en-US" dirty="0" smtClean="0"/>
              <a:t>EPI-Lo</a:t>
            </a:r>
          </a:p>
          <a:p>
            <a:pPr lvl="1"/>
            <a:r>
              <a:rPr lang="en-US" dirty="0" smtClean="0"/>
              <a:t>Command lengths vary.  </a:t>
            </a:r>
          </a:p>
          <a:p>
            <a:pPr lvl="2"/>
            <a:r>
              <a:rPr lang="en-US" dirty="0" smtClean="0"/>
              <a:t>For example to set a HV level would require five bytes. </a:t>
            </a:r>
          </a:p>
          <a:p>
            <a:pPr lvl="2"/>
            <a:r>
              <a:rPr lang="en-US" dirty="0" smtClean="0"/>
              <a:t> Table loads would need much more space, typically 256 bytes </a:t>
            </a:r>
          </a:p>
          <a:p>
            <a:r>
              <a:rPr lang="en-US" dirty="0" smtClean="0"/>
              <a:t>EPI-Hi</a:t>
            </a:r>
          </a:p>
          <a:p>
            <a:pPr lvl="1"/>
            <a:r>
              <a:rPr lang="en-US" dirty="0" smtClean="0"/>
              <a:t>Instrument commands are variable in size.</a:t>
            </a:r>
          </a:p>
          <a:p>
            <a:pPr lvl="2"/>
            <a:r>
              <a:rPr lang="en-US" dirty="0" smtClean="0"/>
              <a:t>Routine instrument commands are generally 10 - 100 bytes.</a:t>
            </a:r>
          </a:p>
          <a:p>
            <a:pPr lvl="2"/>
            <a:r>
              <a:rPr lang="en-US" dirty="0" smtClean="0"/>
              <a:t>Flt software patches can be hundreds of bytes.</a:t>
            </a:r>
          </a:p>
          <a:p>
            <a:pPr lvl="2"/>
            <a:r>
              <a:rPr lang="en-US" dirty="0" smtClean="0"/>
              <a:t>Flt software binary upload would be thousands of bytes.</a:t>
            </a:r>
          </a:p>
          <a:p>
            <a:pPr lvl="1"/>
            <a:r>
              <a:rPr lang="en-US" dirty="0" smtClean="0"/>
              <a:t>For the longer commands and table uploads, we generally break the upload into a sequence of separate commands designed to fit into the size of the CCSDS telecommand packet defined in the MOC-SOC ICD.</a:t>
            </a:r>
          </a:p>
          <a:p>
            <a:pPr lvl="1"/>
            <a:r>
              <a:rPr lang="en-US" dirty="0" smtClean="0"/>
              <a:t>During the definition of the MOC-SOC ICD, we work with the MOC and SOC to ensure that the sequencing of these multi-packet uploads can be properly orchestrated, with appropriate hand-shaking, etc. </a:t>
            </a:r>
          </a:p>
          <a:p>
            <a:pPr lvl="1"/>
            <a:endParaRPr lang="en-US" dirty="0"/>
          </a:p>
        </p:txBody>
      </p:sp>
      <p:sp>
        <p:nvSpPr>
          <p:cNvPr id="10241" name="Title 1"/>
          <p:cNvSpPr>
            <a:spLocks noGrp="1"/>
          </p:cNvSpPr>
          <p:nvPr>
            <p:ph type="title"/>
          </p:nvPr>
        </p:nvSpPr>
        <p:spPr/>
        <p:txBody>
          <a:bodyPr/>
          <a:lstStyle/>
          <a:p>
            <a:r>
              <a:rPr lang="en-US" dirty="0" smtClean="0"/>
              <a:t>Command-Load Sizes</a:t>
            </a:r>
            <a:endParaRPr lang="en-US" dirty="0"/>
          </a:p>
        </p:txBody>
      </p:sp>
    </p:spTree>
    <p:extLst>
      <p:ext uri="{BB962C8B-B14F-4D97-AF65-F5344CB8AC3E}">
        <p14:creationId xmlns:p14="http://schemas.microsoft.com/office/powerpoint/2010/main" xmlns="" val="2280939030"/>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p:txBody>
          <a:bodyPr/>
          <a:lstStyle/>
          <a:p>
            <a:r>
              <a:rPr lang="en-US" dirty="0" smtClean="0"/>
              <a:t>EPI-Lo</a:t>
            </a:r>
          </a:p>
          <a:p>
            <a:pPr lvl="1"/>
            <a:r>
              <a:rPr lang="en-US" dirty="0" smtClean="0"/>
              <a:t>Plan to be in one mode throughout encounter (&lt; 0.25 AU), so there should be few to none. </a:t>
            </a:r>
          </a:p>
          <a:p>
            <a:pPr lvl="1"/>
            <a:r>
              <a:rPr lang="en-US" dirty="0" smtClean="0"/>
              <a:t>Still the possibility that we might want to use a super-high rate "burst mode" during intervals within 0.25 AU, but ideally that would require only a macro to be fired to set the new mode and another macro to return to the old mode.  Maybe a few bytes for each operation.</a:t>
            </a:r>
          </a:p>
          <a:p>
            <a:pPr lvl="1"/>
            <a:r>
              <a:rPr lang="en-US" dirty="0" smtClean="0"/>
              <a:t>More commands during cruise as we power on/off and into various modes. </a:t>
            </a:r>
          </a:p>
          <a:p>
            <a:pPr lvl="1"/>
            <a:r>
              <a:rPr lang="en-US" dirty="0" smtClean="0"/>
              <a:t>Many commands during commissioning.  </a:t>
            </a:r>
          </a:p>
          <a:p>
            <a:r>
              <a:rPr lang="en-US" dirty="0" smtClean="0"/>
              <a:t>EPI-Hi</a:t>
            </a:r>
          </a:p>
          <a:p>
            <a:pPr lvl="1"/>
            <a:r>
              <a:rPr lang="en-US" dirty="0" smtClean="0"/>
              <a:t>We do not yet know</a:t>
            </a:r>
            <a:endParaRPr lang="en-US" dirty="0"/>
          </a:p>
        </p:txBody>
      </p:sp>
      <p:sp>
        <p:nvSpPr>
          <p:cNvPr id="11265" name="Title 1"/>
          <p:cNvSpPr>
            <a:spLocks noGrp="1"/>
          </p:cNvSpPr>
          <p:nvPr>
            <p:ph type="title"/>
          </p:nvPr>
        </p:nvSpPr>
        <p:spPr/>
        <p:txBody>
          <a:bodyPr/>
          <a:lstStyle/>
          <a:p>
            <a:r>
              <a:rPr lang="en-US" dirty="0" smtClean="0"/>
              <a:t>Number of commands in an orbit </a:t>
            </a:r>
            <a:endParaRPr lang="en-US" dirty="0"/>
          </a:p>
        </p:txBody>
      </p:sp>
    </p:spTree>
    <p:extLst>
      <p:ext uri="{BB962C8B-B14F-4D97-AF65-F5344CB8AC3E}">
        <p14:creationId xmlns:p14="http://schemas.microsoft.com/office/powerpoint/2010/main" xmlns="" val="227047069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90" y="1590675"/>
            <a:ext cx="2832100" cy="4678363"/>
          </a:xfrm>
        </p:spPr>
        <p:txBody>
          <a:bodyPr/>
          <a:lstStyle/>
          <a:p>
            <a:r>
              <a:rPr lang="en-US" sz="2400" dirty="0" smtClean="0"/>
              <a:t>Interstellar Boundary </a:t>
            </a:r>
            <a:br>
              <a:rPr lang="en-US" sz="2400" dirty="0" smtClean="0"/>
            </a:br>
            <a:r>
              <a:rPr lang="en-US" sz="2400" dirty="0" smtClean="0"/>
              <a:t>EXplorer SOC (ISOC) at UNH</a:t>
            </a:r>
          </a:p>
          <a:p>
            <a:pPr lvl="1"/>
            <a:r>
              <a:rPr lang="en-US" dirty="0" smtClean="0"/>
              <a:t>Two particle instruments</a:t>
            </a:r>
          </a:p>
          <a:p>
            <a:pPr lvl="1"/>
            <a:r>
              <a:rPr lang="en-US" dirty="0" smtClean="0"/>
              <a:t>Software, Instrument Operations all managed by the ISOC</a:t>
            </a:r>
          </a:p>
          <a:p>
            <a:pPr lvl="1"/>
            <a:r>
              <a:rPr lang="en-US" dirty="0" smtClean="0"/>
              <a:t>Interfaces with central MOC at Orbital</a:t>
            </a:r>
          </a:p>
          <a:p>
            <a:pPr marL="228600" lvl="1" indent="0">
              <a:buNone/>
            </a:pPr>
            <a:endParaRPr lang="en-US" dirty="0"/>
          </a:p>
        </p:txBody>
      </p:sp>
      <p:sp>
        <p:nvSpPr>
          <p:cNvPr id="2" name="Title 1"/>
          <p:cNvSpPr>
            <a:spLocks noGrp="1"/>
          </p:cNvSpPr>
          <p:nvPr>
            <p:ph type="title"/>
          </p:nvPr>
        </p:nvSpPr>
        <p:spPr/>
        <p:txBody>
          <a:bodyPr/>
          <a:lstStyle/>
          <a:p>
            <a:r>
              <a:rPr lang="en-US" dirty="0" smtClean="0"/>
              <a:t>Heritage</a:t>
            </a:r>
            <a:endParaRPr lang="en-US" dirty="0"/>
          </a:p>
        </p:txBody>
      </p:sp>
      <p:pic>
        <p:nvPicPr>
          <p:cNvPr id="5" name="Picture 9" descr="TA00489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5743" y="1600200"/>
            <a:ext cx="6089032" cy="48066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11200654"/>
      </p:ext>
    </p:extLst>
  </p:cSld>
  <p:clrMapOvr>
    <a:masterClrMapping/>
  </p:clrMapOvr>
  <p:transition spd="med">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id Phase B Status - ISIS - DRAFT 1">
  <a:themeElements>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eritage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stretch>
            <a:fillRect/>
          </a:stretch>
        </a:blipFill>
        <a:ln w="9525" cap="flat" cmpd="sng" algn="ctr">
          <a:noFill/>
          <a:prstDash val="solid"/>
          <a:round/>
          <a:headEnd type="none" w="med" len="med"/>
          <a:tailEnd type="none" w="med" len="med"/>
        </a:ln>
        <a:effectLst/>
      </a:spPr>
      <a:bodyPr vert="horz" wrap="square" lIns="4572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Heritage 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eritage 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eritage 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ritage 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eritage 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eritage 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eritage 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eritage 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eritage 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eritage 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eritage 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eritage 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eritage Blue 13">
        <a:dk1>
          <a:srgbClr val="333300"/>
        </a:dk1>
        <a:lt1>
          <a:srgbClr val="FFFFFF"/>
        </a:lt1>
        <a:dk2>
          <a:srgbClr val="990000"/>
        </a:dk2>
        <a:lt2>
          <a:srgbClr val="996633"/>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4">
        <a:dk1>
          <a:srgbClr val="333300"/>
        </a:dk1>
        <a:lt1>
          <a:srgbClr val="FFFFFF"/>
        </a:lt1>
        <a:dk2>
          <a:srgbClr val="990000"/>
        </a:dk2>
        <a:lt2>
          <a:srgbClr val="846F58"/>
        </a:lt2>
        <a:accent1>
          <a:srgbClr val="C8BBAC"/>
        </a:accent1>
        <a:accent2>
          <a:srgbClr val="336699"/>
        </a:accent2>
        <a:accent3>
          <a:srgbClr val="FFFFFF"/>
        </a:accent3>
        <a:accent4>
          <a:srgbClr val="2A2A00"/>
        </a:accent4>
        <a:accent5>
          <a:srgbClr val="E0DAD2"/>
        </a:accent5>
        <a:accent6>
          <a:srgbClr val="2D5C8A"/>
        </a:accent6>
        <a:hlink>
          <a:srgbClr val="669900"/>
        </a:hlink>
        <a:folHlink>
          <a:srgbClr val="990000"/>
        </a:folHlink>
      </a:clrScheme>
      <a:clrMap bg1="lt1" tx1="dk1" bg2="lt2" tx2="dk2" accent1="accent1" accent2="accent2" accent3="accent3" accent4="accent4" accent5="accent5" accent6="accent6" hlink="hlink" folHlink="folHlink"/>
    </a:extraClrScheme>
    <a:extraClrScheme>
      <a:clrScheme name="Heritage Blue 15">
        <a:dk1>
          <a:srgbClr val="000000"/>
        </a:dk1>
        <a:lt1>
          <a:srgbClr val="FFFFFF"/>
        </a:lt1>
        <a:dk2>
          <a:srgbClr val="002850"/>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02850"/>
        </a:folHlink>
      </a:clrScheme>
      <a:clrMap bg1="lt1" tx1="dk1" bg2="lt2" tx2="dk2" accent1="accent1" accent2="accent2" accent3="accent3" accent4="accent4" accent5="accent5" accent6="accent6" hlink="hlink" folHlink="folHlink"/>
    </a:extraClrScheme>
    <a:extraClrScheme>
      <a:clrScheme name="Heritage Blue 16">
        <a:dk1>
          <a:srgbClr val="000000"/>
        </a:dk1>
        <a:lt1>
          <a:srgbClr val="FFFFFF"/>
        </a:lt1>
        <a:dk2>
          <a:srgbClr val="01255B"/>
        </a:dk2>
        <a:lt2>
          <a:srgbClr val="846F58"/>
        </a:lt2>
        <a:accent1>
          <a:srgbClr val="C8BBAC"/>
        </a:accent1>
        <a:accent2>
          <a:srgbClr val="CCCCFF"/>
        </a:accent2>
        <a:accent3>
          <a:srgbClr val="FFFFFF"/>
        </a:accent3>
        <a:accent4>
          <a:srgbClr val="000000"/>
        </a:accent4>
        <a:accent5>
          <a:srgbClr val="E0DAD2"/>
        </a:accent5>
        <a:accent6>
          <a:srgbClr val="B9B9E7"/>
        </a:accent6>
        <a:hlink>
          <a:srgbClr val="006699"/>
        </a:hlink>
        <a:folHlink>
          <a:srgbClr val="01255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65AC792EEC324A992116C4FEEA565B" ma:contentTypeVersion="0" ma:contentTypeDescription="Create a new document." ma:contentTypeScope="" ma:versionID="75758037e8e258a534e6b8f9ab9c846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2EB1E82-37FB-4953-99C4-8D01CD617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0BE7FE1-DA25-45B9-9FC6-A4D256D68B48}">
  <ds:schemaRefs>
    <ds:schemaRef ds:uri="http://schemas.microsoft.com/sharepoint/v3/contenttype/forms"/>
  </ds:schemaRefs>
</ds:datastoreItem>
</file>

<file path=customXml/itemProps3.xml><?xml version="1.0" encoding="utf-8"?>
<ds:datastoreItem xmlns:ds="http://schemas.openxmlformats.org/officeDocument/2006/customXml" ds:itemID="{85CAFA1D-9CFE-4BF4-B37C-D0E67195DF6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43318</TotalTime>
  <Words>6638</Words>
  <Application>Microsoft Office PowerPoint</Application>
  <PresentationFormat>On-screen Show (4:3)</PresentationFormat>
  <Paragraphs>713</Paragraphs>
  <Slides>87</Slides>
  <Notes>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87</vt:i4>
      </vt:variant>
    </vt:vector>
  </HeadingPairs>
  <TitlesOfParts>
    <vt:vector size="90" baseType="lpstr">
      <vt:lpstr>Mid Phase B Status - ISIS - DRAFT 1</vt:lpstr>
      <vt:lpstr>1_Mid Phase B Status - ISIS - DRAFT 1</vt:lpstr>
      <vt:lpstr>Document</vt:lpstr>
      <vt:lpstr>ISIS Science Operations</vt:lpstr>
      <vt:lpstr>ISIS Project Manager Introduction</vt:lpstr>
      <vt:lpstr>Introduction</vt:lpstr>
      <vt:lpstr>Review Board Introduction</vt:lpstr>
      <vt:lpstr>Review Board Introduction</vt:lpstr>
      <vt:lpstr>ISIS Science Ops Center</vt:lpstr>
      <vt:lpstr>Science Operations Center Agenda</vt:lpstr>
      <vt:lpstr>List of Governing Documents</vt:lpstr>
      <vt:lpstr>Heritage</vt:lpstr>
      <vt:lpstr>SOC Organization</vt:lpstr>
      <vt:lpstr>Requirements Analysis</vt:lpstr>
      <vt:lpstr>Requirements Analysis</vt:lpstr>
      <vt:lpstr>Level 2 Requirements (1/3)</vt:lpstr>
      <vt:lpstr>Level 2 Requirements (2/3)</vt:lpstr>
      <vt:lpstr>Level 2 Requirements (3/3)</vt:lpstr>
      <vt:lpstr>Level 3 Requirements (1/7)</vt:lpstr>
      <vt:lpstr>Level 3 Requirements (2/7)</vt:lpstr>
      <vt:lpstr>Level 3 Requirements (3/7)</vt:lpstr>
      <vt:lpstr>Level 3 Requirements (4/7)</vt:lpstr>
      <vt:lpstr>Level 3 Requirements (5/7)</vt:lpstr>
      <vt:lpstr>Level 3 Requirements (6/7)</vt:lpstr>
      <vt:lpstr>Level 3 Requirements (7/7)</vt:lpstr>
      <vt:lpstr>Summary</vt:lpstr>
      <vt:lpstr>SOC Description</vt:lpstr>
      <vt:lpstr>SOC Description - Architecture (1/2)</vt:lpstr>
      <vt:lpstr>SOC Description - Architecture (2/2)</vt:lpstr>
      <vt:lpstr>SOC Description - Facilities</vt:lpstr>
      <vt:lpstr>SOC Description -  Command, Telemetry &amp; Ground Support</vt:lpstr>
      <vt:lpstr>SOC Description - Science and Data Pipeline Software Systems</vt:lpstr>
      <vt:lpstr>Summary</vt:lpstr>
      <vt:lpstr>Operations </vt:lpstr>
      <vt:lpstr>SOC Description - Operations Planning</vt:lpstr>
      <vt:lpstr>SOC Description - Commanding</vt:lpstr>
      <vt:lpstr>ISIS Operations Summary</vt:lpstr>
      <vt:lpstr>Commanding in First 2 Months</vt:lpstr>
      <vt:lpstr>Normal Science Operations</vt:lpstr>
      <vt:lpstr>Nominal Operations</vt:lpstr>
      <vt:lpstr>Summary</vt:lpstr>
      <vt:lpstr>Testing, Processing, Data Products, Plan and Status</vt:lpstr>
      <vt:lpstr>SOC Description - “Test as you Fly, Fly as you Test”</vt:lpstr>
      <vt:lpstr>SOC Description - Instrument Health &amp; Safety</vt:lpstr>
      <vt:lpstr>SOC Description - Telemetry </vt:lpstr>
      <vt:lpstr>SOC Description - Data Processing</vt:lpstr>
      <vt:lpstr>Data Products (1/2)</vt:lpstr>
      <vt:lpstr>Data Products (2/2)</vt:lpstr>
      <vt:lpstr>Level 0 Status and Housekeeping</vt:lpstr>
      <vt:lpstr>Level 0 Command Response/Mem Dumps</vt:lpstr>
      <vt:lpstr>Level 0 EPI-Hi Events (1/2)</vt:lpstr>
      <vt:lpstr>Level 0 EPI-Hi Events (2/2)</vt:lpstr>
      <vt:lpstr>EPI-Lo Level 0 Rates</vt:lpstr>
      <vt:lpstr>Level 0 EPI-Lo Events</vt:lpstr>
      <vt:lpstr>Level 1 Data (1/2) </vt:lpstr>
      <vt:lpstr>Level 1 Data (2/2)</vt:lpstr>
      <vt:lpstr>Level 2 and Higher </vt:lpstr>
      <vt:lpstr>Data Products (Quicklook)</vt:lpstr>
      <vt:lpstr>Possible Data Product (1/5) </vt:lpstr>
      <vt:lpstr>Slide 57</vt:lpstr>
      <vt:lpstr>Slide 58</vt:lpstr>
      <vt:lpstr>Possible Data Product (4/5) </vt:lpstr>
      <vt:lpstr>Possible Data Product (5/5) </vt:lpstr>
      <vt:lpstr>High Time Resolution Combined Plots</vt:lpstr>
      <vt:lpstr>Development Plan and Schedule (1/3)</vt:lpstr>
      <vt:lpstr> Development Plan and Schedule (2/3) ‏</vt:lpstr>
      <vt:lpstr> Development Plan and Schedule (3/3)‏</vt:lpstr>
      <vt:lpstr>Test Plan</vt:lpstr>
      <vt:lpstr>Current Status</vt:lpstr>
      <vt:lpstr>Backup</vt:lpstr>
      <vt:lpstr>Slide 68</vt:lpstr>
      <vt:lpstr>STEREO Sees Enormous Proton Anisotropies  in a Solar Energetic Particle Event</vt:lpstr>
      <vt:lpstr>Slide 70</vt:lpstr>
      <vt:lpstr>LV and HV Checkout</vt:lpstr>
      <vt:lpstr>Commanding in First 2 Months</vt:lpstr>
      <vt:lpstr>Prelim Data Downlink Requirements</vt:lpstr>
      <vt:lpstr>Prior to Second Encounter</vt:lpstr>
      <vt:lpstr>Calibration</vt:lpstr>
      <vt:lpstr>Calibration</vt:lpstr>
      <vt:lpstr>Proposed In-Flight Calibration Plan for EPI-Hi</vt:lpstr>
      <vt:lpstr>In-Flight Calibration Plan for EPI-Hi – Continued </vt:lpstr>
      <vt:lpstr>EPI-Lo Commissioning</vt:lpstr>
      <vt:lpstr>Calibration Science Mode</vt:lpstr>
      <vt:lpstr>Orbit Planning Activities </vt:lpstr>
      <vt:lpstr>Orbital Operations Template </vt:lpstr>
      <vt:lpstr>Data Products (1/2)</vt:lpstr>
      <vt:lpstr>Data Products (2/2)</vt:lpstr>
      <vt:lpstr>ISIS Science Operations Center Description: “Test as you Fly, Fly as you Test”</vt:lpstr>
      <vt:lpstr>Command-Load Sizes</vt:lpstr>
      <vt:lpstr>Number of commands in an orbit </vt:lpstr>
    </vt:vector>
  </TitlesOfParts>
  <Company>JHUAPL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Conde, Richard</dc:creator>
  <cp:lastModifiedBy>wmills</cp:lastModifiedBy>
  <cp:revision>1045</cp:revision>
  <cp:lastPrinted>2013-10-28T16:07:18Z</cp:lastPrinted>
  <dcterms:created xsi:type="dcterms:W3CDTF">2013-10-25T18:05:04Z</dcterms:created>
  <dcterms:modified xsi:type="dcterms:W3CDTF">2013-10-30T20:48:42Z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0x0101008165AC792EEC324A992116C4FEEA565B</vt:lpwstr>
  </property>
</Properties>
</file>