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45" r:id="rId3"/>
    <p:sldId id="454" r:id="rId4"/>
    <p:sldId id="450" r:id="rId5"/>
    <p:sldId id="456" r:id="rId6"/>
    <p:sldId id="452" r:id="rId7"/>
    <p:sldId id="446" r:id="rId8"/>
    <p:sldId id="451" r:id="rId9"/>
    <p:sldId id="455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5"/>
            <p14:sldId id="454"/>
            <p14:sldId id="450"/>
            <p14:sldId id="456"/>
            <p14:sldId id="452"/>
            <p14:sldId id="446"/>
            <p14:sldId id="451"/>
            <p14:sldId id="4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74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29 – </a:t>
            </a:r>
            <a:r>
              <a:rPr lang="en-US" sz="1000" baseline="0" dirty="0" smtClean="0"/>
              <a:t> Action Items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99" y="1132114"/>
            <a:ext cx="8035925" cy="5238524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US" dirty="0" smtClean="0"/>
          </a:p>
          <a:p>
            <a:pPr marL="457200" indent="-457200"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 smtClean="0"/>
              <a:t>Sources of Action Items</a:t>
            </a:r>
          </a:p>
          <a:p>
            <a:pPr marL="457200" indent="-457200"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SwRI Action Item Tracking</a:t>
            </a:r>
          </a:p>
          <a:p>
            <a:pPr marL="457200" indent="-457200"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APL / Caltech Action Item Tracking</a:t>
            </a:r>
          </a:p>
          <a:p>
            <a:pPr marL="457200" indent="-457200"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ISIS Action Items from Meetings</a:t>
            </a:r>
            <a:endParaRPr lang="en-US" sz="2800" dirty="0" smtClean="0"/>
          </a:p>
          <a:p>
            <a:pPr marL="457200" indent="-457200">
              <a:spcAft>
                <a:spcPts val="1800"/>
              </a:spcAft>
              <a:buSzPct val="115000"/>
              <a:buFont typeface="Arial"/>
              <a:buChar char="•"/>
            </a:pPr>
            <a:r>
              <a:rPr lang="en-US" sz="2800" dirty="0"/>
              <a:t>Summary of ISIS Action Item Tracking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075540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Sources of 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86114"/>
            <a:ext cx="8426450" cy="5238524"/>
          </a:xfrm>
        </p:spPr>
        <p:txBody>
          <a:bodyPr/>
          <a:lstStyle/>
          <a:p>
            <a:pPr marL="457200" indent="-457200">
              <a:spcAft>
                <a:spcPts val="900"/>
              </a:spcAft>
              <a:buSzPct val="115000"/>
              <a:buFont typeface="Arial"/>
              <a:buChar char="•"/>
            </a:pPr>
            <a:r>
              <a:rPr lang="en-US" sz="2800" dirty="0" smtClean="0"/>
              <a:t>No action items assigned to ISIS at MDR</a:t>
            </a:r>
          </a:p>
          <a:p>
            <a:pPr marL="457200" indent="-457200">
              <a:spcAft>
                <a:spcPts val="900"/>
              </a:spcAft>
              <a:buSzPct val="115000"/>
              <a:buFont typeface="Arial"/>
              <a:buChar char="•"/>
            </a:pPr>
            <a:r>
              <a:rPr lang="en-US" sz="2800" dirty="0" smtClean="0"/>
              <a:t>Other action items:</a:t>
            </a:r>
          </a:p>
          <a:p>
            <a:pPr marL="914400" lvl="1" indent="-457200">
              <a:spcAft>
                <a:spcPts val="900"/>
              </a:spcAft>
              <a:buSzPct val="100000"/>
            </a:pPr>
            <a:r>
              <a:rPr lang="en-US" sz="2800" dirty="0"/>
              <a:t>from PDR, CDR, SIR, PER, PSR</a:t>
            </a:r>
          </a:p>
          <a:p>
            <a:pPr marL="908050" lvl="1" indent="-450850">
              <a:spcAft>
                <a:spcPts val="900"/>
              </a:spcAft>
              <a:buSzPct val="100000"/>
            </a:pPr>
            <a:r>
              <a:rPr lang="en-US" sz="2800" dirty="0"/>
              <a:t>from Peer Reviews</a:t>
            </a:r>
          </a:p>
          <a:p>
            <a:pPr marL="908050" lvl="1" indent="-450850">
              <a:spcAft>
                <a:spcPts val="900"/>
              </a:spcAft>
              <a:buSzPct val="100000"/>
            </a:pPr>
            <a:r>
              <a:rPr lang="en-US" sz="2800" dirty="0"/>
              <a:t>from I&amp;T</a:t>
            </a:r>
          </a:p>
          <a:p>
            <a:pPr marL="908050" lvl="1" indent="-450850">
              <a:spcAft>
                <a:spcPts val="900"/>
              </a:spcAft>
              <a:buSzPct val="100000"/>
            </a:pPr>
            <a:r>
              <a:rPr lang="en-US" sz="2800" dirty="0"/>
              <a:t>from Fabrication Readiness Reviews, Test Readiness Reviews etc.</a:t>
            </a:r>
          </a:p>
          <a:p>
            <a:pPr marL="908050" lvl="1" indent="-450850">
              <a:spcAft>
                <a:spcPts val="900"/>
              </a:spcAft>
              <a:buSzPct val="100000"/>
            </a:pPr>
            <a:r>
              <a:rPr lang="en-US" sz="2800" dirty="0"/>
              <a:t>from SPP-ISIS meetings</a:t>
            </a:r>
          </a:p>
          <a:p>
            <a:pPr marL="908050" lvl="1" indent="-450850">
              <a:spcAft>
                <a:spcPts val="900"/>
              </a:spcAft>
              <a:buSzPct val="100000"/>
            </a:pPr>
            <a:r>
              <a:rPr lang="en-US" sz="2800" dirty="0"/>
              <a:t>from internal ISIS meetings</a:t>
            </a:r>
          </a:p>
          <a:p>
            <a:pPr marL="228600" lvl="1" indent="0">
              <a:spcAft>
                <a:spcPts val="900"/>
              </a:spcAft>
              <a:buSzPct val="10000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3594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SwRI Action Item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46414"/>
            <a:ext cx="8426450" cy="5238524"/>
          </a:xfrm>
        </p:spPr>
        <p:txBody>
          <a:bodyPr/>
          <a:lstStyle/>
          <a:p>
            <a:pPr marL="0" indent="0">
              <a:spcAft>
                <a:spcPts val="600"/>
              </a:spcAft>
              <a:buSzPct val="115000"/>
              <a:buNone/>
              <a:tabLst>
                <a:tab pos="8170863" algn="r"/>
              </a:tabLst>
            </a:pPr>
            <a:r>
              <a:rPr lang="en-US" sz="2800">
                <a:solidFill>
                  <a:srgbClr val="000000"/>
                </a:solidFill>
              </a:rPr>
              <a:t>SwRI has its own tracking system for action items:</a:t>
            </a:r>
          </a:p>
          <a:p>
            <a:pPr>
              <a:spcAft>
                <a:spcPts val="1200"/>
              </a:spcAft>
              <a:buSzPct val="150000"/>
              <a:buFont typeface="Arial"/>
              <a:buChar char="•"/>
              <a:tabLst>
                <a:tab pos="8170863" algn="r"/>
              </a:tabLst>
            </a:pPr>
            <a:r>
              <a:rPr lang="en-US" sz="2000">
                <a:solidFill>
                  <a:srgbClr val="0000FF"/>
                </a:solidFill>
              </a:rPr>
              <a:t>Project Information Management System – Action Item Management PIMS-AIM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PIMS-AIM tracks the action item history and automatically distributes status updates, due date reminders, closure memos.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Project Manager is responsible for PIMS-AIM.</a:t>
            </a:r>
          </a:p>
          <a:p>
            <a:pPr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Systems Engineer (SE) is responsible for tracking the disposition of ISIS action items.</a:t>
            </a:r>
          </a:p>
          <a:p>
            <a:pPr lvl="1">
              <a:spcAft>
                <a:spcPts val="0"/>
              </a:spcAft>
              <a:buSzPct val="100000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For reviews, in addition to PIMS-AIM tracking, an Internal Design Review Report (IDRR) form is generated and signed off by the review chair when all action items are closed</a:t>
            </a:r>
            <a:r>
              <a:rPr lang="en-US" sz="2000">
                <a:solidFill>
                  <a:srgbClr val="000000"/>
                </a:solidFill>
              </a:rPr>
              <a:t>.</a:t>
            </a:r>
            <a:r>
              <a:rPr lang="en-US" sz="2400" dirty="0"/>
              <a:t> </a:t>
            </a:r>
          </a:p>
          <a:p>
            <a:pPr marL="228600" lvl="1" indent="0">
              <a:spcAft>
                <a:spcPts val="1200"/>
              </a:spcAft>
              <a:buSzPct val="100000"/>
              <a:buNone/>
              <a:tabLst>
                <a:tab pos="8170863" algn="r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3502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SwRI Action Item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59114"/>
            <a:ext cx="8426450" cy="5238524"/>
          </a:xfrm>
        </p:spPr>
        <p:txBody>
          <a:bodyPr/>
          <a:lstStyle/>
          <a:p>
            <a:pPr lvl="1" indent="-463550">
              <a:spcAft>
                <a:spcPts val="9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800">
                <a:solidFill>
                  <a:srgbClr val="000000"/>
                </a:solidFill>
              </a:rPr>
              <a:t>PIMS-AIM will be used to track action items from:</a:t>
            </a:r>
          </a:p>
          <a:p>
            <a:pPr marL="863600" lvl="1" indent="-406400">
              <a:spcAft>
                <a:spcPts val="900"/>
              </a:spcAft>
              <a:buSzPct val="100000"/>
              <a:buFont typeface="+mj-lt"/>
              <a:buAutoNum type="arabicParenR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PDR, CDR, </a:t>
            </a:r>
            <a:r>
              <a:rPr lang="en-US" sz="2400" dirty="0"/>
              <a:t>SIR, PER, PSR</a:t>
            </a:r>
          </a:p>
          <a:p>
            <a:pPr marL="863600" lvl="1" indent="-406400">
              <a:spcAft>
                <a:spcPts val="900"/>
              </a:spcAft>
              <a:buSzPct val="100000"/>
              <a:buFont typeface="+mj-lt"/>
              <a:buAutoNum type="arabicParenR"/>
              <a:tabLst>
                <a:tab pos="8170863" algn="r"/>
              </a:tabLst>
            </a:pPr>
            <a:r>
              <a:rPr lang="en-US" sz="2400" dirty="0"/>
              <a:t>EPI-Hi Peer Reviews</a:t>
            </a:r>
          </a:p>
          <a:p>
            <a:pPr marL="863600" lvl="1" indent="-406400">
              <a:spcAft>
                <a:spcPts val="900"/>
              </a:spcAft>
              <a:buSzPct val="100000"/>
              <a:buFont typeface="+mj-lt"/>
              <a:buAutoNum type="arabicParenR"/>
              <a:tabLst>
                <a:tab pos="8170863" algn="r"/>
              </a:tabLst>
            </a:pPr>
            <a:r>
              <a:rPr lang="en-US" sz="2400" dirty="0"/>
              <a:t>EPI-Hi I&amp;T</a:t>
            </a:r>
          </a:p>
          <a:p>
            <a:pPr marL="863600" lvl="1" indent="-406400">
              <a:spcAft>
                <a:spcPts val="900"/>
              </a:spcAft>
              <a:buSzPct val="100000"/>
              <a:buFont typeface="+mj-lt"/>
              <a:buAutoNum type="arabicParenR"/>
              <a:tabLst>
                <a:tab pos="8170863" algn="r"/>
              </a:tabLst>
            </a:pPr>
            <a:r>
              <a:rPr lang="en-US" sz="2400" dirty="0"/>
              <a:t>EPI-Hi FRRs, TRRs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800">
                <a:solidFill>
                  <a:srgbClr val="000000"/>
                </a:solidFill>
              </a:rPr>
              <a:t>At the end of a review, action items are re-visited, summarized and documented, written inputs from reviewers collected.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800">
                <a:solidFill>
                  <a:srgbClr val="000000"/>
                </a:solidFill>
              </a:rPr>
              <a:t>Action item materials are posted on the ISIS Wiki.</a:t>
            </a:r>
          </a:p>
          <a:p>
            <a:pPr lvl="1">
              <a:spcAft>
                <a:spcPts val="9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3898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APL / Caltech Action Item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57514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APL has its own tracking systems which the EPI-Lo team will use for lower level action items e.g. for peer reviews: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Post-review, a memo is circulated to all review participants and ISIS management which lists all action items.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At APL, action items are recorded in an Excel spreadsheet and tracked by the EPI-Lo team. This is periodically distributed as work on each action item progresses.</a:t>
            </a:r>
          </a:p>
          <a:p>
            <a:pPr marL="565150" lvl="1">
              <a:spcAft>
                <a:spcPts val="1200"/>
              </a:spcAft>
              <a:buSzPct val="100000"/>
              <a:tabLst>
                <a:tab pos="8170863" algn="r"/>
              </a:tabLst>
            </a:pPr>
            <a:r>
              <a:rPr lang="en-US" sz="2000">
                <a:solidFill>
                  <a:srgbClr val="000000"/>
                </a:solidFill>
              </a:rPr>
              <a:t>Action Item Response memos are circulated to all review participants and ISIS management summarizing the disposition of each action item until all have been closed</a:t>
            </a:r>
            <a:r>
              <a:rPr lang="en-US" sz="2000">
                <a:solidFill>
                  <a:srgbClr val="000090"/>
                </a:solidFill>
              </a:rPr>
              <a:t>.</a:t>
            </a:r>
          </a:p>
          <a:p>
            <a:pPr marL="341313" indent="-341313">
              <a:spcAft>
                <a:spcPts val="1200"/>
              </a:spcAft>
              <a:buSzPct val="115000"/>
              <a:buFont typeface="Arial"/>
              <a:buChar char="•"/>
              <a:tabLst>
                <a:tab pos="8170863" algn="r"/>
              </a:tabLst>
            </a:pPr>
            <a:r>
              <a:rPr lang="en-US">
                <a:solidFill>
                  <a:srgbClr val="000000"/>
                </a:solidFill>
              </a:rPr>
              <a:t>APL will use SwRI’s PIMS-AIM for higher level action items e.g. from PDR, CDR etc. and is always available to EPI-Lo as a backup tracking mechanism.</a:t>
            </a:r>
          </a:p>
          <a:p>
            <a:pPr marL="341313" indent="-341313">
              <a:spcAft>
                <a:spcPts val="1200"/>
              </a:spcAft>
              <a:buSzPct val="115000"/>
              <a:buFont typeface="Arial"/>
              <a:buChar char="•"/>
              <a:tabLst>
                <a:tab pos="8170863" algn="r"/>
              </a:tabLst>
            </a:pPr>
            <a:r>
              <a:rPr lang="en-US">
                <a:solidFill>
                  <a:srgbClr val="000000"/>
                </a:solidFill>
              </a:rPr>
              <a:t>Caltech </a:t>
            </a:r>
            <a:r>
              <a:rPr lang="en-US" sz="2600">
                <a:solidFill>
                  <a:srgbClr val="000000"/>
                </a:solidFill>
              </a:rPr>
              <a:t>will use the SwRI action item tracking tools.</a:t>
            </a:r>
          </a:p>
        </p:txBody>
      </p:sp>
    </p:spTree>
    <p:extLst>
      <p:ext uri="{BB962C8B-B14F-4D97-AF65-F5344CB8AC3E}">
        <p14:creationId xmlns:p14="http://schemas.microsoft.com/office/powerpoint/2010/main" val="66449684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 from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46414"/>
            <a:ext cx="8426450" cy="5238524"/>
          </a:xfrm>
        </p:spPr>
        <p:txBody>
          <a:bodyPr/>
          <a:lstStyle/>
          <a:p>
            <a:pPr marL="0" lvl="1" indent="0">
              <a:spcAft>
                <a:spcPts val="900"/>
              </a:spcAft>
              <a:buSzTx/>
              <a:buNone/>
            </a:pPr>
            <a:r>
              <a:rPr lang="en-US" sz="2800" dirty="0" smtClean="0"/>
              <a:t>For tracking actions items </a:t>
            </a:r>
            <a:r>
              <a:rPr lang="en-US" sz="2800" dirty="0"/>
              <a:t>from SPP-ISIS meetings and internal ISIS meetings:</a:t>
            </a:r>
            <a:endParaRPr lang="en-US" sz="2800" dirty="0">
              <a:solidFill>
                <a:srgbClr val="000090"/>
              </a:solidFill>
            </a:endParaRP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Action items arising during meetings are noted in the minutes and an actionee and due date are assigned.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Progress is tracked during subsequent meetings and noted in the minutes.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00"/>
                </a:solidFill>
              </a:rPr>
              <a:t>Action items remain in the meeting minutes until they are closed.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SPP Payload Systems Engineer (SE) is responsible for tracking action items arising from SPP-ISIS meetings.</a:t>
            </a:r>
          </a:p>
          <a:p>
            <a:pPr lvl="1" indent="-463550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00"/>
                </a:solidFill>
              </a:rPr>
              <a:t>The ISIS SE is responsible for tracking the disposition of ISIS action items from internal meetings.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176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Summary of ISIS Action Item Tracking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331353"/>
              </p:ext>
            </p:extLst>
          </p:nvPr>
        </p:nvGraphicFramePr>
        <p:xfrm>
          <a:off x="203199" y="1563688"/>
          <a:ext cx="873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  <a:gridCol w="218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Action Items from</a:t>
                      </a: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SwRI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Caltech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PDR, CDR etc.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Peer reviews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I&amp;T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PIMS-AIM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PIMS-AIM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FRR, TRR etc.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PIMS-AIM</a:t>
                      </a:r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>
                          <a:solidFill>
                            <a:srgbClr val="FFFFFF"/>
                          </a:solidFill>
                        </a:rPr>
                        <a:t>Meetings</a:t>
                      </a:r>
                      <a:endParaRPr lang="en-US" sz="16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Minutes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230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014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SwRI has the tools to track ISIS action items.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Institutional tracking tools will be used by the EPI-Lo team at APL to track lower level action items (PIMS-AIM is available as a backup tracking system).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High level EPI-Lo action items will be tracked with SwRI’s tracking tools.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SwRI’s tools will be used to track all EPI-Hi action items.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Action items arising from meetings are being tracked through meeting minutes.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All ISIS action items are being effectively tracked.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Summary of ISIS Action Item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9131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5969</TotalTime>
  <Words>691</Words>
  <Application>Microsoft Macintosh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Action Items</vt:lpstr>
      <vt:lpstr>Outline</vt:lpstr>
      <vt:lpstr>Sources of Action Items</vt:lpstr>
      <vt:lpstr>SwRI Action Item Tracking</vt:lpstr>
      <vt:lpstr>SwRI Action Item Tracking</vt:lpstr>
      <vt:lpstr>APL / Caltech Action Item Tracking</vt:lpstr>
      <vt:lpstr>ISIS Action Items from Meetings</vt:lpstr>
      <vt:lpstr>Summary of ISIS Action Item Tracking</vt:lpstr>
      <vt:lpstr>Summary of ISIS Action Item Tracking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184</cp:revision>
  <cp:lastPrinted>2013-10-28T06:06:55Z</cp:lastPrinted>
  <dcterms:created xsi:type="dcterms:W3CDTF">2013-01-28T12:52:32Z</dcterms:created>
  <dcterms:modified xsi:type="dcterms:W3CDTF">2013-10-28T06:07:09Z</dcterms:modified>
</cp:coreProperties>
</file>