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413" r:id="rId2"/>
    <p:sldId id="445" r:id="rId3"/>
    <p:sldId id="454" r:id="rId4"/>
    <p:sldId id="446" r:id="rId5"/>
    <p:sldId id="450" r:id="rId6"/>
    <p:sldId id="453" r:id="rId7"/>
    <p:sldId id="452" r:id="rId8"/>
    <p:sldId id="451" r:id="rId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5"/>
            <p14:sldId id="454"/>
            <p14:sldId id="446"/>
            <p14:sldId id="450"/>
            <p14:sldId id="453"/>
            <p14:sldId id="452"/>
            <p14:sldId id="4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1540" autoAdjust="0"/>
  </p:normalViewPr>
  <p:slideViewPr>
    <p:cSldViewPr snapToGrid="0">
      <p:cViewPr>
        <p:scale>
          <a:sx n="100" d="100"/>
          <a:sy n="100" d="100"/>
        </p:scale>
        <p:origin x="-1336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29 – </a:t>
            </a:r>
            <a:r>
              <a:rPr lang="en-US" sz="1000" baseline="0" dirty="0" smtClean="0"/>
              <a:t> Action Items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Angold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Action Items -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299" y="1132114"/>
            <a:ext cx="8035925" cy="5238524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 smtClean="0"/>
              <a:t>Source of Action Items</a:t>
            </a:r>
          </a:p>
          <a:p>
            <a:pPr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/>
              <a:t>ISIS Action Items from Meetings</a:t>
            </a:r>
            <a:endParaRPr lang="en-US" sz="2800" dirty="0" smtClean="0"/>
          </a:p>
          <a:p>
            <a:pPr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 smtClean="0"/>
              <a:t>SwRI Action Item Tracking</a:t>
            </a:r>
          </a:p>
          <a:p>
            <a:pPr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 smtClean="0"/>
              <a:t>APL / Caltech Action Item Tracking</a:t>
            </a:r>
          </a:p>
          <a:p>
            <a:pPr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/>
              <a:t>Summary of ISIS Action Item Tracking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189276" y="5494635"/>
            <a:ext cx="4562267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this what you want?</a:t>
            </a:r>
          </a:p>
        </p:txBody>
      </p:sp>
    </p:spTree>
    <p:extLst>
      <p:ext uri="{BB962C8B-B14F-4D97-AF65-F5344CB8AC3E}">
        <p14:creationId xmlns:p14="http://schemas.microsoft.com/office/powerpoint/2010/main" val="27075540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Source of 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  <a:buSzPct val="115000"/>
              <a:buFont typeface="Arial"/>
              <a:buChar char="•"/>
            </a:pPr>
            <a:r>
              <a:rPr lang="en-US" sz="2800" dirty="0" smtClean="0"/>
              <a:t>No Action Items assigned at the MDR</a:t>
            </a:r>
          </a:p>
          <a:p>
            <a:pPr>
              <a:spcAft>
                <a:spcPts val="900"/>
              </a:spcAft>
              <a:buSzPct val="115000"/>
              <a:buFont typeface="Arial"/>
              <a:buChar char="•"/>
            </a:pPr>
            <a:r>
              <a:rPr lang="en-US" sz="2800" dirty="0"/>
              <a:t>No Action Items</a:t>
            </a:r>
            <a:r>
              <a:rPr lang="en-US" sz="2800" dirty="0" smtClean="0"/>
              <a:t> self-imposed by the team</a:t>
            </a:r>
          </a:p>
          <a:p>
            <a:pPr>
              <a:spcAft>
                <a:spcPts val="900"/>
              </a:spcAft>
              <a:buSzPct val="115000"/>
              <a:buFont typeface="Arial"/>
              <a:buChar char="•"/>
            </a:pPr>
            <a:r>
              <a:rPr lang="en-US" sz="2800" dirty="0" smtClean="0"/>
              <a:t>Other Action Items:</a:t>
            </a:r>
          </a:p>
          <a:p>
            <a:pPr lvl="1">
              <a:spcAft>
                <a:spcPts val="900"/>
              </a:spcAft>
              <a:buSzPct val="100000"/>
            </a:pPr>
            <a:r>
              <a:rPr lang="en-US" sz="2800" dirty="0" smtClean="0"/>
              <a:t>from internal ISIS meetings</a:t>
            </a:r>
          </a:p>
          <a:p>
            <a:pPr lvl="1">
              <a:spcAft>
                <a:spcPts val="900"/>
              </a:spcAft>
              <a:buSzPct val="100000"/>
            </a:pPr>
            <a:r>
              <a:rPr lang="en-US" sz="2800" dirty="0"/>
              <a:t>from SPP-ISIS meetings</a:t>
            </a:r>
            <a:endParaRPr lang="en-US" sz="2800" dirty="0" smtClean="0"/>
          </a:p>
          <a:p>
            <a:pPr lvl="1">
              <a:spcAft>
                <a:spcPts val="900"/>
              </a:spcAft>
              <a:buSzPct val="100000"/>
            </a:pPr>
            <a:r>
              <a:rPr lang="en-US" sz="2800" dirty="0" smtClean="0"/>
              <a:t>from Peer Reviews</a:t>
            </a:r>
          </a:p>
          <a:p>
            <a:pPr lvl="1">
              <a:spcAft>
                <a:spcPts val="900"/>
              </a:spcAft>
              <a:buSzPct val="100000"/>
            </a:pPr>
            <a:r>
              <a:rPr lang="en-US" sz="2800" dirty="0"/>
              <a:t>from PDR, CDR, SIR, PER, PSR, LRR</a:t>
            </a:r>
          </a:p>
          <a:p>
            <a:pPr lvl="1">
              <a:spcAft>
                <a:spcPts val="900"/>
              </a:spcAft>
              <a:buSzPct val="100000"/>
            </a:pPr>
            <a:r>
              <a:rPr lang="en-US" sz="2800" dirty="0" smtClean="0"/>
              <a:t>from Fabrication Readiness Reviews, Pre-Ship Reviews ...</a:t>
            </a:r>
          </a:p>
          <a:p>
            <a:pPr lvl="1">
              <a:spcAft>
                <a:spcPts val="900"/>
              </a:spcAft>
              <a:buSzPct val="100000"/>
            </a:pPr>
            <a:r>
              <a:rPr lang="en-US" sz="2800" dirty="0" smtClean="0"/>
              <a:t>from I&amp;T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5439" y="5494635"/>
            <a:ext cx="3429945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missing?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3226" y="1214735"/>
            <a:ext cx="3126577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this correct?</a:t>
            </a:r>
          </a:p>
        </p:txBody>
      </p:sp>
    </p:spTree>
    <p:extLst>
      <p:ext uri="{BB962C8B-B14F-4D97-AF65-F5344CB8AC3E}">
        <p14:creationId xmlns:p14="http://schemas.microsoft.com/office/powerpoint/2010/main" val="4335946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 from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900"/>
              </a:spcAft>
              <a:buSzTx/>
              <a:buNone/>
            </a:pPr>
            <a:r>
              <a:rPr lang="en-US" sz="2800" dirty="0" smtClean="0"/>
              <a:t>Tracking Actions Items </a:t>
            </a:r>
            <a:r>
              <a:rPr lang="en-US" sz="2800" dirty="0"/>
              <a:t>from internal ISIS meetings and SPP-ISIS meetings:</a:t>
            </a:r>
            <a:endParaRPr lang="en-US" sz="2800" dirty="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00"/>
                </a:solidFill>
              </a:rPr>
              <a:t>Action Items arising during meetings are noted in the minutes and an actionee and due date are assigned.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00"/>
                </a:solidFill>
              </a:rPr>
              <a:t>Progress is tracked during subsequent meetings and noted in the minutes.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00"/>
                </a:solidFill>
              </a:rPr>
              <a:t>Action Items remain in the meeting minutes until they are closed.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The ISIS Systems Engineer (SE) is responsible for tracking the disposition of ISIS Action Items from internal meetings.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The SPP Payload SE is responsible for tracking those arising from SPP-ISIS meetings.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176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SwRI Action Item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2800" dirty="0"/>
              <a:t>More formal tracking of higher level Action Items:</a:t>
            </a:r>
            <a:endParaRPr lang="en-US" sz="2800">
              <a:solidFill>
                <a:srgbClr val="000090"/>
              </a:solidFill>
            </a:endParaRPr>
          </a:p>
          <a:p>
            <a:pPr>
              <a:spcAft>
                <a:spcPts val="1200"/>
              </a:spcAft>
              <a:buSzPct val="115000"/>
              <a:buFont typeface="Arial"/>
              <a:buChar char="•"/>
              <a:tabLst>
                <a:tab pos="8170863" algn="r"/>
              </a:tabLst>
            </a:pPr>
            <a:r>
              <a:rPr lang="en-US">
                <a:solidFill>
                  <a:srgbClr val="000000"/>
                </a:solidFill>
              </a:rPr>
              <a:t>SwRI has its own tracking system for Action Items -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FF"/>
                </a:solidFill>
              </a:rPr>
              <a:t>Project Information Management System – Action Item Management PIMS-AIM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PIMS-AIM tracks the Action Item history and automatically distributes status updates, due date reminders, closure memos.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The ISIS Project Manager is responsible for PIMS-AIM.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The ISIS Systems Engineer (SE) is responsible for tracking the disposition of ISIS Action Items.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60302" y="5494635"/>
            <a:ext cx="9461444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 we use any other tracking tools / methods?</a:t>
            </a:r>
          </a:p>
        </p:txBody>
      </p:sp>
    </p:spTree>
    <p:extLst>
      <p:ext uri="{BB962C8B-B14F-4D97-AF65-F5344CB8AC3E}">
        <p14:creationId xmlns:p14="http://schemas.microsoft.com/office/powerpoint/2010/main" val="380783502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SwRI Action Item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2800" dirty="0"/>
              <a:t> </a:t>
            </a:r>
            <a:endParaRPr lang="en-US" sz="2800">
              <a:solidFill>
                <a:srgbClr val="000090"/>
              </a:solidFill>
            </a:endParaRPr>
          </a:p>
          <a:p>
            <a:pPr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600">
                <a:solidFill>
                  <a:srgbClr val="000000"/>
                </a:solidFill>
              </a:rPr>
              <a:t>For reviews, in addition to PIMS-AIM entries: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At the end of each review, action items are re-visited, summarized and documented, written inputs from reviewers collected.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Review materials are posted on the ISIS Wiki.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An Internal Design Review Report form is generated and signed off by the review chair when all Action Items are closed</a:t>
            </a:r>
            <a:r>
              <a:rPr lang="en-US" sz="200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99080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APL / Caltech Action Item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APL has its own tracking systems which it will use for lower level Action Items. For example, for peer reviews:</a:t>
            </a:r>
          </a:p>
          <a:p>
            <a:pPr marL="565150"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000">
                <a:solidFill>
                  <a:srgbClr val="000000"/>
                </a:solidFill>
              </a:rPr>
              <a:t>Post-review, a memo is circulated to all review participants and ISIS management which lists all Action Items.</a:t>
            </a:r>
          </a:p>
          <a:p>
            <a:pPr marL="565150"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000">
                <a:solidFill>
                  <a:srgbClr val="000000"/>
                </a:solidFill>
              </a:rPr>
              <a:t>At APL, Action Items are recorded in an Excel spreadsheet and tracked by the EPI-Lo team. This is periodically distributed as work on each Action Item progresses.</a:t>
            </a:r>
          </a:p>
          <a:p>
            <a:pPr marL="565150"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000">
                <a:solidFill>
                  <a:srgbClr val="000000"/>
                </a:solidFill>
              </a:rPr>
              <a:t>Action Item Response memos are circulated to all review participants and ISIS management summarizing the disposition of each action item until all have been closed</a:t>
            </a:r>
            <a:r>
              <a:rPr lang="en-US" sz="2000">
                <a:solidFill>
                  <a:srgbClr val="000090"/>
                </a:solidFill>
              </a:rPr>
              <a:t>.</a:t>
            </a:r>
          </a:p>
          <a:p>
            <a:pPr marL="341313" indent="-341313">
              <a:spcAft>
                <a:spcPts val="1200"/>
              </a:spcAft>
              <a:buSzPct val="115000"/>
              <a:buFont typeface="Arial"/>
              <a:buChar char="•"/>
              <a:tabLst>
                <a:tab pos="8170863" algn="r"/>
              </a:tabLst>
            </a:pPr>
            <a:r>
              <a:rPr lang="en-US">
                <a:solidFill>
                  <a:srgbClr val="000000"/>
                </a:solidFill>
              </a:rPr>
              <a:t>APL will use SwRI’s PIMS-AIM for higher level Action Items e.g. from PDR, CDR etc.</a:t>
            </a:r>
          </a:p>
          <a:p>
            <a:pPr marL="341313" indent="-341313">
              <a:spcAft>
                <a:spcPts val="1200"/>
              </a:spcAft>
              <a:buSzPct val="115000"/>
              <a:buFont typeface="Arial"/>
              <a:buChar char="•"/>
              <a:tabLst>
                <a:tab pos="8170863" algn="r"/>
              </a:tabLst>
            </a:pPr>
            <a:r>
              <a:rPr lang="en-US">
                <a:solidFill>
                  <a:srgbClr val="000000"/>
                </a:solidFill>
              </a:rPr>
              <a:t>Caltech </a:t>
            </a:r>
            <a:r>
              <a:rPr lang="en-US" sz="2600">
                <a:solidFill>
                  <a:srgbClr val="000000"/>
                </a:solidFill>
              </a:rPr>
              <a:t>will use the SwRI Action Item tracking tools.</a:t>
            </a:r>
          </a:p>
        </p:txBody>
      </p:sp>
    </p:spTree>
    <p:extLst>
      <p:ext uri="{BB962C8B-B14F-4D97-AF65-F5344CB8AC3E}">
        <p14:creationId xmlns:p14="http://schemas.microsoft.com/office/powerpoint/2010/main" val="66449684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Summary of ISIS Action Item Tracking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125289"/>
              </p:ext>
            </p:extLst>
          </p:nvPr>
        </p:nvGraphicFramePr>
        <p:xfrm>
          <a:off x="203199" y="1131888"/>
          <a:ext cx="8737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  <a:gridCol w="218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Action Items from</a:t>
                      </a: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SwRI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APL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Caltech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Internal</a:t>
                      </a:r>
                      <a:r>
                        <a:rPr lang="en-US" sz="1600" baseline="0">
                          <a:solidFill>
                            <a:srgbClr val="FFFFFF"/>
                          </a:solidFill>
                        </a:rPr>
                        <a:t> meetings</a:t>
                      </a:r>
                      <a:endParaRPr lang="en-US" sz="160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SPP-ISIS meetings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Peer reviews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IDRRs,</a:t>
                      </a:r>
                      <a:r>
                        <a:rPr lang="en-US" sz="1600" baseline="0"/>
                        <a:t> 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Memos,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IDRRs,</a:t>
                      </a:r>
                      <a:r>
                        <a:rPr lang="en-US" sz="1600" baseline="0"/>
                        <a:t> PIMS-AIM</a:t>
                      </a:r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PDR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IDRRs,</a:t>
                      </a:r>
                      <a:r>
                        <a:rPr lang="en-US" sz="1600" baseline="0"/>
                        <a:t> 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IDRRs,</a:t>
                      </a:r>
                      <a:r>
                        <a:rPr lang="en-US" sz="1600" baseline="0"/>
                        <a:t> 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IDRRs,</a:t>
                      </a:r>
                      <a:r>
                        <a:rPr lang="en-US" sz="1600" baseline="0"/>
                        <a:t> PIMS-AIM</a:t>
                      </a:r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CDR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IDRRs,</a:t>
                      </a:r>
                      <a:r>
                        <a:rPr lang="en-US" sz="1600" baseline="0"/>
                        <a:t> 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IDRRs,</a:t>
                      </a:r>
                      <a:r>
                        <a:rPr lang="en-US" sz="1600" baseline="0"/>
                        <a:t> 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IDRRs,</a:t>
                      </a:r>
                      <a:r>
                        <a:rPr lang="en-US" sz="1600" baseline="0"/>
                        <a:t> PIMS-AIM</a:t>
                      </a:r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TRR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IDRRs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SIR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PER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I&amp;T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PIMS-AIM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PIMS-AIM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PIMS-AIM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PSR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LRR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IDRRs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3709" y="5494635"/>
            <a:ext cx="7513395" cy="1077218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Help! </a:t>
            </a:r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missing?</a:t>
            </a:r>
          </a:p>
          <a:p>
            <a:pPr algn="ctr"/>
            <a:r>
              <a:rPr lang="en-US" sz="3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will we really track all these AIs?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6405" y="795635"/>
            <a:ext cx="4426011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Does this table work?</a:t>
            </a:r>
          </a:p>
        </p:txBody>
      </p:sp>
    </p:spTree>
    <p:extLst>
      <p:ext uri="{BB962C8B-B14F-4D97-AF65-F5344CB8AC3E}">
        <p14:creationId xmlns:p14="http://schemas.microsoft.com/office/powerpoint/2010/main" val="3728523045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5407</TotalTime>
  <Words>574</Words>
  <Application>Microsoft Macintosh PowerPoint</Application>
  <PresentationFormat>On-screen Show (4:3)</PresentationFormat>
  <Paragraphs>103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Mid Phase B Status - ISIS - DRAFT 1</vt:lpstr>
      <vt:lpstr>Action Items</vt:lpstr>
      <vt:lpstr>Action Items - Outline</vt:lpstr>
      <vt:lpstr>Source of Action Items</vt:lpstr>
      <vt:lpstr>ISIS Action Items from Meetings</vt:lpstr>
      <vt:lpstr>SwRI Action Item Tracking</vt:lpstr>
      <vt:lpstr>SwRI Action Item Tracking</vt:lpstr>
      <vt:lpstr>APL / Caltech Action Item Tracking</vt:lpstr>
      <vt:lpstr>Summary of ISIS Action Item Tracking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170</cp:revision>
  <cp:lastPrinted>2012-05-09T16:55:26Z</cp:lastPrinted>
  <dcterms:created xsi:type="dcterms:W3CDTF">2013-01-28T12:52:32Z</dcterms:created>
  <dcterms:modified xsi:type="dcterms:W3CDTF">2013-10-25T01:06:05Z</dcterms:modified>
</cp:coreProperties>
</file>