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9" r:id="rId2"/>
    <p:sldId id="280"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989"/>
    <a:srgbClr val="E6EF8D"/>
    <a:srgbClr val="FF0000"/>
    <a:srgbClr val="339933"/>
    <a:srgbClr val="00CC00"/>
    <a:srgbClr val="FF3300"/>
    <a:srgbClr val="FFFF66"/>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81" autoAdjust="0"/>
    <p:restoredTop sz="89356" autoAdjust="0"/>
  </p:normalViewPr>
  <p:slideViewPr>
    <p:cSldViewPr>
      <p:cViewPr varScale="1">
        <p:scale>
          <a:sx n="74" d="100"/>
          <a:sy n="74" d="100"/>
        </p:scale>
        <p:origin x="-1147" y="-77"/>
      </p:cViewPr>
      <p:guideLst>
        <p:guide orient="horz" pos="2160"/>
        <p:guide pos="2880"/>
      </p:guideLst>
    </p:cSldViewPr>
  </p:slideViewPr>
  <p:outlineViewPr>
    <p:cViewPr>
      <p:scale>
        <a:sx n="20" d="100"/>
        <a:sy n="20"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4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143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43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43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143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0CA512C2-EBD0-409E-8B86-7E42428C1F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905BAA3-5E08-4EBF-96FA-9B6D8AD617CD}" type="slidenum">
              <a:rPr lang="en-US" smtClean="0">
                <a:latin typeface="Times New Roman" charset="0"/>
              </a:rPr>
              <a:pPr/>
              <a:t>3</a:t>
            </a:fld>
            <a:endParaRPr lang="en-US" smtClean="0">
              <a:latin typeface="Times New Roman"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6E6433B-E98B-423B-BE19-A9CC9275FF2B}" type="slidenum">
              <a:rPr lang="en-US" smtClean="0">
                <a:latin typeface="Times New Roman" charset="0"/>
              </a:rPr>
              <a:pPr/>
              <a:t>4</a:t>
            </a:fld>
            <a:endParaRPr lang="en-US" smtClean="0">
              <a:latin typeface="Times New Roman" charset="0"/>
            </a:endParaRPr>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96E9E9-F9B0-411C-BB13-3CDA02D8E6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456E76-8251-4666-9E3D-5BBC76B8DC2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D0DBD5-A6FE-4C80-B9EC-312EB919372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D9F118-3CDB-4EA2-B2EA-DCEA3C4350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535AD4-60B1-42F2-AAB1-419744DDF13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013BEA-11CA-4A69-A8AE-451CCB7AE2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BC8A5F-AB82-4B5C-8184-7046C47F25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A7DBEB4-A021-4CD9-B726-452F8557EA2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A48BCBC-A85E-4C04-B6D8-63A1D1F5988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A5C936-6395-4FB4-B23D-391C1561B0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90F7D9-C02C-4EEF-8393-7CF56CB3134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C97082C3-FC61-494A-9D02-00C9E5B551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685800" y="0"/>
            <a:ext cx="7772400" cy="685800"/>
          </a:xfrm>
        </p:spPr>
        <p:txBody>
          <a:bodyPr/>
          <a:lstStyle/>
          <a:p>
            <a:r>
              <a:rPr lang="en-US" smtClean="0"/>
              <a:t>Risk Analysis Score Card</a:t>
            </a:r>
          </a:p>
        </p:txBody>
      </p:sp>
      <p:pic>
        <p:nvPicPr>
          <p:cNvPr id="2051" name="Picture 5"/>
          <p:cNvPicPr>
            <a:picLocks noChangeAspect="1" noChangeArrowheads="1"/>
          </p:cNvPicPr>
          <p:nvPr/>
        </p:nvPicPr>
        <p:blipFill>
          <a:blip r:embed="rId2" cstate="print"/>
          <a:srcRect/>
          <a:stretch>
            <a:fillRect/>
          </a:stretch>
        </p:blipFill>
        <p:spPr bwMode="auto">
          <a:xfrm>
            <a:off x="6629400" y="685800"/>
            <a:ext cx="2373313" cy="2133600"/>
          </a:xfrm>
          <a:prstGeom prst="rect">
            <a:avLst/>
          </a:prstGeom>
          <a:noFill/>
          <a:ln w="9525">
            <a:noFill/>
            <a:miter lim="800000"/>
            <a:headEnd/>
            <a:tailEnd/>
          </a:ln>
        </p:spPr>
      </p:pic>
      <p:sp>
        <p:nvSpPr>
          <p:cNvPr id="10" name="Right Arrow 9"/>
          <p:cNvSpPr/>
          <p:nvPr/>
        </p:nvSpPr>
        <p:spPr>
          <a:xfrm>
            <a:off x="6324600" y="14478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flipV="1">
            <a:off x="7620000" y="2819400"/>
            <a:ext cx="274638"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1" name="Content Placeholder 10"/>
          <p:cNvGraphicFramePr>
            <a:graphicFrameLocks noGrp="1"/>
          </p:cNvGraphicFramePr>
          <p:nvPr>
            <p:ph idx="1"/>
          </p:nvPr>
        </p:nvGraphicFramePr>
        <p:xfrm>
          <a:off x="685800" y="685800"/>
          <a:ext cx="5638800" cy="2419350"/>
        </p:xfrm>
        <a:graphic>
          <a:graphicData uri="http://schemas.openxmlformats.org/drawingml/2006/table">
            <a:tbl>
              <a:tblPr/>
              <a:tblGrid>
                <a:gridCol w="1010222"/>
                <a:gridCol w="1346327"/>
                <a:gridCol w="1529651"/>
                <a:gridCol w="1752600"/>
              </a:tblGrid>
              <a:tr h="1038225">
                <a:tc>
                  <a:txBody>
                    <a:bodyPr/>
                    <a:lstStyle/>
                    <a:p>
                      <a:pPr algn="ctr" fontAlgn="t"/>
                      <a:r>
                        <a:rPr lang="en-US" sz="1200" b="1" i="0" u="none" strike="noStrike" dirty="0">
                          <a:solidFill>
                            <a:srgbClr val="000000"/>
                          </a:solidFill>
                          <a:latin typeface="Calibri"/>
                        </a:rPr>
                        <a:t>Likelihood Bins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latin typeface="Calibri"/>
                        </a:rPr>
                        <a:t>Safety </a:t>
                      </a:r>
                      <a:r>
                        <a:rPr lang="en-US" sz="1050" b="0" i="0" u="none" strike="noStrike" dirty="0">
                          <a:solidFill>
                            <a:srgbClr val="000000"/>
                          </a:solidFill>
                          <a:latin typeface="Calibri"/>
                        </a:rPr>
                        <a:t/>
                      </a:r>
                      <a:br>
                        <a:rPr lang="en-US" sz="1050" b="0" i="0" u="none" strike="noStrike" dirty="0">
                          <a:solidFill>
                            <a:srgbClr val="000000"/>
                          </a:solidFill>
                          <a:latin typeface="Calibri"/>
                        </a:rPr>
                      </a:br>
                      <a:r>
                        <a:rPr lang="en-US" sz="1100" b="0" i="0" u="none" strike="noStrike" dirty="0">
                          <a:solidFill>
                            <a:srgbClr val="000000"/>
                          </a:solidFill>
                          <a:latin typeface="Calibri"/>
                        </a:rPr>
                        <a:t>(likelihood of safety event </a:t>
                      </a:r>
                      <a:r>
                        <a:rPr lang="en-US" sz="1100" b="0" i="0" u="none" strike="noStrike" dirty="0" err="1">
                          <a:solidFill>
                            <a:srgbClr val="000000"/>
                          </a:solidFill>
                          <a:latin typeface="Calibri"/>
                        </a:rPr>
                        <a:t>occurences</a:t>
                      </a:r>
                      <a:r>
                        <a:rPr lang="en-US" sz="1100" b="0" i="0" u="none" strike="noStrike" dirty="0">
                          <a:solidFill>
                            <a:srgbClr val="000000"/>
                          </a:solidFill>
                          <a:latin typeface="Calibri"/>
                        </a:rPr>
                        <a:t>)</a:t>
                      </a:r>
                      <a:endParaRPr lang="en-US" sz="105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latin typeface="Calibri"/>
                        </a:rPr>
                        <a:t>Technical</a:t>
                      </a:r>
                      <a:r>
                        <a:rPr lang="en-US" sz="1050" b="0" i="0" u="none" strike="noStrike" dirty="0">
                          <a:solidFill>
                            <a:srgbClr val="000000"/>
                          </a:solidFill>
                          <a:latin typeface="Calibri"/>
                        </a:rPr>
                        <a:t> </a:t>
                      </a:r>
                      <a:br>
                        <a:rPr lang="en-US" sz="1050" b="0" i="0" u="none" strike="noStrike" dirty="0">
                          <a:solidFill>
                            <a:srgbClr val="000000"/>
                          </a:solidFill>
                          <a:latin typeface="Calibri"/>
                        </a:rPr>
                      </a:br>
                      <a:r>
                        <a:rPr lang="en-US" sz="1100" b="0" i="0" u="none" strike="noStrike" dirty="0">
                          <a:solidFill>
                            <a:srgbClr val="000000"/>
                          </a:solidFill>
                          <a:latin typeface="Calibri"/>
                        </a:rPr>
                        <a:t>(Estimated likelihood of not meeting mission technical performance requirements)</a:t>
                      </a:r>
                      <a:endParaRPr lang="en-US" sz="105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latin typeface="Calibri"/>
                        </a:rPr>
                        <a:t>Cost/schedule</a:t>
                      </a:r>
                      <a:r>
                        <a:rPr lang="en-US" sz="1050" b="0" i="0" u="none" strike="noStrike" dirty="0">
                          <a:solidFill>
                            <a:srgbClr val="000000"/>
                          </a:solidFill>
                          <a:latin typeface="Calibri"/>
                        </a:rPr>
                        <a:t/>
                      </a:r>
                      <a:br>
                        <a:rPr lang="en-US" sz="1050" b="0" i="0" u="none" strike="noStrike" dirty="0">
                          <a:solidFill>
                            <a:srgbClr val="000000"/>
                          </a:solidFill>
                          <a:latin typeface="Calibri"/>
                        </a:rPr>
                      </a:br>
                      <a:r>
                        <a:rPr lang="en-US" sz="1100" b="0" i="0" u="none" strike="noStrike" dirty="0">
                          <a:solidFill>
                            <a:srgbClr val="000000"/>
                          </a:solidFill>
                          <a:latin typeface="Calibri"/>
                        </a:rPr>
                        <a:t>(Estimated likelihood of not meeting allocated Cost/Schedule </a:t>
                      </a:r>
                      <a:br>
                        <a:rPr lang="en-US" sz="1100" b="0" i="0" u="none" strike="noStrike" dirty="0">
                          <a:solidFill>
                            <a:srgbClr val="000000"/>
                          </a:solidFill>
                          <a:latin typeface="Calibri"/>
                        </a:rPr>
                      </a:br>
                      <a:r>
                        <a:rPr lang="en-US" sz="1100" b="0" i="0" u="none" strike="noStrike" dirty="0">
                          <a:solidFill>
                            <a:srgbClr val="000000"/>
                          </a:solidFill>
                          <a:latin typeface="Calibri"/>
                        </a:rPr>
                        <a:t>requirements or margin)</a:t>
                      </a:r>
                      <a:endParaRPr lang="en-US" sz="105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225">
                <a:tc>
                  <a:txBody>
                    <a:bodyPr/>
                    <a:lstStyle/>
                    <a:p>
                      <a:pPr algn="l" fontAlgn="b"/>
                      <a:r>
                        <a:rPr lang="en-US" sz="1200" b="1" i="0" u="none" strike="noStrike" dirty="0">
                          <a:solidFill>
                            <a:srgbClr val="000000"/>
                          </a:solidFill>
                          <a:latin typeface="Calibri"/>
                        </a:rPr>
                        <a:t>5 Very 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(P</a:t>
                      </a:r>
                      <a:r>
                        <a:rPr lang="en-US" sz="1200" b="0" i="0" u="none" strike="noStrike" baseline="-25000" dirty="0">
                          <a:solidFill>
                            <a:srgbClr val="000000"/>
                          </a:solidFill>
                          <a:latin typeface="Calibri"/>
                        </a:rPr>
                        <a:t>s</a:t>
                      </a:r>
                      <a:r>
                        <a:rPr lang="en-US" sz="1200" b="0" i="0" u="none" strike="noStrike" dirty="0">
                          <a:solidFill>
                            <a:srgbClr val="000000"/>
                          </a:solidFill>
                          <a:latin typeface="Calibri"/>
                        </a:rPr>
                        <a:t> &gt; 10</a:t>
                      </a:r>
                      <a:r>
                        <a:rPr lang="en-US" sz="1200" b="0" i="0" u="none" strike="noStrike" baseline="30000" dirty="0">
                          <a:solidFill>
                            <a:srgbClr val="000000"/>
                          </a:solidFill>
                          <a:latin typeface="Calibri"/>
                        </a:rPr>
                        <a:t>-1</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(P</a:t>
                      </a:r>
                      <a:r>
                        <a:rPr lang="en-US" sz="1200" b="0" i="0" u="none" strike="noStrike" baseline="-25000" dirty="0">
                          <a:solidFill>
                            <a:srgbClr val="000000"/>
                          </a:solidFill>
                          <a:latin typeface="Calibri"/>
                        </a:rPr>
                        <a:t>T</a:t>
                      </a:r>
                      <a:r>
                        <a:rPr lang="en-US" sz="1200" b="0" i="0" u="none" strike="noStrike" dirty="0">
                          <a:solidFill>
                            <a:srgbClr val="000000"/>
                          </a:solidFill>
                          <a:latin typeface="Calibri"/>
                        </a:rPr>
                        <a:t> &gt; 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(P</a:t>
                      </a:r>
                      <a:r>
                        <a:rPr lang="en-US" sz="1200" b="0" i="0" u="none" strike="noStrike" baseline="-25000" dirty="0">
                          <a:solidFill>
                            <a:srgbClr val="000000"/>
                          </a:solidFill>
                          <a:latin typeface="Calibri"/>
                        </a:rPr>
                        <a:t>CS</a:t>
                      </a:r>
                      <a:r>
                        <a:rPr lang="en-US" sz="1200" b="0" i="0" u="none" strike="noStrike" dirty="0">
                          <a:solidFill>
                            <a:srgbClr val="000000"/>
                          </a:solidFill>
                          <a:latin typeface="Calibri"/>
                        </a:rPr>
                        <a:t> &gt; 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225">
                <a:tc>
                  <a:txBody>
                    <a:bodyPr/>
                    <a:lstStyle/>
                    <a:p>
                      <a:pPr algn="l" fontAlgn="b"/>
                      <a:r>
                        <a:rPr lang="en-US" sz="1200" b="1" i="0" u="none" strike="noStrike" dirty="0">
                          <a:solidFill>
                            <a:srgbClr val="000000"/>
                          </a:solidFill>
                          <a:latin typeface="Calibri"/>
                        </a:rPr>
                        <a:t>4 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r>
                        <a:rPr lang="en-US" sz="1200" b="0" i="0" u="none" strike="noStrike" baseline="30000" dirty="0">
                          <a:solidFill>
                            <a:srgbClr val="000000"/>
                          </a:solidFill>
                          <a:latin typeface="Calibri"/>
                        </a:rPr>
                        <a:t>-2</a:t>
                      </a:r>
                      <a:r>
                        <a:rPr lang="en-US" sz="1200" b="0" i="0" u="none" strike="noStrike" dirty="0">
                          <a:solidFill>
                            <a:srgbClr val="000000"/>
                          </a:solidFill>
                          <a:latin typeface="Calibri"/>
                        </a:rPr>
                        <a:t> &lt; P</a:t>
                      </a:r>
                      <a:r>
                        <a:rPr lang="en-US" sz="1200" b="0" i="0" u="none" strike="noStrike" baseline="-25000" dirty="0">
                          <a:solidFill>
                            <a:srgbClr val="000000"/>
                          </a:solidFill>
                          <a:latin typeface="Calibri"/>
                        </a:rPr>
                        <a:t>s</a:t>
                      </a:r>
                      <a:r>
                        <a:rPr lang="en-US" sz="1200" b="0" i="0" u="none" strike="noStrike" dirty="0">
                          <a:solidFill>
                            <a:srgbClr val="000000"/>
                          </a:solidFill>
                          <a:latin typeface="Calibri"/>
                        </a:rPr>
                        <a:t> ≤ 10</a:t>
                      </a:r>
                      <a:r>
                        <a:rPr lang="en-US" sz="1200" b="0" i="0" u="none" strike="noStrike" baseline="30000" dirty="0">
                          <a:solidFill>
                            <a:srgbClr val="000000"/>
                          </a:solidFill>
                          <a:latin typeface="Calibri"/>
                        </a:rPr>
                        <a:t>-1</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(25% &lt; P</a:t>
                      </a:r>
                      <a:r>
                        <a:rPr lang="en-US" sz="1200" b="0" i="0" u="none" strike="noStrike" baseline="-25000" dirty="0">
                          <a:solidFill>
                            <a:srgbClr val="000000"/>
                          </a:solidFill>
                          <a:latin typeface="Calibri"/>
                        </a:rPr>
                        <a:t>T</a:t>
                      </a:r>
                      <a:r>
                        <a:rPr lang="en-US" sz="1200" b="0" i="0" u="none" strike="noStrike" dirty="0">
                          <a:solidFill>
                            <a:srgbClr val="000000"/>
                          </a:solidFill>
                          <a:latin typeface="Calibri"/>
                        </a:rPr>
                        <a:t> ≤ 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(50% &lt; P</a:t>
                      </a:r>
                      <a:r>
                        <a:rPr lang="en-US" sz="1200" b="0" i="0" u="none" strike="noStrike" baseline="-25000" dirty="0">
                          <a:solidFill>
                            <a:srgbClr val="000000"/>
                          </a:solidFill>
                          <a:latin typeface="Calibri"/>
                        </a:rPr>
                        <a:t>CS</a:t>
                      </a:r>
                      <a:r>
                        <a:rPr lang="en-US" sz="1200" b="0" i="0" u="none" strike="noStrike" dirty="0">
                          <a:solidFill>
                            <a:srgbClr val="000000"/>
                          </a:solidFill>
                          <a:latin typeface="Calibri"/>
                        </a:rPr>
                        <a:t> ≤ 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225">
                <a:tc>
                  <a:txBody>
                    <a:bodyPr/>
                    <a:lstStyle/>
                    <a:p>
                      <a:pPr algn="l" fontAlgn="b"/>
                      <a:r>
                        <a:rPr lang="en-US" sz="1200" b="1" i="0" u="none" strike="noStrike" dirty="0">
                          <a:solidFill>
                            <a:srgbClr val="000000"/>
                          </a:solidFill>
                          <a:latin typeface="Calibri"/>
                        </a:rPr>
                        <a:t>3 Moderate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r>
                        <a:rPr lang="en-US" sz="1200" b="0" i="0" u="none" strike="noStrike" baseline="30000" dirty="0">
                          <a:solidFill>
                            <a:srgbClr val="000000"/>
                          </a:solidFill>
                          <a:latin typeface="Calibri"/>
                        </a:rPr>
                        <a:t>-3</a:t>
                      </a:r>
                      <a:r>
                        <a:rPr lang="en-US" sz="1200" b="0" i="0" u="none" strike="noStrike" dirty="0">
                          <a:solidFill>
                            <a:srgbClr val="000000"/>
                          </a:solidFill>
                          <a:latin typeface="Calibri"/>
                        </a:rPr>
                        <a:t> &lt; P</a:t>
                      </a:r>
                      <a:r>
                        <a:rPr lang="en-US" sz="1200" b="0" i="0" u="none" strike="noStrike" baseline="-25000" dirty="0">
                          <a:solidFill>
                            <a:srgbClr val="000000"/>
                          </a:solidFill>
                          <a:latin typeface="Calibri"/>
                        </a:rPr>
                        <a:t>s</a:t>
                      </a:r>
                      <a:r>
                        <a:rPr lang="en-US" sz="1200" b="0" i="0" u="none" strike="noStrike" dirty="0">
                          <a:solidFill>
                            <a:srgbClr val="000000"/>
                          </a:solidFill>
                          <a:latin typeface="Calibri"/>
                        </a:rPr>
                        <a:t> ≤ 10</a:t>
                      </a:r>
                      <a:r>
                        <a:rPr lang="en-US" sz="1200" b="0" i="0" u="none" strike="noStrike" baseline="30000" dirty="0">
                          <a:solidFill>
                            <a:srgbClr val="000000"/>
                          </a:solidFill>
                          <a:latin typeface="Calibri"/>
                        </a:rPr>
                        <a:t>-2</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(15% &lt; P</a:t>
                      </a:r>
                      <a:r>
                        <a:rPr lang="en-US" sz="1200" b="0" i="0" u="none" strike="noStrike" baseline="-25000" dirty="0">
                          <a:solidFill>
                            <a:srgbClr val="000000"/>
                          </a:solidFill>
                          <a:latin typeface="Calibri"/>
                        </a:rPr>
                        <a:t>T</a:t>
                      </a:r>
                      <a:r>
                        <a:rPr lang="en-US" sz="1200" b="0" i="0" u="none" strike="noStrike" dirty="0">
                          <a:solidFill>
                            <a:srgbClr val="000000"/>
                          </a:solidFill>
                          <a:latin typeface="Calibri"/>
                        </a:rPr>
                        <a:t> ≤ 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(25% &lt; P</a:t>
                      </a:r>
                      <a:r>
                        <a:rPr lang="en-US" sz="1200" b="0" i="0" u="none" strike="noStrike" baseline="-25000" dirty="0">
                          <a:solidFill>
                            <a:srgbClr val="000000"/>
                          </a:solidFill>
                          <a:latin typeface="Calibri"/>
                        </a:rPr>
                        <a:t>CS</a:t>
                      </a:r>
                      <a:r>
                        <a:rPr lang="en-US" sz="1200" b="0" i="0" u="none" strike="noStrike" dirty="0">
                          <a:solidFill>
                            <a:srgbClr val="000000"/>
                          </a:solidFill>
                          <a:latin typeface="Calibri"/>
                        </a:rPr>
                        <a:t> ≤ 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225">
                <a:tc>
                  <a:txBody>
                    <a:bodyPr/>
                    <a:lstStyle/>
                    <a:p>
                      <a:pPr algn="l" fontAlgn="b"/>
                      <a:r>
                        <a:rPr lang="en-US" sz="1200" b="1" i="0" u="none" strike="noStrike" dirty="0">
                          <a:solidFill>
                            <a:srgbClr val="000000"/>
                          </a:solidFill>
                          <a:latin typeface="Calibri"/>
                        </a:rPr>
                        <a:t>2 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(10</a:t>
                      </a:r>
                      <a:r>
                        <a:rPr lang="en-US" sz="1200" b="0" i="0" u="none" strike="noStrike" baseline="30000" dirty="0">
                          <a:solidFill>
                            <a:srgbClr val="000000"/>
                          </a:solidFill>
                          <a:latin typeface="Calibri"/>
                        </a:rPr>
                        <a:t>-6</a:t>
                      </a:r>
                      <a:r>
                        <a:rPr lang="en-US" sz="1200" b="0" i="0" u="none" strike="noStrike" dirty="0">
                          <a:solidFill>
                            <a:srgbClr val="000000"/>
                          </a:solidFill>
                          <a:latin typeface="Calibri"/>
                        </a:rPr>
                        <a:t> &lt; P</a:t>
                      </a:r>
                      <a:r>
                        <a:rPr lang="en-US" sz="1200" b="0" i="0" u="none" strike="noStrike" baseline="-25000" dirty="0">
                          <a:solidFill>
                            <a:srgbClr val="000000"/>
                          </a:solidFill>
                          <a:latin typeface="Calibri"/>
                        </a:rPr>
                        <a:t>s</a:t>
                      </a:r>
                      <a:r>
                        <a:rPr lang="en-US" sz="1200" b="0" i="0" u="none" strike="noStrike" dirty="0">
                          <a:solidFill>
                            <a:srgbClr val="000000"/>
                          </a:solidFill>
                          <a:latin typeface="Calibri"/>
                        </a:rPr>
                        <a:t> ≤ 10</a:t>
                      </a:r>
                      <a:r>
                        <a:rPr lang="en-US" sz="1200" b="0" i="0" u="none" strike="noStrike" baseline="30000" dirty="0">
                          <a:solidFill>
                            <a:srgbClr val="000000"/>
                          </a:solidFill>
                          <a:latin typeface="Calibri"/>
                        </a:rPr>
                        <a:t>-3</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(2% &lt; P</a:t>
                      </a:r>
                      <a:r>
                        <a:rPr lang="en-US" sz="1200" b="0" i="0" u="none" strike="noStrike" baseline="-25000" dirty="0">
                          <a:solidFill>
                            <a:srgbClr val="000000"/>
                          </a:solidFill>
                          <a:latin typeface="Calibri"/>
                        </a:rPr>
                        <a:t>T</a:t>
                      </a:r>
                      <a:r>
                        <a:rPr lang="en-US" sz="1200" b="0" i="0" u="none" strike="noStrike" dirty="0">
                          <a:solidFill>
                            <a:srgbClr val="000000"/>
                          </a:solidFill>
                          <a:latin typeface="Calibri"/>
                        </a:rPr>
                        <a:t> ≤ 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(10% &lt; P</a:t>
                      </a:r>
                      <a:r>
                        <a:rPr lang="en-US" sz="1200" b="0" i="0" u="none" strike="noStrike" baseline="-25000" dirty="0">
                          <a:solidFill>
                            <a:srgbClr val="000000"/>
                          </a:solidFill>
                          <a:latin typeface="Calibri"/>
                        </a:rPr>
                        <a:t>CS</a:t>
                      </a:r>
                      <a:r>
                        <a:rPr lang="en-US" sz="1200" b="0" i="0" u="none" strike="noStrike" dirty="0">
                          <a:solidFill>
                            <a:srgbClr val="000000"/>
                          </a:solidFill>
                          <a:latin typeface="Calibri"/>
                        </a:rPr>
                        <a:t> ≤ 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225">
                <a:tc>
                  <a:txBody>
                    <a:bodyPr/>
                    <a:lstStyle/>
                    <a:p>
                      <a:pPr algn="l" fontAlgn="b"/>
                      <a:r>
                        <a:rPr lang="en-US" sz="1200" b="1" i="0" u="none" strike="noStrike" dirty="0">
                          <a:solidFill>
                            <a:srgbClr val="000000"/>
                          </a:solidFill>
                          <a:latin typeface="Calibri"/>
                        </a:rPr>
                        <a:t>1 Very 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en-US" sz="1200" b="0" i="0" u="none" strike="noStrike" dirty="0">
                          <a:solidFill>
                            <a:srgbClr val="000000"/>
                          </a:solidFill>
                          <a:latin typeface="Calibri"/>
                        </a:rPr>
                        <a:t>(P</a:t>
                      </a:r>
                      <a:r>
                        <a:rPr lang="en-US" sz="1200" b="0" i="0" u="none" strike="noStrike" baseline="-25000" dirty="0">
                          <a:solidFill>
                            <a:srgbClr val="000000"/>
                          </a:solidFill>
                          <a:latin typeface="Calibri"/>
                        </a:rPr>
                        <a:t>s</a:t>
                      </a:r>
                      <a:r>
                        <a:rPr lang="en-US" sz="1200" b="0" i="0" u="none" strike="noStrike" dirty="0">
                          <a:solidFill>
                            <a:srgbClr val="000000"/>
                          </a:solidFill>
                          <a:latin typeface="Calibri"/>
                        </a:rPr>
                        <a:t> ≤ 10</a:t>
                      </a:r>
                      <a:r>
                        <a:rPr lang="en-US" sz="1200" b="0" i="0" u="none" strike="noStrike" baseline="30000" dirty="0">
                          <a:solidFill>
                            <a:srgbClr val="000000"/>
                          </a:solidFill>
                          <a:latin typeface="Calibri"/>
                        </a:rPr>
                        <a:t>-6</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(0.1% &lt; P</a:t>
                      </a:r>
                      <a:r>
                        <a:rPr lang="en-US" sz="1200" b="0" i="0" u="none" strike="noStrike" baseline="-25000" dirty="0">
                          <a:solidFill>
                            <a:srgbClr val="000000"/>
                          </a:solidFill>
                          <a:latin typeface="Calibri"/>
                        </a:rPr>
                        <a:t>T</a:t>
                      </a:r>
                      <a:r>
                        <a:rPr lang="en-US" sz="1200" b="0" i="0" u="none" strike="noStrike" dirty="0">
                          <a:solidFill>
                            <a:srgbClr val="000000"/>
                          </a:solidFill>
                          <a:latin typeface="Calibri"/>
                        </a:rPr>
                        <a:t> ≤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Calibri"/>
                        </a:rPr>
                        <a:t>(P</a:t>
                      </a:r>
                      <a:r>
                        <a:rPr lang="en-US" sz="1200" b="0" i="0" u="none" strike="noStrike" baseline="-25000" dirty="0">
                          <a:solidFill>
                            <a:srgbClr val="000000"/>
                          </a:solidFill>
                          <a:latin typeface="Calibri"/>
                        </a:rPr>
                        <a:t>CS</a:t>
                      </a:r>
                      <a:r>
                        <a:rPr lang="en-US" sz="1200" b="0" i="0" u="none" strike="noStrike" dirty="0">
                          <a:solidFill>
                            <a:srgbClr val="000000"/>
                          </a:solidFill>
                          <a:latin typeface="Calibri"/>
                        </a:rPr>
                        <a:t> ≤ 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nvGraphicFramePr>
        <p:xfrm>
          <a:off x="457200" y="3200400"/>
          <a:ext cx="8534400" cy="3232597"/>
        </p:xfrm>
        <a:graphic>
          <a:graphicData uri="http://schemas.openxmlformats.org/drawingml/2006/table">
            <a:tbl>
              <a:tblPr/>
              <a:tblGrid>
                <a:gridCol w="1422400"/>
                <a:gridCol w="1422400"/>
                <a:gridCol w="1422400"/>
                <a:gridCol w="1422400"/>
                <a:gridCol w="1422400"/>
                <a:gridCol w="1422400"/>
              </a:tblGrid>
              <a:tr h="223864">
                <a:tc>
                  <a:txBody>
                    <a:bodyPr/>
                    <a:lstStyle/>
                    <a:p>
                      <a:pPr algn="ctr" fontAlgn="ctr"/>
                      <a:r>
                        <a:rPr lang="en-US" sz="1100" b="1" i="0" u="none" strike="noStrike" dirty="0">
                          <a:solidFill>
                            <a:srgbClr val="FF0000"/>
                          </a:solidFill>
                          <a:latin typeface="Calibri"/>
                        </a:rPr>
                        <a:t>LEVEL</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1" i="0" u="none" strike="noStrike">
                          <a:solidFill>
                            <a:srgbClr val="FF0000"/>
                          </a:solidFill>
                          <a:latin typeface="Calibri"/>
                        </a:rPr>
                        <a:t>Minimal (1)</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1" i="0" u="none" strike="noStrike">
                          <a:solidFill>
                            <a:srgbClr val="FF0000"/>
                          </a:solidFill>
                          <a:latin typeface="Calibri"/>
                        </a:rPr>
                        <a:t>Minor (2)</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1" i="0" u="none" strike="noStrike">
                          <a:solidFill>
                            <a:srgbClr val="FF0000"/>
                          </a:solidFill>
                          <a:latin typeface="Calibri"/>
                        </a:rPr>
                        <a:t>Medium (3)</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1" i="0" u="none" strike="noStrike">
                          <a:solidFill>
                            <a:srgbClr val="FF0000"/>
                          </a:solidFill>
                          <a:latin typeface="Calibri"/>
                        </a:rPr>
                        <a:t>Major (4)</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100" b="1" i="0" u="none" strike="noStrike">
                          <a:solidFill>
                            <a:srgbClr val="FF0000"/>
                          </a:solidFill>
                          <a:latin typeface="Calibri"/>
                        </a:rPr>
                        <a:t>Very High (5)</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76091">
                <a:tc>
                  <a:txBody>
                    <a:bodyPr/>
                    <a:lstStyle/>
                    <a:p>
                      <a:pPr algn="ctr" fontAlgn="ctr"/>
                      <a:r>
                        <a:rPr lang="en-US" sz="1100" b="1" i="0" u="none" strike="noStrike">
                          <a:solidFill>
                            <a:srgbClr val="FF0000"/>
                          </a:solidFill>
                          <a:latin typeface="Calibri"/>
                        </a:rPr>
                        <a:t>Safety</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050" b="0" i="0" u="none" strike="noStrike">
                          <a:solidFill>
                            <a:srgbClr val="000000"/>
                          </a:solidFill>
                          <a:latin typeface="Calibri"/>
                        </a:rPr>
                        <a:t>Negligible safety impact</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Minor injury with no lost work time</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Injury with lost work time</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Severe injury</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Death or permanent disabling injury</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6321">
                <a:tc>
                  <a:txBody>
                    <a:bodyPr/>
                    <a:lstStyle/>
                    <a:p>
                      <a:pPr algn="ctr" fontAlgn="ctr"/>
                      <a:r>
                        <a:rPr lang="en-US" sz="1100" b="1" i="0" u="none" strike="noStrike">
                          <a:solidFill>
                            <a:srgbClr val="FF0000"/>
                          </a:solidFill>
                          <a:latin typeface="Calibri"/>
                        </a:rPr>
                        <a:t>Technical</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050" b="0" i="0" u="none" strike="noStrike">
                          <a:solidFill>
                            <a:srgbClr val="000000"/>
                          </a:solidFill>
                          <a:latin typeface="Calibri"/>
                        </a:rPr>
                        <a:t>Negligible technical impact</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latin typeface="Calibri"/>
                        </a:rPr>
                        <a:t>Decrease in spacecraft or payload capability/margin. But all mission requirements met, or need for requirement definition or design/implementation workaround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latin typeface="Calibri"/>
                        </a:rPr>
                        <a:t>Major loss of capability of spacecraft or payload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Loss of one or more Level-1 science requirements</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Loss of spacecraft, instrument, or payload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137">
                <a:tc>
                  <a:txBody>
                    <a:bodyPr/>
                    <a:lstStyle/>
                    <a:p>
                      <a:pPr algn="ctr" fontAlgn="ctr"/>
                      <a:r>
                        <a:rPr lang="en-US" sz="1100" b="1" i="0" u="none" strike="noStrike">
                          <a:solidFill>
                            <a:srgbClr val="FF0000"/>
                          </a:solidFill>
                          <a:latin typeface="Calibri"/>
                        </a:rPr>
                        <a:t>Cost</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050" b="0" i="0" u="none" strike="noStrike">
                          <a:solidFill>
                            <a:srgbClr val="000000"/>
                          </a:solidFill>
                          <a:latin typeface="Calibri"/>
                        </a:rPr>
                        <a:t>Project cost overrun of less than 1% of allocated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Project cost overrun between 1% to 3% of allocated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Project cost overrun between 3% to 10% of allocated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Project cost overrun between 10% to 20% of allocated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Project cost overrun of greater than 20% of allocated</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2184">
                <a:tc>
                  <a:txBody>
                    <a:bodyPr/>
                    <a:lstStyle/>
                    <a:p>
                      <a:pPr algn="ctr" fontAlgn="ctr"/>
                      <a:r>
                        <a:rPr lang="en-US" sz="1100" b="1" i="0" u="none" strike="noStrike" dirty="0">
                          <a:solidFill>
                            <a:srgbClr val="FF0000"/>
                          </a:solidFill>
                          <a:latin typeface="Calibri"/>
                        </a:rPr>
                        <a:t>Schedule</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050" b="0" i="0" u="none" strike="noStrike">
                          <a:solidFill>
                            <a:srgbClr val="000000"/>
                          </a:solidFill>
                          <a:latin typeface="Calibri"/>
                        </a:rPr>
                        <a:t>Negligible schedule slip</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Schedule slip not on critical path</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Schedule slip affecting critical path but not launch or post-launch critical event</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latin typeface="Calibri"/>
                        </a:rPr>
                        <a:t>Schedule slip of 1 to 3 months</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latin typeface="Calibri"/>
                        </a:rPr>
                        <a:t>Schedule slip of greater than 3 months</a:t>
                      </a:r>
                    </a:p>
                  </a:txBody>
                  <a:tcPr marL="5366" marR="5366" marT="5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12700"/>
            <a:ext cx="7772400" cy="635000"/>
          </a:xfrm>
        </p:spPr>
        <p:txBody>
          <a:bodyPr/>
          <a:lstStyle/>
          <a:p>
            <a:r>
              <a:rPr lang="en-US" sz="1200" smtClean="0">
                <a:latin typeface="Arial" charset="0"/>
              </a:rPr>
              <a:t>RISK: EPI-Hi LET Thin Windows and Dust Impact Susceptibility</a:t>
            </a:r>
          </a:p>
        </p:txBody>
      </p:sp>
      <p:graphicFrame>
        <p:nvGraphicFramePr>
          <p:cNvPr id="3" name="Table 2"/>
          <p:cNvGraphicFramePr>
            <a:graphicFrameLocks noGrp="1"/>
          </p:cNvGraphicFramePr>
          <p:nvPr/>
        </p:nvGraphicFramePr>
        <p:xfrm>
          <a:off x="127000" y="952500"/>
          <a:ext cx="8890000" cy="44733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3</a:t>
                      </a:r>
                      <a:endParaRPr lang="en-US" sz="1200" dirty="0">
                        <a:latin typeface="Arial"/>
                      </a:endParaRPr>
                    </a:p>
                  </a:txBody>
                  <a:tcPr/>
                </a:tc>
                <a:tc>
                  <a:txBody>
                    <a:bodyPr/>
                    <a:lstStyle/>
                    <a:p>
                      <a:r>
                        <a:rPr lang="en-US" sz="1200" smtClean="0">
                          <a:latin typeface="Arial"/>
                        </a:rPr>
                        <a:t>Given that thin windows are fragile and the mission dust environment could be harsher than initially expected; there is a risk that dust impacts could result in damage to the windows during flight,</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compromise in the resolution of the EPI-Hi telescopes.</a:t>
                      </a:r>
                      <a:endParaRPr lang="en-US" sz="1200">
                        <a:latin typeface="Arial"/>
                      </a:endParaRPr>
                    </a:p>
                  </a:txBody>
                  <a:tcPr/>
                </a:tc>
              </a:tr>
              <a:tr h="453571">
                <a:tc gridSpan="2">
                  <a:txBody>
                    <a:bodyPr/>
                    <a:lstStyle/>
                    <a:p>
                      <a:r>
                        <a:rPr lang="en-US" sz="1200" dirty="0" smtClean="0">
                          <a:latin typeface="Arial"/>
                        </a:rPr>
                        <a:t>Overall Status: Accepted(Active)              Consequence: 4               Likelihood: 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26 Sep 2013 14:42 (UTC) by Nigel Angold Accelerator test of working SSD detectors and silicon blanks was performed (8/28 - 8/30).  Analysis is still ongoing.  It appears that the detectors failed, but it is not clear that it was due to dust.</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Increase Window Thickness</a:t>
                      </a:r>
                    </a:p>
                    <a:p>
                      <a:r>
                        <a:rPr lang="en-US" sz="1200" smtClean="0">
                          <a:latin typeface="Arial"/>
                        </a:rPr>
                        <a:t>Description: If problems were encountered producing the baseline window design (three 1micro-meter windows), would increase window thickness and accept higher energy threshold.</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Baffling for Dust Protection</a:t>
                      </a:r>
                    </a:p>
                    <a:p>
                      <a:r>
                        <a:rPr lang="en-US" sz="1200" smtClean="0">
                          <a:latin typeface="Arial"/>
                        </a:rPr>
                        <a:t>Description: If risk of catastrophic damage due to dust impacts does not appear acceptably low, EPI-Hi could increase the baffle size to limit the affected angle of dust on the detectors.  Trade: mass is used to buy down damage risk.</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2014</a:t>
                      </a:r>
                      <a:endParaRPr lang="en-US" sz="1200">
                        <a:latin typeface="Arial"/>
                      </a:endParaRPr>
                    </a:p>
                  </a:txBody>
                  <a:tcPr/>
                </a:tc>
                <a:tc>
                  <a:txBody>
                    <a:bodyPr/>
                    <a:lstStyle/>
                    <a:p>
                      <a:r>
                        <a:rPr lang="en-US" sz="1200" smtClean="0">
                          <a:latin typeface="Arial"/>
                        </a:rPr>
                        <a:t>Title: Significant Thickness Increase</a:t>
                      </a:r>
                    </a:p>
                    <a:p>
                      <a:r>
                        <a:rPr lang="en-US" sz="1200" smtClean="0">
                          <a:latin typeface="Arial"/>
                        </a:rPr>
                        <a:t>Description: If risk of catastrophic damage due to dust impacts does not appear acceptably low, EPI-Hi could use significantly thicker window for LET2 (single ended) telescope.  Trade: measurement quality is reduced to buy down catastrophic damage risk.</a:t>
                      </a:r>
                      <a:endParaRPr lang="en-US" sz="1200">
                        <a:latin typeface="Aria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12700"/>
            <a:ext cx="7772400" cy="635000"/>
          </a:xfrm>
        </p:spPr>
        <p:txBody>
          <a:bodyPr/>
          <a:lstStyle/>
          <a:p>
            <a:r>
              <a:rPr lang="en-US" sz="1200" smtClean="0">
                <a:latin typeface="Arial" charset="0"/>
              </a:rPr>
              <a:t>RISK: EPI-Lo Dust Impact Susceptibility</a:t>
            </a:r>
          </a:p>
        </p:txBody>
      </p:sp>
      <p:graphicFrame>
        <p:nvGraphicFramePr>
          <p:cNvPr id="3" name="Table 2"/>
          <p:cNvGraphicFramePr>
            <a:graphicFrameLocks noGrp="1"/>
          </p:cNvGraphicFramePr>
          <p:nvPr/>
        </p:nvGraphicFramePr>
        <p:xfrm>
          <a:off x="127000" y="952500"/>
          <a:ext cx="8890000" cy="429042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4</a:t>
                      </a:r>
                      <a:endParaRPr lang="en-US" sz="1200" dirty="0">
                        <a:latin typeface="Arial"/>
                      </a:endParaRPr>
                    </a:p>
                  </a:txBody>
                  <a:tcPr/>
                </a:tc>
                <a:tc>
                  <a:txBody>
                    <a:bodyPr/>
                    <a:lstStyle/>
                    <a:p>
                      <a:r>
                        <a:rPr lang="en-US" sz="1200" smtClean="0">
                          <a:latin typeface="Arial"/>
                        </a:rPr>
                        <a:t>Given that foils, SSDs, and MCPs are fragile and the mission dust environment could be harsher than initially expected; there is a risk that dust impacts could result in damage to the foils, SSDs, or MCPs during flight,</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compromise of the FOV of the EPI-Lo instrument.</a:t>
                      </a:r>
                      <a:endParaRPr lang="en-US" sz="1200">
                        <a:latin typeface="Arial"/>
                      </a:endParaRPr>
                    </a:p>
                  </a:txBody>
                  <a:tcPr/>
                </a:tc>
              </a:tr>
              <a:tr h="453571">
                <a:tc gridSpan="2">
                  <a:txBody>
                    <a:bodyPr/>
                    <a:lstStyle/>
                    <a:p>
                      <a:r>
                        <a:rPr lang="en-US" sz="1200" dirty="0" smtClean="0">
                          <a:latin typeface="Arial"/>
                        </a:rPr>
                        <a:t>Overall Status: Accepted(Active)              Consequence: 4               Likelihood: 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26 Sep 2013 14:39 (UTC) by Nigel Angold Modeling is underway at UTEP to analyze dust hits at smaller sizes than earlier studies, and with angular resolution.</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Not Started</a:t>
                      </a:r>
                    </a:p>
                    <a:p>
                      <a:r>
                        <a:rPr lang="en-US" sz="1200" smtClean="0">
                          <a:latin typeface="Arial"/>
                        </a:rPr>
                        <a:t>Trigger Date: 01 Apr 2012</a:t>
                      </a:r>
                      <a:endParaRPr lang="en-US" sz="1200">
                        <a:latin typeface="Arial"/>
                      </a:endParaRPr>
                    </a:p>
                  </a:txBody>
                  <a:tcPr/>
                </a:tc>
                <a:tc>
                  <a:txBody>
                    <a:bodyPr/>
                    <a:lstStyle/>
                    <a:p>
                      <a:r>
                        <a:rPr lang="en-US" sz="1200" smtClean="0">
                          <a:latin typeface="Arial"/>
                        </a:rPr>
                        <a:t>Title: Improved Analysis</a:t>
                      </a:r>
                    </a:p>
                    <a:p>
                      <a:r>
                        <a:rPr lang="en-US" sz="1200" smtClean="0">
                          <a:latin typeface="Arial"/>
                        </a:rPr>
                        <a:t>Description: Analysis will determine the expected rate of impact and damage, and if necessary, an outer shield can be added and additional design effort will ensure the instrument is fault tolerant to impacts on an individual wedge.</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Double Foils</a:t>
                      </a:r>
                    </a:p>
                    <a:p>
                      <a:r>
                        <a:rPr lang="en-US" sz="1200" smtClean="0">
                          <a:latin typeface="Arial"/>
                        </a:rPr>
                        <a:t>Description: Double foils with half the original thickness each could be used behind the collimators to act as a whipple shield to avoid detector damage due to dust.  Trade: complexity in foil design is increased to buy down susceptibility to dust damage.</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2014</a:t>
                      </a:r>
                      <a:endParaRPr lang="en-US" sz="1200">
                        <a:latin typeface="Arial"/>
                      </a:endParaRPr>
                    </a:p>
                  </a:txBody>
                  <a:tcPr/>
                </a:tc>
                <a:tc>
                  <a:txBody>
                    <a:bodyPr/>
                    <a:lstStyle/>
                    <a:p>
                      <a:r>
                        <a:rPr lang="en-US" sz="1200" smtClean="0">
                          <a:latin typeface="Arial"/>
                        </a:rPr>
                        <a:t>Title: Increase Structure</a:t>
                      </a:r>
                    </a:p>
                    <a:p>
                      <a:r>
                        <a:rPr lang="en-US" sz="1200" smtClean="0">
                          <a:latin typeface="Arial"/>
                        </a:rPr>
                        <a:t>Description: Possible mass and/or power increase to design the instrument to be more fault tolerant.</a:t>
                      </a:r>
                      <a:endParaRPr lang="en-US" sz="1200">
                        <a:latin typeface="Aria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12700"/>
            <a:ext cx="7772400" cy="635000"/>
          </a:xfrm>
        </p:spPr>
        <p:txBody>
          <a:bodyPr/>
          <a:lstStyle/>
          <a:p>
            <a:r>
              <a:rPr lang="en-US" sz="1200" smtClean="0">
                <a:latin typeface="Arial" charset="0"/>
              </a:rPr>
              <a:t>SPP WANTS: ISIS Vibration Levels</a:t>
            </a:r>
          </a:p>
        </p:txBody>
      </p:sp>
      <p:graphicFrame>
        <p:nvGraphicFramePr>
          <p:cNvPr id="3" name="Table 2"/>
          <p:cNvGraphicFramePr>
            <a:graphicFrameLocks noGrp="1"/>
          </p:cNvGraphicFramePr>
          <p:nvPr/>
        </p:nvGraphicFramePr>
        <p:xfrm>
          <a:off x="127000" y="952500"/>
          <a:ext cx="8890000" cy="392466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6</a:t>
                      </a:r>
                      <a:endParaRPr lang="en-US" sz="1200" dirty="0">
                        <a:latin typeface="Arial"/>
                      </a:endParaRPr>
                    </a:p>
                  </a:txBody>
                  <a:tcPr/>
                </a:tc>
                <a:tc>
                  <a:txBody>
                    <a:bodyPr/>
                    <a:lstStyle/>
                    <a:p>
                      <a:r>
                        <a:rPr lang="en-US" sz="1200" smtClean="0">
                          <a:latin typeface="Arial"/>
                        </a:rPr>
                        <a:t>Given that SPP random vibration is a challenging requirement; there is a chance that instruments will not be capable of meeting the requirements,</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late re-design of the instruments.</a:t>
                      </a:r>
                      <a:endParaRPr lang="en-US" sz="1200">
                        <a:latin typeface="Arial"/>
                      </a:endParaRPr>
                    </a:p>
                  </a:txBody>
                  <a:tcPr/>
                </a:tc>
              </a:tr>
              <a:tr h="453571">
                <a:tc gridSpan="2">
                  <a:txBody>
                    <a:bodyPr/>
                    <a:lstStyle/>
                    <a:p>
                      <a:r>
                        <a:rPr lang="en-US" sz="1200" dirty="0" smtClean="0">
                          <a:latin typeface="Arial"/>
                        </a:rPr>
                        <a:t>Overall Status: Accepted(Active)              Consequence: 3               Likelihood: 3</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07 May 2013 01:07 (UTC) by John Dickinson Waiting on project for more conclusive CLA results; also looking for sine vibe environment to be better defined.</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Expired</a:t>
                      </a:r>
                    </a:p>
                    <a:p>
                      <a:r>
                        <a:rPr lang="en-US" sz="1200" smtClean="0">
                          <a:latin typeface="Arial"/>
                        </a:rPr>
                        <a:t>Trigger Date: 02 Apr 2012</a:t>
                      </a:r>
                      <a:endParaRPr lang="en-US" sz="1200">
                        <a:latin typeface="Arial"/>
                      </a:endParaRPr>
                    </a:p>
                  </a:txBody>
                  <a:tcPr/>
                </a:tc>
                <a:tc>
                  <a:txBody>
                    <a:bodyPr/>
                    <a:lstStyle/>
                    <a:p>
                      <a:r>
                        <a:rPr lang="en-US" sz="1200" smtClean="0">
                          <a:latin typeface="Arial"/>
                        </a:rPr>
                        <a:t>Title: Deliver FEM Model to Project</a:t>
                      </a:r>
                    </a:p>
                    <a:p>
                      <a:r>
                        <a:rPr lang="en-US" sz="1200" smtClean="0">
                          <a:latin typeface="Arial"/>
                        </a:rPr>
                        <a:t>Description: Develop and deliver an FEM model to Project to enable Project analysis of vibration levels and iterate vibration requirements.</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May 2013</a:t>
                      </a:r>
                      <a:endParaRPr lang="en-US" sz="1200">
                        <a:latin typeface="Arial"/>
                      </a:endParaRPr>
                    </a:p>
                  </a:txBody>
                  <a:tcPr/>
                </a:tc>
                <a:tc>
                  <a:txBody>
                    <a:bodyPr/>
                    <a:lstStyle/>
                    <a:p>
                      <a:r>
                        <a:rPr lang="en-US" sz="1200" smtClean="0">
                          <a:latin typeface="Arial"/>
                        </a:rPr>
                        <a:t>Title: Mechanical Design, Analysis, and Testing</a:t>
                      </a:r>
                    </a:p>
                    <a:p>
                      <a:r>
                        <a:rPr lang="en-US" sz="1200" smtClean="0">
                          <a:latin typeface="Arial"/>
                        </a:rPr>
                        <a:t>Description: Prioritize mechanical design and analysis critical to ensuring the sensors survive vibration testing.  Early Phase B vibration testing with the bracket and instrument mass models will validate the designs early enough to make changes if necessary.</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May 2014</a:t>
                      </a:r>
                      <a:endParaRPr lang="en-US" sz="1200">
                        <a:latin typeface="Arial"/>
                      </a:endParaRPr>
                    </a:p>
                  </a:txBody>
                  <a:tcPr/>
                </a:tc>
                <a:tc>
                  <a:txBody>
                    <a:bodyPr/>
                    <a:lstStyle/>
                    <a:p>
                      <a:r>
                        <a:rPr lang="en-US" sz="1200" smtClean="0">
                          <a:latin typeface="Arial"/>
                        </a:rPr>
                        <a:t>Title: Increase Structure</a:t>
                      </a:r>
                    </a:p>
                    <a:p>
                      <a:r>
                        <a:rPr lang="en-US" sz="1200" smtClean="0">
                          <a:latin typeface="Arial"/>
                        </a:rPr>
                        <a:t>Description: Increase structure of instruments to meet vibration levels.</a:t>
                      </a:r>
                      <a:endParaRPr lang="en-US" sz="1200">
                        <a:latin typeface="Aria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12700"/>
            <a:ext cx="7772400" cy="635000"/>
          </a:xfrm>
        </p:spPr>
        <p:txBody>
          <a:bodyPr/>
          <a:lstStyle/>
          <a:p>
            <a:r>
              <a:rPr lang="en-US" sz="1200" smtClean="0">
                <a:latin typeface="Arial" charset="0"/>
              </a:rPr>
              <a:t>SPP WANTS: ISIS DDD EMI Requirement</a:t>
            </a:r>
          </a:p>
        </p:txBody>
      </p:sp>
      <p:graphicFrame>
        <p:nvGraphicFramePr>
          <p:cNvPr id="3" name="Table 2"/>
          <p:cNvGraphicFramePr>
            <a:graphicFrameLocks noGrp="1"/>
          </p:cNvGraphicFramePr>
          <p:nvPr/>
        </p:nvGraphicFramePr>
        <p:xfrm>
          <a:off x="127000" y="952500"/>
          <a:ext cx="8890000" cy="53877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11</a:t>
                      </a:r>
                      <a:endParaRPr lang="en-US" sz="1200" dirty="0">
                        <a:latin typeface="Arial"/>
                      </a:endParaRPr>
                    </a:p>
                  </a:txBody>
                  <a:tcPr/>
                </a:tc>
                <a:tc>
                  <a:txBody>
                    <a:bodyPr/>
                    <a:lstStyle/>
                    <a:p>
                      <a:r>
                        <a:rPr lang="en-US" sz="1200" smtClean="0">
                          <a:latin typeface="Arial"/>
                        </a:rPr>
                        <a:t>Given that the SPP Project is considering updating EMI requirements for Deep Dielectric Discharge, there is a chance that the Project will require all instrument box walls to be 54 mils thick;</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would result in a significant mass increase to the ISIS instrument.</a:t>
                      </a:r>
                      <a:endParaRPr lang="en-US" sz="1200">
                        <a:latin typeface="Arial"/>
                      </a:endParaRPr>
                    </a:p>
                  </a:txBody>
                  <a:tcPr/>
                </a:tc>
              </a:tr>
              <a:tr h="453571">
                <a:tc gridSpan="2">
                  <a:txBody>
                    <a:bodyPr/>
                    <a:lstStyle/>
                    <a:p>
                      <a:r>
                        <a:rPr lang="en-US" sz="1200" dirty="0" smtClean="0">
                          <a:latin typeface="Arial"/>
                        </a:rPr>
                        <a:t>Overall Status: Accepted(Active)              Consequence: 1               Likelihood: 5</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07 May 2013 16:05 (UTC) by John Dickinson Updated analysis demonstrates that mitigation is only required on external cables with restrictions on floating connectors in E-Box, per Rich Conde: "Deep dielectric discharges are possible on harnesses on the exterior of the spacecraft. Therefore any electrical interface to a harness that is fully or partially on the exterior of the spacecraft must satisfy the survival and operational requirements previously presented... Deep dielectric discharges in the external harness can be prevented with total shielding of 13 mils Al equivalent, which could be provided by an additional 3 wraps (with 50% overlap) of </a:t>
                      </a:r>
                      <a:r>
                        <a:rPr lang="en-US" sz="1200" dirty="0" err="1" smtClean="0">
                          <a:latin typeface="Arial"/>
                        </a:rPr>
                        <a:t>Neptape</a:t>
                      </a:r>
                      <a:r>
                        <a:rPr lang="en-US" sz="1200" dirty="0" smtClean="0">
                          <a:latin typeface="Arial"/>
                        </a:rPr>
                        <a:t>. There is an additional DDD-related requirement on the maximum allowable volume of floating dielectric or conductive material within a shielded enclosure such as a chassis." Information forthcoming</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30 Jan 2013</a:t>
                      </a:r>
                      <a:endParaRPr lang="en-US" sz="1200">
                        <a:latin typeface="Arial"/>
                      </a:endParaRPr>
                    </a:p>
                  </a:txBody>
                  <a:tcPr/>
                </a:tc>
                <a:tc>
                  <a:txBody>
                    <a:bodyPr/>
                    <a:lstStyle/>
                    <a:p>
                      <a:r>
                        <a:rPr lang="en-US" sz="1200" smtClean="0">
                          <a:latin typeface="Arial"/>
                        </a:rPr>
                        <a:t>Title: Analyze and Quantify Impact</a:t>
                      </a:r>
                    </a:p>
                    <a:p>
                      <a:r>
                        <a:rPr lang="en-US" sz="1200" smtClean="0">
                          <a:latin typeface="Arial"/>
                        </a:rPr>
                        <a:t>Description: Work with the Project to fully analyze DDD environment and meter conservancy to reduce the requirement.  ISIS team to quantify mass impact.</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Implement Design Change</a:t>
                      </a:r>
                    </a:p>
                    <a:p>
                      <a:r>
                        <a:rPr lang="en-US" sz="1200" smtClean="0">
                          <a:latin typeface="Arial"/>
                        </a:rPr>
                        <a:t>Description: Increase wall thickness or spot shield to mitigate DDD dose.</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Discharge Protection</a:t>
                      </a:r>
                    </a:p>
                    <a:p>
                      <a:r>
                        <a:rPr lang="en-US" sz="1200" smtClean="0">
                          <a:latin typeface="Arial"/>
                        </a:rPr>
                        <a:t>Description: Add additional ground straps to mitigate surface charging and implement discharge protection methods.</a:t>
                      </a:r>
                      <a:endParaRPr lang="en-US" sz="1200">
                        <a:latin typeface="Arial"/>
                      </a:endParaRPr>
                    </a:p>
                  </a:txBody>
                  <a:tcPr/>
                </a:tc>
              </a:tr>
            </a:tbl>
          </a:graphicData>
        </a:graphic>
      </p:graphicFrame>
      <p:sp>
        <p:nvSpPr>
          <p:cNvPr id="4" name="Rectangle 3"/>
          <p:cNvSpPr/>
          <p:nvPr/>
        </p:nvSpPr>
        <p:spPr>
          <a:xfrm>
            <a:off x="2075168" y="2967335"/>
            <a:ext cx="4993675"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rPr>
              <a:t>Can we close?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12700"/>
            <a:ext cx="7772400" cy="635000"/>
          </a:xfrm>
        </p:spPr>
        <p:txBody>
          <a:bodyPr/>
          <a:lstStyle/>
          <a:p>
            <a:r>
              <a:rPr lang="en-US" sz="1200" smtClean="0">
                <a:latin typeface="Arial" charset="0"/>
              </a:rPr>
              <a:t>SPP WANTS: ISIS POL EMI Requirement</a:t>
            </a:r>
          </a:p>
        </p:txBody>
      </p:sp>
      <p:graphicFrame>
        <p:nvGraphicFramePr>
          <p:cNvPr id="3" name="Table 2"/>
          <p:cNvGraphicFramePr>
            <a:graphicFrameLocks noGrp="1"/>
          </p:cNvGraphicFramePr>
          <p:nvPr/>
        </p:nvGraphicFramePr>
        <p:xfrm>
          <a:off x="127000" y="952500"/>
          <a:ext cx="8890000" cy="392466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12</a:t>
                      </a:r>
                      <a:endParaRPr lang="en-US" sz="1200" dirty="0">
                        <a:latin typeface="Arial"/>
                      </a:endParaRPr>
                    </a:p>
                  </a:txBody>
                  <a:tcPr/>
                </a:tc>
                <a:tc>
                  <a:txBody>
                    <a:bodyPr/>
                    <a:lstStyle/>
                    <a:p>
                      <a:r>
                        <a:rPr lang="en-US" sz="1200" smtClean="0">
                          <a:latin typeface="Arial"/>
                        </a:rPr>
                        <a:t>Given that the SPP Project is considering updating EMI requirements to exclude switching circuits in power supplies, there is a chance that portions of the ISIS LVPS will have to be redesigned;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would result in a significant power increase due to loss of efficiency in non-switching supplies and a schedule delay in the delivery of the EM LVPS to EPI-Hi and EPI-Lo.</a:t>
                      </a:r>
                      <a:endParaRPr lang="en-US" sz="1200">
                        <a:latin typeface="Arial"/>
                      </a:endParaRPr>
                    </a:p>
                  </a:txBody>
                  <a:tcPr/>
                </a:tc>
              </a:tr>
              <a:tr h="453571">
                <a:tc gridSpan="2">
                  <a:txBody>
                    <a:bodyPr/>
                    <a:lstStyle/>
                    <a:p>
                      <a:r>
                        <a:rPr lang="en-US" sz="1200" dirty="0" smtClean="0">
                          <a:latin typeface="Arial"/>
                        </a:rPr>
                        <a:t>Overall Status: Accepted(Active)              Consequence: 1               Likelihood: </a:t>
                      </a:r>
                      <a:r>
                        <a:rPr lang="en-US" sz="1200" dirty="0" smtClean="0">
                          <a:latin typeface="Arial"/>
                        </a:rPr>
                        <a:t>5</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27 May 2013 02:10 (UTC) by John Dickinson The LVPS design does not use POL circuits</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30 Jan 2013</a:t>
                      </a:r>
                      <a:endParaRPr lang="en-US" sz="1200">
                        <a:latin typeface="Arial"/>
                      </a:endParaRPr>
                    </a:p>
                  </a:txBody>
                  <a:tcPr/>
                </a:tc>
                <a:tc>
                  <a:txBody>
                    <a:bodyPr/>
                    <a:lstStyle/>
                    <a:p>
                      <a:r>
                        <a:rPr lang="en-US" sz="1200" smtClean="0">
                          <a:latin typeface="Arial"/>
                        </a:rPr>
                        <a:t>Title: Analyze and Quantify Impact</a:t>
                      </a:r>
                    </a:p>
                    <a:p>
                      <a:r>
                        <a:rPr lang="en-US" sz="1200" smtClean="0">
                          <a:latin typeface="Arial"/>
                        </a:rPr>
                        <a:t>Description: Work with the Project to fully analyze EMI environment and meter conservancy to reduce the requirement.  ISIS team to quantify power/schedule impact.</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Modify Design</a:t>
                      </a:r>
                    </a:p>
                    <a:p>
                      <a:r>
                        <a:rPr lang="en-US" sz="1200" smtClean="0">
                          <a:latin typeface="Arial"/>
                        </a:rPr>
                        <a:t>Description: Modify design to avoid use of POL converters.</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2014</a:t>
                      </a:r>
                      <a:endParaRPr lang="en-US" sz="1200">
                        <a:latin typeface="Arial"/>
                      </a:endParaRPr>
                    </a:p>
                  </a:txBody>
                  <a:tcPr/>
                </a:tc>
                <a:tc>
                  <a:txBody>
                    <a:bodyPr/>
                    <a:lstStyle/>
                    <a:p>
                      <a:r>
                        <a:rPr lang="en-US" sz="1200" smtClean="0">
                          <a:latin typeface="Arial"/>
                        </a:rPr>
                        <a:t>Title: Quantify Signature</a:t>
                      </a:r>
                    </a:p>
                    <a:p>
                      <a:r>
                        <a:rPr lang="en-US" sz="1200" smtClean="0">
                          <a:latin typeface="Arial"/>
                        </a:rPr>
                        <a:t>Description: Test and quantify ISIS frequency signature to correlate with FIELDS measurements on orbit.</a:t>
                      </a:r>
                      <a:endParaRPr lang="en-US" sz="1200">
                        <a:latin typeface="Arial"/>
                      </a:endParaRPr>
                    </a:p>
                  </a:txBody>
                  <a:tcPr/>
                </a:tc>
              </a:tr>
            </a:tbl>
          </a:graphicData>
        </a:graphic>
      </p:graphicFrame>
      <p:sp>
        <p:nvSpPr>
          <p:cNvPr id="4" name="Rectangle 3"/>
          <p:cNvSpPr/>
          <p:nvPr/>
        </p:nvSpPr>
        <p:spPr>
          <a:xfrm>
            <a:off x="2075168" y="2967335"/>
            <a:ext cx="4993675"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rPr>
              <a:t>Can we close?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2700"/>
            <a:ext cx="7772400" cy="635000"/>
          </a:xfrm>
        </p:spPr>
        <p:txBody>
          <a:bodyPr/>
          <a:lstStyle/>
          <a:p>
            <a:r>
              <a:rPr lang="en-US" sz="1200" smtClean="0">
                <a:latin typeface="Arial" charset="0"/>
              </a:rPr>
              <a:t>SPP WANTS: ISIS Shock Testing</a:t>
            </a:r>
          </a:p>
        </p:txBody>
      </p:sp>
      <p:graphicFrame>
        <p:nvGraphicFramePr>
          <p:cNvPr id="3" name="Table 2"/>
          <p:cNvGraphicFramePr>
            <a:graphicFrameLocks noGrp="1"/>
          </p:cNvGraphicFramePr>
          <p:nvPr/>
        </p:nvGraphicFramePr>
        <p:xfrm>
          <a:off x="127000" y="952500"/>
          <a:ext cx="8890000" cy="44733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14</a:t>
                      </a:r>
                      <a:endParaRPr lang="en-US" sz="1200" dirty="0">
                        <a:latin typeface="Arial"/>
                      </a:endParaRPr>
                    </a:p>
                  </a:txBody>
                  <a:tcPr/>
                </a:tc>
                <a:tc>
                  <a:txBody>
                    <a:bodyPr/>
                    <a:lstStyle/>
                    <a:p>
                      <a:r>
                        <a:rPr lang="en-US" sz="1200" smtClean="0">
                          <a:latin typeface="Arial"/>
                        </a:rPr>
                        <a:t>Given that the project plans to shock test the SPP instruments and no shock testing has ever been performed on any of the ISIS heritage instruments, there is a chance that additional structural support will be required by ISIS to endure the [rigorous] qualification test environment without damage;</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an increase in mass requirement.</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3</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23 Oct 2013 13:47 (UTC) by John Dickinson This level, though reduced, is still very high if it is meant to be applied at the instrument base. ISIS requests levels at the instrument mounting deck. Shock level in excess of 1000 g's at the instrument location are of concern.</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27 May 2013</a:t>
                      </a:r>
                      <a:endParaRPr lang="en-US" sz="1200">
                        <a:latin typeface="Arial"/>
                      </a:endParaRPr>
                    </a:p>
                  </a:txBody>
                  <a:tcPr/>
                </a:tc>
                <a:tc>
                  <a:txBody>
                    <a:bodyPr/>
                    <a:lstStyle/>
                    <a:p>
                      <a:r>
                        <a:rPr lang="en-US" sz="1200" smtClean="0">
                          <a:latin typeface="Arial"/>
                        </a:rPr>
                        <a:t>Title: Define Shock Environment</a:t>
                      </a:r>
                    </a:p>
                    <a:p>
                      <a:r>
                        <a:rPr lang="en-US" sz="1200" smtClean="0">
                          <a:latin typeface="Arial"/>
                        </a:rPr>
                        <a:t>Description: Work with project to determine the actual shock environment and work towards determining acceptable levels to which the shock test may be performed without significant design change.  Trade: analysis is used to buy down the consequence of the risk.</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Increase Structure</a:t>
                      </a:r>
                    </a:p>
                    <a:p>
                      <a:r>
                        <a:rPr lang="en-US" sz="1200" smtClean="0">
                          <a:latin typeface="Arial"/>
                        </a:rPr>
                        <a:t>Description: Increase the structure of the ISIS instrument to withstand the testing without concern for failure.  Trade: mass is used to buy down the consequence of the risk.</a:t>
                      </a:r>
                      <a:endParaRPr lang="en-US" sz="1200">
                        <a:latin typeface="Arial"/>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12700"/>
            <a:ext cx="7772400" cy="635000"/>
          </a:xfrm>
        </p:spPr>
        <p:txBody>
          <a:bodyPr/>
          <a:lstStyle/>
          <a:p>
            <a:r>
              <a:rPr lang="en-US" sz="1200" smtClean="0">
                <a:latin typeface="Arial" charset="0"/>
              </a:rPr>
              <a:t>SPP WANTS: ISIS Worst Case Analysis Required for All Circuits</a:t>
            </a:r>
          </a:p>
        </p:txBody>
      </p:sp>
      <p:graphicFrame>
        <p:nvGraphicFramePr>
          <p:cNvPr id="3" name="Table 2"/>
          <p:cNvGraphicFramePr>
            <a:graphicFrameLocks noGrp="1"/>
          </p:cNvGraphicFramePr>
          <p:nvPr/>
        </p:nvGraphicFramePr>
        <p:xfrm>
          <a:off x="127000" y="952500"/>
          <a:ext cx="8890000" cy="410754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18</a:t>
                      </a:r>
                      <a:endParaRPr lang="en-US" sz="1200" dirty="0">
                        <a:latin typeface="Arial"/>
                      </a:endParaRPr>
                    </a:p>
                  </a:txBody>
                  <a:tcPr/>
                </a:tc>
                <a:tc>
                  <a:txBody>
                    <a:bodyPr/>
                    <a:lstStyle/>
                    <a:p>
                      <a:r>
                        <a:rPr lang="en-US" sz="1200" smtClean="0">
                          <a:latin typeface="Arial"/>
                        </a:rPr>
                        <a:t>Given that the project is requiring worst case circuit analysis to be performed on all circuits in the design, there is a chance that the ISIS team will be required to perform more analysis than was originally budgeted;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increased cost and schedule delays.</a:t>
                      </a:r>
                      <a:endParaRPr lang="en-US" sz="1200">
                        <a:latin typeface="Arial"/>
                      </a:endParaRPr>
                    </a:p>
                  </a:txBody>
                  <a:tcPr/>
                </a:tc>
              </a:tr>
              <a:tr h="453571">
                <a:tc gridSpan="2">
                  <a:txBody>
                    <a:bodyPr/>
                    <a:lstStyle/>
                    <a:p>
                      <a:r>
                        <a:rPr lang="en-US" sz="1200" dirty="0" smtClean="0">
                          <a:latin typeface="Arial"/>
                        </a:rPr>
                        <a:t>Overall Status: Accepted(Active)              Consequence: 1               Likelihood: </a:t>
                      </a:r>
                      <a:r>
                        <a:rPr lang="en-US" sz="1200" dirty="0" smtClean="0">
                          <a:latin typeface="Arial"/>
                        </a:rPr>
                        <a:t>5</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smtClean="0">
                          <a:latin typeface="Arial"/>
                        </a:rPr>
                        <a:t>26 Aug 2013 14:03 (UTC) by John Dickinson ISIS Worst Case Analysis reduced to only safety critical circuits.</a:t>
                      </a:r>
                      <a:endParaRPr lang="en-US" sz="1200">
                        <a:latin typeface="Arial"/>
                      </a:endParaRPr>
                    </a:p>
                  </a:txBody>
                  <a:tcPr/>
                </a:tc>
              </a:tr>
              <a:tr h="453571">
                <a:tc>
                  <a:txBody>
                    <a:bodyPr/>
                    <a:lstStyle/>
                    <a:p>
                      <a:r>
                        <a:rPr lang="en-US" sz="1200" smtClean="0">
                          <a:latin typeface="Arial"/>
                        </a:rPr>
                        <a:t>Mitigation Plan 1</a:t>
                      </a:r>
                    </a:p>
                    <a:p>
                      <a:r>
                        <a:rPr lang="en-US" sz="1200" smtClean="0">
                          <a:latin typeface="Arial"/>
                        </a:rPr>
                        <a:t>Status: Not Started</a:t>
                      </a:r>
                    </a:p>
                    <a:p>
                      <a:r>
                        <a:rPr lang="en-US" sz="1200" smtClean="0">
                          <a:latin typeface="Arial"/>
                        </a:rPr>
                        <a:t>Trigger Date: 27 May 2013</a:t>
                      </a:r>
                      <a:endParaRPr lang="en-US" sz="1200">
                        <a:latin typeface="Arial"/>
                      </a:endParaRPr>
                    </a:p>
                  </a:txBody>
                  <a:tcPr/>
                </a:tc>
                <a:tc>
                  <a:txBody>
                    <a:bodyPr/>
                    <a:lstStyle/>
                    <a:p>
                      <a:r>
                        <a:rPr lang="en-US" sz="1200" smtClean="0">
                          <a:latin typeface="Arial"/>
                        </a:rPr>
                        <a:t>Title: Negotiate a Reduced Set of Analyses</a:t>
                      </a:r>
                    </a:p>
                    <a:p>
                      <a:r>
                        <a:rPr lang="en-US" sz="1200" smtClean="0">
                          <a:latin typeface="Arial"/>
                        </a:rPr>
                        <a:t>Description: Perform analyses on mission and safety critical circuits in order to reduce the total cost of the analyses.</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Cost and Schedule Relief</a:t>
                      </a:r>
                    </a:p>
                    <a:p>
                      <a:r>
                        <a:rPr lang="en-US" sz="1200" smtClean="0">
                          <a:latin typeface="Arial"/>
                        </a:rPr>
                        <a:t>Description: Receive cost aid and schedule relief from project in order to implement worst case analysis on all circuits.  This could result in engineers executing to a modified schedule and spend plan and/or the addition of new engineering resources.</a:t>
                      </a:r>
                      <a:endParaRPr lang="en-US" sz="1200">
                        <a:latin typeface="Arial"/>
                      </a:endParaRPr>
                    </a:p>
                  </a:txBody>
                  <a:tcPr/>
                </a:tc>
              </a:tr>
            </a:tbl>
          </a:graphicData>
        </a:graphic>
      </p:graphicFrame>
      <p:sp>
        <p:nvSpPr>
          <p:cNvPr id="4" name="Rectangle 3"/>
          <p:cNvSpPr/>
          <p:nvPr/>
        </p:nvSpPr>
        <p:spPr>
          <a:xfrm>
            <a:off x="2075168" y="2967335"/>
            <a:ext cx="4993675"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rPr>
              <a:t>Can we close?</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12700"/>
            <a:ext cx="7772400" cy="635000"/>
          </a:xfrm>
        </p:spPr>
        <p:txBody>
          <a:bodyPr/>
          <a:lstStyle/>
          <a:p>
            <a:r>
              <a:rPr lang="en-US" sz="1200" smtClean="0">
                <a:latin typeface="Arial" charset="0"/>
              </a:rPr>
              <a:t>RISK: EPI-Hi Thin Detector Availability</a:t>
            </a:r>
          </a:p>
        </p:txBody>
      </p:sp>
      <p:graphicFrame>
        <p:nvGraphicFramePr>
          <p:cNvPr id="3" name="Table 2"/>
          <p:cNvGraphicFramePr>
            <a:graphicFrameLocks noGrp="1"/>
          </p:cNvGraphicFramePr>
          <p:nvPr/>
        </p:nvGraphicFramePr>
        <p:xfrm>
          <a:off x="127000" y="952500"/>
          <a:ext cx="8890000" cy="547914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a:t>
                      </a:r>
                      <a:endParaRPr lang="en-US" sz="1200" dirty="0">
                        <a:latin typeface="Arial"/>
                      </a:endParaRPr>
                    </a:p>
                  </a:txBody>
                  <a:tcPr/>
                </a:tc>
                <a:tc>
                  <a:txBody>
                    <a:bodyPr/>
                    <a:lstStyle/>
                    <a:p>
                      <a:r>
                        <a:rPr lang="en-US" sz="1200" smtClean="0">
                          <a:latin typeface="Arial"/>
                        </a:rPr>
                        <a:t>Given that improved detectors have to date not been produced reliably with adequate yield; there is a risk that the energy threshold of the detectors will be increased,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compromise in the resolution of the EPI-Hi telescopes.</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3</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26 </a:t>
                      </a:r>
                      <a:r>
                        <a:rPr lang="en-US" sz="1200" dirty="0" smtClean="0">
                          <a:latin typeface="Arial"/>
                        </a:rPr>
                        <a:t>Sep 2013 14:54 (UTC) by Nigel Angold Some L0 and L1 detectors are now available for testing and the few simple electrical tests that have been performed look good. Detailed testing will be occurring in October.  Micron expects to ship five L1 detectors to Caltech (via GSFC due to ITAR restrictions) around September 25 (hopefully arriving September 30 in time for the LBNL accelerator run on October 3). LBNL is mounting an additional three L1 detectors and expects to have them ready to ship to Caltech early this week.  LBNL has not yet completed any L0 detectors. The fabrication was slowed by problems that occurred in dismounting diced chips from their glass substrate at Caltech.  This problem appears to have been solved (based on tests using mechanical sample L0 detectors).  LBNL presently has a first good wafer containing L0 detectors and an additional wafer containing more L1 detectors that have been thinned.  Backside processing has been slowed due to some equipment changes in the UC Berkeley </a:t>
                      </a:r>
                      <a:r>
                        <a:rPr lang="en-US" sz="1200" dirty="0" err="1" smtClean="0">
                          <a:latin typeface="Arial"/>
                        </a:rPr>
                        <a:t>Nanolab</a:t>
                      </a:r>
                      <a:r>
                        <a:rPr lang="en-US" sz="1200" dirty="0" smtClean="0">
                          <a:latin typeface="Arial"/>
                        </a:rPr>
                        <a:t>. They will not be available for the LBNL cyclotron run and probably not for a run at Texas A&amp;M 2-1/2 weeks later. The best case scenario is to have some completed LBNL devices with IV, CV, and possible simple alpha tests by the end of October.</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Increase Detector Thickness</a:t>
                      </a:r>
                    </a:p>
                    <a:p>
                      <a:r>
                        <a:rPr lang="en-US" sz="1200" smtClean="0">
                          <a:latin typeface="Arial"/>
                        </a:rPr>
                        <a:t>Description: If thinnest detectors (10 micro-meter) were found to be too fragile to give an acceptable yield, would increase the thickness as appropriate and accept an increase in energy threshold.</a:t>
                      </a:r>
                      <a:endParaRPr lang="en-US" sz="1200">
                        <a:latin typeface="Arial"/>
                      </a:endParaRPr>
                    </a:p>
                  </a:txBody>
                  <a:tcPr/>
                </a:tc>
              </a:tr>
              <a:tr h="453571">
                <a:tc>
                  <a:txBody>
                    <a:bodyPr/>
                    <a:lstStyle/>
                    <a:p>
                      <a:r>
                        <a:rPr lang="en-US" sz="1200" dirty="0" smtClean="0">
                          <a:latin typeface="Arial"/>
                        </a:rPr>
                        <a:t>Backup Mitigation Plan</a:t>
                      </a:r>
                    </a:p>
                    <a:p>
                      <a:r>
                        <a:rPr lang="en-US" sz="1200" dirty="0" smtClean="0">
                          <a:latin typeface="Arial"/>
                        </a:rPr>
                        <a:t>Status: Not Started</a:t>
                      </a:r>
                    </a:p>
                    <a:p>
                      <a:r>
                        <a:rPr lang="en-US" sz="1200" dirty="0" smtClean="0">
                          <a:latin typeface="Arial"/>
                        </a:rPr>
                        <a:t>Trigger Date: 01 Nov 2014</a:t>
                      </a:r>
                      <a:endParaRPr lang="en-US" sz="1200" dirty="0">
                        <a:latin typeface="Arial"/>
                      </a:endParaRPr>
                    </a:p>
                  </a:txBody>
                  <a:tcPr/>
                </a:tc>
                <a:tc>
                  <a:txBody>
                    <a:bodyPr/>
                    <a:lstStyle/>
                    <a:p>
                      <a:r>
                        <a:rPr lang="en-US" sz="1200" dirty="0" smtClean="0">
                          <a:latin typeface="Arial"/>
                        </a:rPr>
                        <a:t>Title: Use STEREO Detectors</a:t>
                      </a:r>
                    </a:p>
                    <a:p>
                      <a:r>
                        <a:rPr lang="en-US" sz="1200" dirty="0" smtClean="0">
                          <a:latin typeface="Arial"/>
                        </a:rPr>
                        <a:t>Description: If neither development were to yield flight-quality detectors, would fall back to thicker detectors of conventional design (as on STEREO).</a:t>
                      </a:r>
                      <a:endParaRPr lang="en-US" sz="1200" dirty="0">
                        <a:latin typeface="Arial"/>
                      </a:endParaRPr>
                    </a:p>
                  </a:txBody>
                  <a:tcPr/>
                </a:tc>
              </a:tr>
            </a:tbl>
          </a:graphicData>
        </a:graphic>
      </p:graphicFrame>
      <p:sp>
        <p:nvSpPr>
          <p:cNvPr id="4" name="Rectangle 3"/>
          <p:cNvSpPr/>
          <p:nvPr/>
        </p:nvSpPr>
        <p:spPr>
          <a:xfrm>
            <a:off x="728643" y="2967335"/>
            <a:ext cx="76867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rPr>
              <a:t>Late Breaking Updates</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12700"/>
            <a:ext cx="7772400" cy="635000"/>
          </a:xfrm>
        </p:spPr>
        <p:txBody>
          <a:bodyPr/>
          <a:lstStyle/>
          <a:p>
            <a:r>
              <a:rPr lang="en-US" sz="1200" smtClean="0">
                <a:latin typeface="Arial" charset="0"/>
              </a:rPr>
              <a:t>RISK: EPI-Lo Stray Light Impact Susceptibility</a:t>
            </a:r>
          </a:p>
        </p:txBody>
      </p:sp>
      <p:graphicFrame>
        <p:nvGraphicFramePr>
          <p:cNvPr id="3" name="Table 2"/>
          <p:cNvGraphicFramePr>
            <a:graphicFrameLocks noGrp="1"/>
          </p:cNvGraphicFramePr>
          <p:nvPr/>
        </p:nvGraphicFramePr>
        <p:xfrm>
          <a:off x="127000" y="952500"/>
          <a:ext cx="8890000" cy="44733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7</a:t>
                      </a:r>
                      <a:endParaRPr lang="en-US" sz="1200" dirty="0">
                        <a:latin typeface="Arial"/>
                      </a:endParaRPr>
                    </a:p>
                  </a:txBody>
                  <a:tcPr/>
                </a:tc>
                <a:tc>
                  <a:txBody>
                    <a:bodyPr/>
                    <a:lstStyle/>
                    <a:p>
                      <a:r>
                        <a:rPr lang="en-US" sz="1200" smtClean="0">
                          <a:latin typeface="Arial"/>
                        </a:rPr>
                        <a:t>Given that stray light exists in the SPP environment as both background coronal light and reflected glint from the spacecraft itself; there is a risk that stray light could enter through the optics and impact the detectors,</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biasing of the desired measurements from the instrument.</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3</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22 </a:t>
                      </a:r>
                      <a:r>
                        <a:rPr lang="en-US" sz="1200" dirty="0" smtClean="0">
                          <a:latin typeface="Arial"/>
                        </a:rPr>
                        <a:t>Aug 2013 06:16 (UTC) by Nigel Angold Considering multiple start foil configuration for most nearly sun-pointed apertures to minimize the effect of pinpricks or dust holes on admitting light (either stray light or Thompson scattered light).</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Environmental Stray-Light Analysis</a:t>
                      </a:r>
                    </a:p>
                    <a:p>
                      <a:r>
                        <a:rPr lang="en-US" sz="1200" smtClean="0">
                          <a:latin typeface="Arial"/>
                        </a:rPr>
                        <a:t>Description: Model background light environment, specifically light reflecting off of electrons and dust, across all wavelengths of light and accounting for variations in the direct spectrum of the sun as a blackbody.</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Ray-Tracing Analysis</a:t>
                      </a:r>
                    </a:p>
                    <a:p>
                      <a:r>
                        <a:rPr lang="en-US" sz="1200" smtClean="0">
                          <a:latin typeface="Arial"/>
                        </a:rPr>
                        <a:t>Description: Model light reflected off of spacecraft and scattered back to instruments, specifically to instrument apertures, using ray tracing techniques.</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2014</a:t>
                      </a:r>
                      <a:endParaRPr lang="en-US" sz="1200">
                        <a:latin typeface="Arial"/>
                      </a:endParaRPr>
                    </a:p>
                  </a:txBody>
                  <a:tcPr/>
                </a:tc>
                <a:tc>
                  <a:txBody>
                    <a:bodyPr/>
                    <a:lstStyle/>
                    <a:p>
                      <a:r>
                        <a:rPr lang="en-US" sz="1200" smtClean="0">
                          <a:latin typeface="Arial"/>
                        </a:rPr>
                        <a:t>Title: Optics Baffling</a:t>
                      </a:r>
                    </a:p>
                    <a:p>
                      <a:r>
                        <a:rPr lang="en-US" sz="1200" smtClean="0">
                          <a:latin typeface="Arial"/>
                        </a:rPr>
                        <a:t>Description: Increase size of collimators and/or foil thickness above sensitive aperture areas on instrument to limit entrance of light and light impacting detectors.  Possibly block off affected apertures.</a:t>
                      </a:r>
                      <a:endParaRPr lang="en-US" sz="1200">
                        <a:latin typeface="Arial"/>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12700"/>
            <a:ext cx="7772400" cy="635000"/>
          </a:xfrm>
        </p:spPr>
        <p:txBody>
          <a:bodyPr/>
          <a:lstStyle/>
          <a:p>
            <a:r>
              <a:rPr lang="en-US" sz="1200" smtClean="0">
                <a:latin typeface="Arial" charset="0"/>
              </a:rPr>
              <a:t>RISK: EPI-Lo Wedge Technology Development</a:t>
            </a:r>
          </a:p>
        </p:txBody>
      </p:sp>
      <p:graphicFrame>
        <p:nvGraphicFramePr>
          <p:cNvPr id="3" name="Table 2"/>
          <p:cNvGraphicFramePr>
            <a:graphicFrameLocks noGrp="1"/>
          </p:cNvGraphicFramePr>
          <p:nvPr/>
        </p:nvGraphicFramePr>
        <p:xfrm>
          <a:off x="127000" y="952500"/>
          <a:ext cx="8890000" cy="4476931"/>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10</a:t>
                      </a:r>
                      <a:endParaRPr lang="en-US" sz="1200" dirty="0">
                        <a:latin typeface="Arial"/>
                      </a:endParaRPr>
                    </a:p>
                  </a:txBody>
                  <a:tcPr/>
                </a:tc>
                <a:tc>
                  <a:txBody>
                    <a:bodyPr/>
                    <a:lstStyle/>
                    <a:p>
                      <a:r>
                        <a:rPr lang="en-US" sz="1200" smtClean="0">
                          <a:latin typeface="Arial"/>
                        </a:rPr>
                        <a:t>Given that the as proposed EPI-Lo wedge design based on two sensor wedges per anode board has a long start delay line; there is a risk that the mass resolution performance may result in poor 3He/4He separation because of reduced timing performance.</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the EPI-Lo design failing to meet the instrument species separation requirements at high energies (&gt;1MeV) for high ratios (100:1 or 1000:1).</a:t>
                      </a:r>
                      <a:endParaRPr lang="en-US" sz="1200">
                        <a:latin typeface="Arial"/>
                      </a:endParaRPr>
                    </a:p>
                  </a:txBody>
                  <a:tcPr/>
                </a:tc>
              </a:tr>
              <a:tr h="453571">
                <a:tc gridSpan="2">
                  <a:txBody>
                    <a:bodyPr/>
                    <a:lstStyle/>
                    <a:p>
                      <a:r>
                        <a:rPr lang="en-US" sz="1200" dirty="0" smtClean="0">
                          <a:latin typeface="Arial"/>
                        </a:rPr>
                        <a:t>Overall Status: Accepted(Active)              Consequence: 3               Likelihood: </a:t>
                      </a:r>
                      <a:r>
                        <a:rPr lang="en-US" sz="1200" dirty="0" smtClean="0">
                          <a:latin typeface="Arial"/>
                        </a:rPr>
                        <a:t>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6 May 2013 06:16 (UTC) by Nigel </a:t>
                      </a:r>
                      <a:r>
                        <a:rPr lang="en-US" sz="1200" dirty="0" smtClean="0">
                          <a:latin typeface="Arial"/>
                        </a:rPr>
                        <a:t>Angold New CFDs are showing better performance, however we have not performed end-end testing with them on the wedge yet.  We fully expect the new CFDs to perform better with the wedge</a:t>
                      </a:r>
                      <a:r>
                        <a:rPr lang="en-US" sz="1200" dirty="0" smtClean="0">
                          <a:latin typeface="Arial"/>
                        </a:rPr>
                        <a:t>.</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20 Sep 2012</a:t>
                      </a:r>
                      <a:endParaRPr lang="en-US" sz="1200">
                        <a:latin typeface="Arial"/>
                      </a:endParaRPr>
                    </a:p>
                  </a:txBody>
                  <a:tcPr/>
                </a:tc>
                <a:tc>
                  <a:txBody>
                    <a:bodyPr/>
                    <a:lstStyle/>
                    <a:p>
                      <a:r>
                        <a:rPr lang="en-US" sz="1200" smtClean="0">
                          <a:latin typeface="Arial"/>
                        </a:rPr>
                        <a:t>Title: Quadrant Design</a:t>
                      </a:r>
                    </a:p>
                    <a:p>
                      <a:r>
                        <a:rPr lang="en-US" sz="1200" smtClean="0">
                          <a:latin typeface="Arial"/>
                        </a:rPr>
                        <a:t>Description: The baseline plan is to use the 4 anode boards with 3 preamplifiers per board.  Advantage is that this would require less resources (power/mass), but TOF measurement has not been adequately demonstrated.</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Sep 2013</a:t>
                      </a:r>
                      <a:endParaRPr lang="en-US" sz="1200">
                        <a:latin typeface="Arial"/>
                      </a:endParaRPr>
                    </a:p>
                  </a:txBody>
                  <a:tcPr/>
                </a:tc>
                <a:tc>
                  <a:txBody>
                    <a:bodyPr/>
                    <a:lstStyle/>
                    <a:p>
                      <a:r>
                        <a:rPr lang="en-US" sz="1200" smtClean="0">
                          <a:latin typeface="Arial"/>
                        </a:rPr>
                        <a:t>Title: Accept lower mass resolution</a:t>
                      </a:r>
                    </a:p>
                    <a:p>
                      <a:r>
                        <a:rPr lang="en-US" sz="1200" smtClean="0">
                          <a:latin typeface="Arial"/>
                        </a:rPr>
                        <a:t>Description: If the Quadrant design does not perform as expected, we can use the lower mass resolution, as long as the loss of performance does not affect the L1 requirements.</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Octant Design</a:t>
                      </a:r>
                    </a:p>
                    <a:p>
                      <a:r>
                        <a:rPr lang="en-US" sz="1200" smtClean="0">
                          <a:latin typeface="Arial"/>
                        </a:rPr>
                        <a:t>Description: A backup plan is to use 8 separate anode boards with 3 preamplifiers per board.  This option provides the cleanest measurement and separation of the ions, but adds power and mass.</a:t>
                      </a:r>
                      <a:endParaRPr lang="en-US" sz="1200">
                        <a:latin typeface="Arial"/>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Likelihood/Consequence for </a:t>
            </a:r>
            <a:br>
              <a:rPr lang="en-US" smtClean="0"/>
            </a:br>
            <a:r>
              <a:rPr lang="en-US" smtClean="0"/>
              <a:t>SPP Wants/SPP Needs/Risks</a:t>
            </a:r>
          </a:p>
        </p:txBody>
      </p:sp>
      <p:sp>
        <p:nvSpPr>
          <p:cNvPr id="3" name="Content Placeholder 2"/>
          <p:cNvSpPr>
            <a:spLocks noGrp="1"/>
          </p:cNvSpPr>
          <p:nvPr>
            <p:ph idx="1"/>
          </p:nvPr>
        </p:nvSpPr>
        <p:spPr>
          <a:xfrm>
            <a:off x="685800" y="1981200"/>
            <a:ext cx="7772400" cy="4495800"/>
          </a:xfrm>
        </p:spPr>
        <p:txBody>
          <a:bodyPr>
            <a:normAutofit fontScale="62500" lnSpcReduction="20000"/>
          </a:bodyPr>
          <a:lstStyle/>
          <a:p>
            <a:pPr>
              <a:defRPr/>
            </a:pPr>
            <a:r>
              <a:rPr lang="en-US" dirty="0" smtClean="0"/>
              <a:t>SPP Wants:</a:t>
            </a:r>
          </a:p>
          <a:p>
            <a:pPr lvl="1">
              <a:defRPr/>
            </a:pPr>
            <a:r>
              <a:rPr lang="en-US" dirty="0" smtClean="0"/>
              <a:t>Likelihood: The likelihood the project will implement the threat + the likelihood the threat will affect ISIS</a:t>
            </a:r>
          </a:p>
          <a:p>
            <a:pPr lvl="1">
              <a:defRPr/>
            </a:pPr>
            <a:r>
              <a:rPr lang="en-US" dirty="0" smtClean="0"/>
              <a:t>Consequence: If the threat were to be realized, how much would it impact ISIS.</a:t>
            </a:r>
          </a:p>
          <a:p>
            <a:pPr>
              <a:defRPr/>
            </a:pPr>
            <a:r>
              <a:rPr lang="en-US" dirty="0" smtClean="0"/>
              <a:t>SPP Needs:</a:t>
            </a:r>
          </a:p>
          <a:p>
            <a:pPr lvl="1">
              <a:defRPr/>
            </a:pPr>
            <a:r>
              <a:rPr lang="en-US" dirty="0" smtClean="0"/>
              <a:t>Likelihood: The likelihood the lien will affect ISIS</a:t>
            </a:r>
          </a:p>
          <a:p>
            <a:pPr lvl="1">
              <a:defRPr/>
            </a:pPr>
            <a:r>
              <a:rPr lang="en-US" dirty="0" smtClean="0"/>
              <a:t>Consequence: The quantified impact to ISIS.</a:t>
            </a:r>
          </a:p>
          <a:p>
            <a:pPr>
              <a:defRPr/>
            </a:pPr>
            <a:r>
              <a:rPr lang="en-US" dirty="0" smtClean="0"/>
              <a:t>Risks:</a:t>
            </a:r>
          </a:p>
          <a:p>
            <a:pPr lvl="1">
              <a:defRPr/>
            </a:pPr>
            <a:r>
              <a:rPr lang="en-US" dirty="0" smtClean="0"/>
              <a:t>Likelihood: The likelihood the risk will affect ISIS</a:t>
            </a:r>
          </a:p>
          <a:p>
            <a:pPr lvl="1">
              <a:defRPr/>
            </a:pPr>
            <a:r>
              <a:rPr lang="en-US" dirty="0" smtClean="0"/>
              <a:t>Consequence: If the risk were to be realized, how much would it impact ISIS.</a:t>
            </a:r>
          </a:p>
          <a:p>
            <a:pPr>
              <a:defRPr/>
            </a:pPr>
            <a:r>
              <a:rPr lang="en-US" dirty="0" smtClean="0"/>
              <a:t>A note on Wants/Needs Mitigation Plans</a:t>
            </a:r>
          </a:p>
          <a:p>
            <a:pPr lvl="1">
              <a:defRPr/>
            </a:pPr>
            <a:r>
              <a:rPr lang="en-US" dirty="0" smtClean="0"/>
              <a:t>Every SPP Want/Need can be mitigated by adding resources (mass/power, cost, schedule).  These are quantified in the threats/liens spreadsheet, not as mitigations in the risks.</a:t>
            </a:r>
          </a:p>
          <a:p>
            <a:pPr>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12700"/>
            <a:ext cx="7772400" cy="635000"/>
          </a:xfrm>
        </p:spPr>
        <p:txBody>
          <a:bodyPr/>
          <a:lstStyle/>
          <a:p>
            <a:r>
              <a:rPr lang="en-US" sz="1200" smtClean="0">
                <a:latin typeface="Arial" charset="0"/>
              </a:rPr>
              <a:t>RISK: EPI-Hi Development of New PHASIC</a:t>
            </a:r>
          </a:p>
        </p:txBody>
      </p:sp>
      <p:graphicFrame>
        <p:nvGraphicFramePr>
          <p:cNvPr id="3" name="Table 2"/>
          <p:cNvGraphicFramePr>
            <a:graphicFrameLocks noGrp="1"/>
          </p:cNvGraphicFramePr>
          <p:nvPr/>
        </p:nvGraphicFramePr>
        <p:xfrm>
          <a:off x="127000" y="952500"/>
          <a:ext cx="8890000" cy="53877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2</a:t>
                      </a:r>
                      <a:endParaRPr lang="en-US" sz="1200" dirty="0">
                        <a:latin typeface="Arial"/>
                      </a:endParaRPr>
                    </a:p>
                  </a:txBody>
                  <a:tcPr/>
                </a:tc>
                <a:tc>
                  <a:txBody>
                    <a:bodyPr/>
                    <a:lstStyle/>
                    <a:p>
                      <a:r>
                        <a:rPr lang="en-US" sz="1200" smtClean="0">
                          <a:latin typeface="Arial"/>
                        </a:rPr>
                        <a:t>Given that design and fabrication of a new Rad-Hard PHASIC could prove prohibitively challenging; there is a risk that existing STEREO chips would need to be used,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an increase in mass for spot shielding.</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22 </a:t>
                      </a:r>
                      <a:r>
                        <a:rPr lang="en-US" sz="1200" dirty="0" smtClean="0">
                          <a:latin typeface="Arial"/>
                        </a:rPr>
                        <a:t>Aug 2013 03:57 (UTC) by Nigel Angold The </a:t>
                      </a:r>
                      <a:r>
                        <a:rPr lang="en-US" sz="1200" dirty="0" err="1" smtClean="0">
                          <a:latin typeface="Arial"/>
                        </a:rPr>
                        <a:t>socketted</a:t>
                      </a:r>
                      <a:r>
                        <a:rPr lang="en-US" sz="1200" dirty="0" smtClean="0">
                          <a:latin typeface="Arial"/>
                        </a:rPr>
                        <a:t> </a:t>
                      </a:r>
                      <a:r>
                        <a:rPr lang="en-US" sz="1200" dirty="0" smtClean="0">
                          <a:latin typeface="Arial"/>
                        </a:rPr>
                        <a:t>test set was improved by switching to a different "MISC board". The board uses the newer generation of </a:t>
                      </a:r>
                      <a:r>
                        <a:rPr lang="en-US" sz="1200" dirty="0" err="1" smtClean="0">
                          <a:latin typeface="Arial"/>
                        </a:rPr>
                        <a:t>Actel</a:t>
                      </a:r>
                      <a:r>
                        <a:rPr lang="en-US" sz="1200" dirty="0" smtClean="0">
                          <a:latin typeface="Arial"/>
                        </a:rPr>
                        <a:t> </a:t>
                      </a:r>
                      <a:r>
                        <a:rPr lang="en-US" sz="1200" dirty="0" smtClean="0">
                          <a:latin typeface="Arial"/>
                        </a:rPr>
                        <a:t>FPGA allowing control of the speed of the digital signal transitions. By setting the speeds to the slowest setting, much of the noise due to the socket was overcome.  System noise issues were then addressed. Common mode noise injected by the </a:t>
                      </a:r>
                      <a:r>
                        <a:rPr lang="en-US" sz="1200" dirty="0" smtClean="0">
                          <a:latin typeface="Arial"/>
                        </a:rPr>
                        <a:t>RS422 PC interface </a:t>
                      </a:r>
                      <a:r>
                        <a:rPr lang="en-US" sz="1200" dirty="0" smtClean="0">
                          <a:latin typeface="Arial"/>
                        </a:rPr>
                        <a:t>was solved with a common mode choke. other noise due to the "disc-or" PHASIC output coupling a glitch back to the preamp input was removed by disconnecting that signal from the test set </a:t>
                      </a:r>
                      <a:r>
                        <a:rPr lang="en-US" sz="1200" dirty="0" err="1" smtClean="0">
                          <a:latin typeface="Arial"/>
                        </a:rPr>
                        <a:t>pcb</a:t>
                      </a:r>
                      <a:r>
                        <a:rPr lang="en-US" sz="1200" dirty="0" smtClean="0">
                          <a:latin typeface="Arial"/>
                        </a:rPr>
                        <a:t> trace which carried it to a test point.  Another test board which will allow testing of a soldered-down PHASIC is out for </a:t>
                      </a:r>
                      <a:r>
                        <a:rPr lang="en-US" sz="1200" dirty="0" err="1" smtClean="0">
                          <a:latin typeface="Arial"/>
                        </a:rPr>
                        <a:t>fab</a:t>
                      </a:r>
                      <a:r>
                        <a:rPr lang="en-US" sz="1200" dirty="0" smtClean="0">
                          <a:latin typeface="Arial"/>
                        </a:rPr>
                        <a:t>. This should allow the full capabilities of the new PHASIC to be determined and performance verified before PDR.</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01 May 2012</a:t>
                      </a:r>
                      <a:endParaRPr lang="en-US" sz="1200">
                        <a:latin typeface="Arial"/>
                      </a:endParaRPr>
                    </a:p>
                  </a:txBody>
                  <a:tcPr/>
                </a:tc>
                <a:tc>
                  <a:txBody>
                    <a:bodyPr/>
                    <a:lstStyle/>
                    <a:p>
                      <a:r>
                        <a:rPr lang="en-US" sz="1200" smtClean="0">
                          <a:latin typeface="Arial"/>
                        </a:rPr>
                        <a:t>Title: Radiation Hardened STEREO Design</a:t>
                      </a:r>
                    </a:p>
                    <a:p>
                      <a:r>
                        <a:rPr lang="en-US" sz="1200" smtClean="0">
                          <a:latin typeface="Arial"/>
                        </a:rPr>
                        <a:t>Description: Redesign STEREO PHASIC for new implementation with Aeroflex as a Rad-Hard ASIC.  Assuming development progresses as expected, no severe delay in schedule is expected.</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Oct 2014</a:t>
                      </a:r>
                      <a:endParaRPr lang="en-US" sz="1200">
                        <a:latin typeface="Arial"/>
                      </a:endParaRPr>
                    </a:p>
                  </a:txBody>
                  <a:tcPr/>
                </a:tc>
                <a:tc>
                  <a:txBody>
                    <a:bodyPr/>
                    <a:lstStyle/>
                    <a:p>
                      <a:r>
                        <a:rPr lang="en-US" sz="1200" smtClean="0">
                          <a:latin typeface="Arial"/>
                        </a:rPr>
                        <a:t>Title: Spot-Shield STEREO PHASIC</a:t>
                      </a:r>
                    </a:p>
                    <a:p>
                      <a:r>
                        <a:rPr lang="en-US" sz="1200" smtClean="0">
                          <a:latin typeface="Arial"/>
                        </a:rPr>
                        <a:t>Description: If problems arise with radiation-hardening the STEREO design, would use existing spare STEREO chips with spot shielding to reduce radiation dose to a tolerable level.</a:t>
                      </a:r>
                      <a:endParaRPr lang="en-US" sz="1200">
                        <a:latin typeface="Arial"/>
                      </a:endParaRPr>
                    </a:p>
                  </a:txBody>
                  <a:tcPr/>
                </a:tc>
              </a:tr>
            </a:tbl>
          </a:graphicData>
        </a:graphic>
      </p:graphicFrame>
      <p:sp>
        <p:nvSpPr>
          <p:cNvPr id="4" name="Rectangle 3"/>
          <p:cNvSpPr/>
          <p:nvPr/>
        </p:nvSpPr>
        <p:spPr>
          <a:xfrm>
            <a:off x="728643" y="2967335"/>
            <a:ext cx="76867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a:rPr>
              <a:t>Late Breaking Updates</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12700"/>
            <a:ext cx="7772400" cy="635000"/>
          </a:xfrm>
        </p:spPr>
        <p:txBody>
          <a:bodyPr/>
          <a:lstStyle/>
          <a:p>
            <a:r>
              <a:rPr lang="en-US" sz="1200" smtClean="0">
                <a:latin typeface="Arial" charset="0"/>
              </a:rPr>
              <a:t>RISK: EPI-Lo TOF ASIC Development</a:t>
            </a:r>
          </a:p>
        </p:txBody>
      </p:sp>
      <p:graphicFrame>
        <p:nvGraphicFramePr>
          <p:cNvPr id="3" name="Table 2"/>
          <p:cNvGraphicFramePr>
            <a:graphicFrameLocks noGrp="1"/>
          </p:cNvGraphicFramePr>
          <p:nvPr/>
        </p:nvGraphicFramePr>
        <p:xfrm>
          <a:off x="127000" y="952500"/>
          <a:ext cx="8890000" cy="3928291"/>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5</a:t>
                      </a:r>
                      <a:endParaRPr lang="en-US" sz="1200" dirty="0">
                        <a:latin typeface="Arial"/>
                      </a:endParaRPr>
                    </a:p>
                  </a:txBody>
                  <a:tcPr/>
                </a:tc>
                <a:tc>
                  <a:txBody>
                    <a:bodyPr/>
                    <a:lstStyle/>
                    <a:p>
                      <a:r>
                        <a:rPr lang="en-US" sz="1200" smtClean="0">
                          <a:latin typeface="Arial"/>
                        </a:rPr>
                        <a:t>Given that design and fabrication of an EPI-Lo TOF ASIC could prove prohibitively challenging; there is a risk that EPI-Lo will be required to use existing TOFAs,</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an increase in mass and power resources required and a decrease in performance.</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22 </a:t>
                      </a:r>
                      <a:r>
                        <a:rPr lang="en-US" sz="1200" dirty="0" smtClean="0">
                          <a:latin typeface="Arial"/>
                        </a:rPr>
                        <a:t>Aug 2013 14:23 (UTC) by Nigel Angold The new ASICs have been characterized over temperature and power supply.  We are working on selecting an external test house to formally qualify the ASICs</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02 Apr 2012</a:t>
                      </a:r>
                      <a:endParaRPr lang="en-US" sz="1200">
                        <a:latin typeface="Arial"/>
                      </a:endParaRPr>
                    </a:p>
                  </a:txBody>
                  <a:tcPr/>
                </a:tc>
                <a:tc>
                  <a:txBody>
                    <a:bodyPr/>
                    <a:lstStyle/>
                    <a:p>
                      <a:r>
                        <a:rPr lang="en-US" sz="1200" dirty="0" smtClean="0">
                          <a:latin typeface="Arial"/>
                        </a:rPr>
                        <a:t>Title: Assist </a:t>
                      </a:r>
                      <a:r>
                        <a:rPr lang="en-US" sz="1200" dirty="0" smtClean="0">
                          <a:latin typeface="Arial"/>
                        </a:rPr>
                        <a:t>APL with </a:t>
                      </a:r>
                      <a:r>
                        <a:rPr lang="en-US" sz="1200" dirty="0" smtClean="0">
                          <a:latin typeface="Arial"/>
                        </a:rPr>
                        <a:t>Requirements Definition</a:t>
                      </a:r>
                    </a:p>
                    <a:p>
                      <a:r>
                        <a:rPr lang="en-US" sz="1200" dirty="0" smtClean="0">
                          <a:latin typeface="Arial"/>
                        </a:rPr>
                        <a:t>Description: </a:t>
                      </a:r>
                      <a:endParaRPr lang="en-US" sz="1200" dirty="0">
                        <a:latin typeface="Arial"/>
                      </a:endParaRPr>
                    </a:p>
                  </a:txBody>
                  <a:tcPr/>
                </a:tc>
              </a:tr>
              <a:tr h="453571">
                <a:tc>
                  <a:txBody>
                    <a:bodyPr/>
                    <a:lstStyle/>
                    <a:p>
                      <a:r>
                        <a:rPr lang="en-US" sz="1200" smtClean="0">
                          <a:latin typeface="Arial"/>
                        </a:rPr>
                        <a:t>Mitigation Plan 2</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May 2014</a:t>
                      </a:r>
                      <a:endParaRPr lang="en-US" sz="1200">
                        <a:latin typeface="Arial"/>
                      </a:endParaRPr>
                    </a:p>
                  </a:txBody>
                  <a:tcPr/>
                </a:tc>
                <a:tc>
                  <a:txBody>
                    <a:bodyPr/>
                    <a:lstStyle/>
                    <a:p>
                      <a:r>
                        <a:rPr lang="en-US" sz="1200" smtClean="0">
                          <a:latin typeface="Arial"/>
                        </a:rPr>
                        <a:t>Title: Utilize Heritage Design</a:t>
                      </a:r>
                    </a:p>
                    <a:p>
                      <a:r>
                        <a:rPr lang="en-US" sz="1200" smtClean="0">
                          <a:latin typeface="Arial"/>
                        </a:rPr>
                        <a:t>Description: Ensure enough TOFAs are available for EPI-Lo.  Potential mass/power increase and possible loss of performance.</a:t>
                      </a:r>
                      <a:endParaRPr lang="en-US" sz="1200">
                        <a:latin typeface="Arial"/>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12700"/>
            <a:ext cx="7772400" cy="635000"/>
          </a:xfrm>
        </p:spPr>
        <p:txBody>
          <a:bodyPr/>
          <a:lstStyle/>
          <a:p>
            <a:r>
              <a:rPr lang="en-US" sz="1200" smtClean="0">
                <a:latin typeface="Arial" charset="0"/>
              </a:rPr>
              <a:t>RISK: EPI-Lo Hot-Op Performance Impact</a:t>
            </a:r>
          </a:p>
        </p:txBody>
      </p:sp>
      <p:graphicFrame>
        <p:nvGraphicFramePr>
          <p:cNvPr id="3" name="Table 2"/>
          <p:cNvGraphicFramePr>
            <a:graphicFrameLocks noGrp="1"/>
          </p:cNvGraphicFramePr>
          <p:nvPr/>
        </p:nvGraphicFramePr>
        <p:xfrm>
          <a:off x="127000" y="952500"/>
          <a:ext cx="8890000" cy="447330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8</a:t>
                      </a:r>
                      <a:endParaRPr lang="en-US" sz="1200" dirty="0">
                        <a:latin typeface="Arial"/>
                      </a:endParaRPr>
                    </a:p>
                  </a:txBody>
                  <a:tcPr/>
                </a:tc>
                <a:tc>
                  <a:txBody>
                    <a:bodyPr/>
                    <a:lstStyle/>
                    <a:p>
                      <a:r>
                        <a:rPr lang="en-US" sz="1200" smtClean="0">
                          <a:latin typeface="Arial"/>
                        </a:rPr>
                        <a:t>Given that EPI-Lo has a max operating temperature of 30C and the Project expects EPI-Lo to operate at this temperature at Perihelion (prime science); there is a risk that operating at the max op temp will result in reduced resolution of the solid state detectors,</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 reduction in performance of the detector</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22 </a:t>
                      </a:r>
                      <a:r>
                        <a:rPr lang="en-US" sz="1200" dirty="0" smtClean="0">
                          <a:latin typeface="Arial"/>
                        </a:rPr>
                        <a:t>Aug 2013 14:25 (UTC) by Nigel Angold SSDs are expected back in mid-September.  We are about to fabricate the energy board that will read out the SSDs.  Once the two are integrated, we can test them to get a better handle of the SSD performance over temperature.</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Expired</a:t>
                      </a:r>
                    </a:p>
                    <a:p>
                      <a:r>
                        <a:rPr lang="en-US" sz="1200" smtClean="0">
                          <a:latin typeface="Arial"/>
                        </a:rPr>
                        <a:t>Trigger Date: 01 May 2012</a:t>
                      </a:r>
                      <a:endParaRPr lang="en-US" sz="1200">
                        <a:latin typeface="Arial"/>
                      </a:endParaRPr>
                    </a:p>
                  </a:txBody>
                  <a:tcPr/>
                </a:tc>
                <a:tc>
                  <a:txBody>
                    <a:bodyPr/>
                    <a:lstStyle/>
                    <a:p>
                      <a:r>
                        <a:rPr lang="en-US" sz="1200" dirty="0" smtClean="0">
                          <a:latin typeface="Arial"/>
                        </a:rPr>
                        <a:t>Title: Continued Analysis</a:t>
                      </a:r>
                    </a:p>
                    <a:p>
                      <a:r>
                        <a:rPr lang="en-US" sz="1200" dirty="0" smtClean="0">
                          <a:latin typeface="Arial"/>
                        </a:rPr>
                        <a:t>Description: Further analyze and quantify </a:t>
                      </a:r>
                      <a:r>
                        <a:rPr lang="en-US" sz="1200" dirty="0" smtClean="0">
                          <a:latin typeface="Arial"/>
                        </a:rPr>
                        <a:t>EPI-Lo’s </a:t>
                      </a:r>
                      <a:r>
                        <a:rPr lang="en-US" sz="1200" dirty="0" smtClean="0">
                          <a:latin typeface="Arial"/>
                        </a:rPr>
                        <a:t>performance at elevated temperatures to determine if expected temperatures pose a threat to instrument performance.</a:t>
                      </a:r>
                      <a:endParaRPr lang="en-US" sz="1200" dirty="0">
                        <a:latin typeface="Arial"/>
                      </a:endParaRPr>
                    </a:p>
                  </a:txBody>
                  <a:tcPr/>
                </a:tc>
              </a:tr>
              <a:tr h="453571">
                <a:tc>
                  <a:txBody>
                    <a:bodyPr/>
                    <a:lstStyle/>
                    <a:p>
                      <a:r>
                        <a:rPr lang="en-US" sz="1200" smtClean="0">
                          <a:latin typeface="Arial"/>
                        </a:rPr>
                        <a:t>Mitigation Plan 2</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May 2013</a:t>
                      </a:r>
                      <a:endParaRPr lang="en-US" sz="1200">
                        <a:latin typeface="Arial"/>
                      </a:endParaRPr>
                    </a:p>
                  </a:txBody>
                  <a:tcPr/>
                </a:tc>
                <a:tc>
                  <a:txBody>
                    <a:bodyPr/>
                    <a:lstStyle/>
                    <a:p>
                      <a:r>
                        <a:rPr lang="en-US" sz="1200" smtClean="0">
                          <a:latin typeface="Arial"/>
                        </a:rPr>
                        <a:t>Title: Add isolation to reduce temperature</a:t>
                      </a:r>
                    </a:p>
                    <a:p>
                      <a:r>
                        <a:rPr lang="en-US" sz="1200" smtClean="0">
                          <a:latin typeface="Arial"/>
                        </a:rPr>
                        <a:t>Description: Add thermal isolation between instrument electronics and instrument sensors to allow sensors to run at lower temperature.  Could also operate instrument colder by using more heater power.</a:t>
                      </a:r>
                      <a:endParaRPr lang="en-US" sz="1200">
                        <a:latin typeface="Arial"/>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12700"/>
            <a:ext cx="7772400" cy="635000"/>
          </a:xfrm>
        </p:spPr>
        <p:txBody>
          <a:bodyPr/>
          <a:lstStyle/>
          <a:p>
            <a:r>
              <a:rPr lang="en-US" sz="1200" smtClean="0">
                <a:latin typeface="Arial" charset="0"/>
              </a:rPr>
              <a:t>SPP WANTS: EPI-Hi solar illumination</a:t>
            </a:r>
          </a:p>
        </p:txBody>
      </p:sp>
      <p:graphicFrame>
        <p:nvGraphicFramePr>
          <p:cNvPr id="3" name="Table 2"/>
          <p:cNvGraphicFramePr>
            <a:graphicFrameLocks noGrp="1"/>
          </p:cNvGraphicFramePr>
          <p:nvPr/>
        </p:nvGraphicFramePr>
        <p:xfrm>
          <a:off x="127000" y="952500"/>
          <a:ext cx="8890000" cy="4294051"/>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9</a:t>
                      </a:r>
                      <a:endParaRPr lang="en-US" sz="1200" dirty="0">
                        <a:latin typeface="Arial"/>
                      </a:endParaRPr>
                    </a:p>
                  </a:txBody>
                  <a:tcPr/>
                </a:tc>
                <a:tc>
                  <a:txBody>
                    <a:bodyPr/>
                    <a:lstStyle/>
                    <a:p>
                      <a:r>
                        <a:rPr lang="en-US" sz="1200" smtClean="0">
                          <a:latin typeface="Arial"/>
                        </a:rPr>
                        <a:t>Given that the spacecraft is planning to cant the spacecraft at 1AU in order to warm the radiators behind the heat shield; there is a chance that EPI-Hi windows will be facing the sun,</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could result in thin windows covering LET telescopes to overheat and fail, possibly causing damage to the EPI-Hi detectors.</a:t>
                      </a:r>
                      <a:endParaRPr lang="en-US" sz="1200">
                        <a:latin typeface="Arial"/>
                      </a:endParaRPr>
                    </a:p>
                  </a:txBody>
                  <a:tcPr/>
                </a:tc>
              </a:tr>
              <a:tr h="453571">
                <a:tc gridSpan="2">
                  <a:txBody>
                    <a:bodyPr/>
                    <a:lstStyle/>
                    <a:p>
                      <a:r>
                        <a:rPr lang="en-US" sz="1200" dirty="0" smtClean="0">
                          <a:latin typeface="Arial"/>
                        </a:rPr>
                        <a:t>Overall Status: Accepted(Active)              Consequence: 2               Likelihood: </a:t>
                      </a:r>
                      <a:r>
                        <a:rPr lang="en-US" sz="1200" dirty="0" smtClean="0">
                          <a:latin typeface="Arial"/>
                        </a:rPr>
                        <a:t>2</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01 </a:t>
                      </a:r>
                      <a:r>
                        <a:rPr lang="en-US" sz="1200" dirty="0" smtClean="0">
                          <a:latin typeface="Arial"/>
                        </a:rPr>
                        <a:t>May 2013 14:49 by Nigel Angold Finished: Goddard solar simulator will work for EPI-Hi solar illumination test. In Process: Determine correct thermal coating for aluminized polyimide windows and run thermal </a:t>
                      </a:r>
                      <a:r>
                        <a:rPr lang="en-US" sz="1200" dirty="0" smtClean="0">
                          <a:latin typeface="Arial"/>
                        </a:rPr>
                        <a:t>analysis.</a:t>
                      </a:r>
                      <a:endParaRPr lang="en-US" sz="1200" dirty="0">
                        <a:latin typeface="Arial"/>
                      </a:endParaRPr>
                    </a:p>
                  </a:txBody>
                  <a:tcPr/>
                </a:tc>
              </a:tr>
              <a:tr h="453571">
                <a:tc>
                  <a:txBody>
                    <a:bodyPr/>
                    <a:lstStyle/>
                    <a:p>
                      <a:r>
                        <a:rPr lang="en-US" sz="1200" smtClean="0">
                          <a:latin typeface="Arial"/>
                        </a:rPr>
                        <a:t>Mitigation Plan 1</a:t>
                      </a:r>
                    </a:p>
                    <a:p>
                      <a:r>
                        <a:rPr lang="en-US" sz="1200" smtClean="0">
                          <a:latin typeface="Arial"/>
                        </a:rPr>
                        <a:t>Status: Implemented</a:t>
                      </a:r>
                    </a:p>
                    <a:p>
                      <a:r>
                        <a:rPr lang="en-US" sz="1200" smtClean="0">
                          <a:latin typeface="Arial"/>
                        </a:rPr>
                        <a:t>Trigger Date: 01 Aug 2012</a:t>
                      </a:r>
                      <a:endParaRPr lang="en-US" sz="1200">
                        <a:latin typeface="Arial"/>
                      </a:endParaRPr>
                    </a:p>
                  </a:txBody>
                  <a:tcPr/>
                </a:tc>
                <a:tc>
                  <a:txBody>
                    <a:bodyPr/>
                    <a:lstStyle/>
                    <a:p>
                      <a:r>
                        <a:rPr lang="en-US" sz="1200" smtClean="0">
                          <a:latin typeface="Arial"/>
                        </a:rPr>
                        <a:t>Title: Define Exposure Scenario</a:t>
                      </a:r>
                    </a:p>
                    <a:p>
                      <a:r>
                        <a:rPr lang="en-US" sz="1200" smtClean="0">
                          <a:latin typeface="Arial"/>
                        </a:rPr>
                        <a:t>Description: Obtain definition of planned illumination conditions (directions, durations) from project and work with project to determine if there is an approach that can be used to avoid excessive illumination of LET windows.</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Expired</a:t>
                      </a:r>
                    </a:p>
                    <a:p>
                      <a:r>
                        <a:rPr lang="en-US" sz="1200" smtClean="0">
                          <a:latin typeface="Arial"/>
                        </a:rPr>
                        <a:t>Trigger Date: 01 Feb 2013</a:t>
                      </a:r>
                      <a:endParaRPr lang="en-US" sz="1200">
                        <a:latin typeface="Arial"/>
                      </a:endParaRPr>
                    </a:p>
                  </a:txBody>
                  <a:tcPr/>
                </a:tc>
                <a:tc>
                  <a:txBody>
                    <a:bodyPr/>
                    <a:lstStyle/>
                    <a:p>
                      <a:r>
                        <a:rPr lang="en-US" sz="1200" smtClean="0">
                          <a:latin typeface="Arial"/>
                        </a:rPr>
                        <a:t>Title: Thermal Analysis and Test</a:t>
                      </a:r>
                    </a:p>
                    <a:p>
                      <a:r>
                        <a:rPr lang="en-US" sz="1200" smtClean="0">
                          <a:latin typeface="Arial"/>
                        </a:rPr>
                        <a:t>Description: Do a thermal analysis of the window,  once the window material and thickness are chosen. Do test of EM windows using a solar simulator at GSFC.</a:t>
                      </a:r>
                      <a:endParaRPr lang="en-US" sz="1200">
                        <a:latin typeface="Arial"/>
                      </a:endParaRPr>
                    </a:p>
                  </a:txBody>
                  <a:tcPr/>
                </a:tc>
              </a:tr>
              <a:tr h="453571">
                <a:tc>
                  <a:txBody>
                    <a:bodyPr/>
                    <a:lstStyle/>
                    <a:p>
                      <a:r>
                        <a:rPr lang="en-US" sz="1200" smtClean="0">
                          <a:latin typeface="Arial"/>
                        </a:rPr>
                        <a:t>Backup Mitigation Plan</a:t>
                      </a:r>
                    </a:p>
                    <a:p>
                      <a:r>
                        <a:rPr lang="en-US" sz="1200" smtClean="0">
                          <a:latin typeface="Arial"/>
                        </a:rPr>
                        <a:t>Status: Not Started</a:t>
                      </a:r>
                    </a:p>
                    <a:p>
                      <a:r>
                        <a:rPr lang="en-US" sz="1200" smtClean="0">
                          <a:latin typeface="Arial"/>
                        </a:rPr>
                        <a:t>Trigger Date: 01 Oct 2013</a:t>
                      </a:r>
                      <a:endParaRPr lang="en-US" sz="1200">
                        <a:latin typeface="Arial"/>
                      </a:endParaRPr>
                    </a:p>
                  </a:txBody>
                  <a:tcPr/>
                </a:tc>
                <a:tc>
                  <a:txBody>
                    <a:bodyPr/>
                    <a:lstStyle/>
                    <a:p>
                      <a:r>
                        <a:rPr lang="en-US" sz="1200" smtClean="0">
                          <a:latin typeface="Arial"/>
                        </a:rPr>
                        <a:t>Title: Thicker Windows and Test</a:t>
                      </a:r>
                    </a:p>
                    <a:p>
                      <a:r>
                        <a:rPr lang="en-US" sz="1200" smtClean="0">
                          <a:latin typeface="Arial"/>
                        </a:rPr>
                        <a:t>Description: Make thicker windows that are in line with experience base of solar exposure at 1 AU. Do test of thicker EM windows using a solar simulator at GSFC.</a:t>
                      </a:r>
                      <a:endParaRPr lang="en-US" sz="1200">
                        <a:latin typeface="Arial"/>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7585" name="Group 1137"/>
          <p:cNvGraphicFramePr>
            <a:graphicFrameLocks noGrp="1"/>
          </p:cNvGraphicFramePr>
          <p:nvPr/>
        </p:nvGraphicFramePr>
        <p:xfrm>
          <a:off x="1295400" y="990600"/>
          <a:ext cx="6705600" cy="4038600"/>
        </p:xfrm>
        <a:graphic>
          <a:graphicData uri="http://schemas.openxmlformats.org/drawingml/2006/table">
            <a:tbl>
              <a:tblPr/>
              <a:tblGrid>
                <a:gridCol w="1341438"/>
                <a:gridCol w="1341437"/>
                <a:gridCol w="1355725"/>
                <a:gridCol w="1325563"/>
                <a:gridCol w="1341437"/>
              </a:tblGrid>
              <a:tr h="787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11   12   18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13   15   16   17   19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1   7   14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6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2   5   8   9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10   </a:t>
                      </a:r>
                      <a:endParaRPr kumimoji="0" lang="en-US" sz="12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3   4   </a:t>
                      </a:r>
                      <a:endParaRPr kumimoji="0" lang="en-US" sz="12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p:sp>
        <p:nvSpPr>
          <p:cNvPr id="4136" name="Text Box 40"/>
          <p:cNvSpPr txBox="1">
            <a:spLocks noChangeArrowheads="1"/>
          </p:cNvSpPr>
          <p:nvPr/>
        </p:nvSpPr>
        <p:spPr bwMode="auto">
          <a:xfrm>
            <a:off x="2667000" y="228600"/>
            <a:ext cx="3794125" cy="519113"/>
          </a:xfrm>
          <a:prstGeom prst="rect">
            <a:avLst/>
          </a:prstGeom>
          <a:noFill/>
          <a:ln w="9525">
            <a:noFill/>
            <a:miter lim="800000"/>
            <a:headEnd/>
            <a:tailEnd/>
          </a:ln>
        </p:spPr>
        <p:txBody>
          <a:bodyPr>
            <a:spAutoFit/>
          </a:bodyPr>
          <a:lstStyle/>
          <a:p>
            <a:pPr algn="ctr">
              <a:spcBef>
                <a:spcPct val="50000"/>
              </a:spcBef>
            </a:pPr>
            <a:r>
              <a:rPr lang="en-US" sz="2800">
                <a:latin typeface="Arial" charset="0"/>
              </a:rPr>
              <a:t>Risk Summary</a:t>
            </a:r>
          </a:p>
        </p:txBody>
      </p:sp>
      <p:sp>
        <p:nvSpPr>
          <p:cNvPr id="4137" name="Text Box 41"/>
          <p:cNvSpPr txBox="1">
            <a:spLocks noChangeArrowheads="1"/>
          </p:cNvSpPr>
          <p:nvPr/>
        </p:nvSpPr>
        <p:spPr bwMode="auto">
          <a:xfrm>
            <a:off x="1143000" y="5334000"/>
            <a:ext cx="6858000" cy="822325"/>
          </a:xfrm>
          <a:prstGeom prst="rect">
            <a:avLst/>
          </a:prstGeom>
          <a:noFill/>
          <a:ln w="12700">
            <a:noFill/>
            <a:miter lim="800000"/>
            <a:headEnd/>
            <a:tailEnd/>
          </a:ln>
        </p:spPr>
        <p:txBody>
          <a:bodyPr>
            <a:spAutoFit/>
          </a:bodyPr>
          <a:lstStyle/>
          <a:p>
            <a:pPr algn="ctr" eaLnBrk="0" hangingPunct="0"/>
            <a:r>
              <a:rPr lang="en-US" b="1">
                <a:latin typeface="Arial" charset="0"/>
              </a:rPr>
              <a:t>1               2              3               4              5</a:t>
            </a:r>
            <a:br>
              <a:rPr lang="en-US" b="1">
                <a:latin typeface="Arial" charset="0"/>
              </a:rPr>
            </a:br>
            <a:r>
              <a:rPr lang="en-US" b="1">
                <a:latin typeface="Arial" charset="0"/>
              </a:rPr>
              <a:t>Consequence</a:t>
            </a:r>
          </a:p>
        </p:txBody>
      </p:sp>
      <p:sp>
        <p:nvSpPr>
          <p:cNvPr id="4138" name="Text Box 42"/>
          <p:cNvSpPr txBox="1">
            <a:spLocks noChangeArrowheads="1"/>
          </p:cNvSpPr>
          <p:nvPr/>
        </p:nvSpPr>
        <p:spPr bwMode="auto">
          <a:xfrm rot="-5400000">
            <a:off x="-1570037" y="2789237"/>
            <a:ext cx="4419600" cy="822325"/>
          </a:xfrm>
          <a:prstGeom prst="rect">
            <a:avLst/>
          </a:prstGeom>
          <a:noFill/>
          <a:ln w="12700">
            <a:noFill/>
            <a:miter lim="800000"/>
            <a:headEnd/>
            <a:tailEnd/>
          </a:ln>
        </p:spPr>
        <p:txBody>
          <a:bodyPr>
            <a:spAutoFit/>
          </a:bodyPr>
          <a:lstStyle/>
          <a:p>
            <a:pPr algn="ctr" eaLnBrk="0" hangingPunct="0"/>
            <a:r>
              <a:rPr lang="en-US" b="1">
                <a:latin typeface="Arial" charset="0"/>
              </a:rPr>
              <a:t>Likelihood </a:t>
            </a:r>
            <a:br>
              <a:rPr lang="en-US" b="1">
                <a:latin typeface="Arial" charset="0"/>
              </a:rPr>
            </a:br>
            <a:r>
              <a:rPr lang="en-US" b="1">
                <a:latin typeface="Arial" charset="0"/>
              </a:rPr>
              <a:t>1        2        3        4       5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719" name="Group 919"/>
          <p:cNvGraphicFramePr>
            <a:graphicFrameLocks noGrp="1"/>
          </p:cNvGraphicFramePr>
          <p:nvPr/>
        </p:nvGraphicFramePr>
        <p:xfrm>
          <a:off x="914400" y="1219200"/>
          <a:ext cx="3429000" cy="2891156"/>
        </p:xfrm>
        <a:graphic>
          <a:graphicData uri="http://schemas.openxmlformats.org/drawingml/2006/table">
            <a:tbl>
              <a:tblPr/>
              <a:tblGrid>
                <a:gridCol w="685800"/>
                <a:gridCol w="685800"/>
                <a:gridCol w="693738"/>
                <a:gridCol w="677862"/>
                <a:gridCol w="685800"/>
              </a:tblGrid>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568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13   15   16   17   19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1   14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charset="0"/>
                        </a:rPr>
                        <a:t>6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568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charset="0"/>
                        </a:rPr>
                        <a:t>3   4   </a:t>
                      </a:r>
                      <a:endParaRPr kumimoji="0" lang="en-US" sz="12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p:sp>
        <p:nvSpPr>
          <p:cNvPr id="5160" name="Text Box 40"/>
          <p:cNvSpPr txBox="1">
            <a:spLocks noChangeArrowheads="1"/>
          </p:cNvSpPr>
          <p:nvPr/>
        </p:nvSpPr>
        <p:spPr bwMode="auto">
          <a:xfrm>
            <a:off x="2667000" y="228600"/>
            <a:ext cx="3794125" cy="519113"/>
          </a:xfrm>
          <a:prstGeom prst="rect">
            <a:avLst/>
          </a:prstGeom>
          <a:noFill/>
          <a:ln w="9525">
            <a:noFill/>
            <a:miter lim="800000"/>
            <a:headEnd/>
            <a:tailEnd/>
          </a:ln>
        </p:spPr>
        <p:txBody>
          <a:bodyPr>
            <a:spAutoFit/>
          </a:bodyPr>
          <a:lstStyle/>
          <a:p>
            <a:pPr algn="ctr">
              <a:spcBef>
                <a:spcPct val="50000"/>
              </a:spcBef>
            </a:pPr>
            <a:r>
              <a:rPr lang="en-US" sz="2800">
                <a:latin typeface="Arial" charset="0"/>
              </a:rPr>
              <a:t>All Top Risks</a:t>
            </a:r>
          </a:p>
        </p:txBody>
      </p:sp>
      <p:sp>
        <p:nvSpPr>
          <p:cNvPr id="5161" name="Text Box 41"/>
          <p:cNvSpPr txBox="1">
            <a:spLocks noChangeArrowheads="1"/>
          </p:cNvSpPr>
          <p:nvPr/>
        </p:nvSpPr>
        <p:spPr bwMode="auto">
          <a:xfrm>
            <a:off x="914400" y="4267200"/>
            <a:ext cx="3429000" cy="641350"/>
          </a:xfrm>
          <a:prstGeom prst="rect">
            <a:avLst/>
          </a:prstGeom>
          <a:noFill/>
          <a:ln w="12700">
            <a:noFill/>
            <a:miter lim="800000"/>
            <a:headEnd/>
            <a:tailEnd/>
          </a:ln>
        </p:spPr>
        <p:txBody>
          <a:bodyPr>
            <a:spAutoFit/>
          </a:bodyPr>
          <a:lstStyle/>
          <a:p>
            <a:pPr algn="ctr" eaLnBrk="0" hangingPunct="0"/>
            <a:r>
              <a:rPr lang="en-US" sz="1800" b="1">
                <a:latin typeface="Arial" charset="0"/>
              </a:rPr>
              <a:t>1          2         3         4         5</a:t>
            </a:r>
            <a:br>
              <a:rPr lang="en-US" sz="1800" b="1">
                <a:latin typeface="Arial" charset="0"/>
              </a:rPr>
            </a:br>
            <a:r>
              <a:rPr lang="en-US" sz="1800" b="1">
                <a:latin typeface="Arial" charset="0"/>
              </a:rPr>
              <a:t>Consequence</a:t>
            </a:r>
          </a:p>
        </p:txBody>
      </p:sp>
      <p:sp>
        <p:nvSpPr>
          <p:cNvPr id="5162" name="Text Box 42"/>
          <p:cNvSpPr txBox="1">
            <a:spLocks noChangeArrowheads="1"/>
          </p:cNvSpPr>
          <p:nvPr/>
        </p:nvSpPr>
        <p:spPr bwMode="auto">
          <a:xfrm rot="-5400000">
            <a:off x="-975519" y="2347119"/>
            <a:ext cx="3049588" cy="641350"/>
          </a:xfrm>
          <a:prstGeom prst="rect">
            <a:avLst/>
          </a:prstGeom>
          <a:noFill/>
          <a:ln w="12700">
            <a:noFill/>
            <a:miter lim="800000"/>
            <a:headEnd/>
            <a:tailEnd/>
          </a:ln>
        </p:spPr>
        <p:txBody>
          <a:bodyPr>
            <a:spAutoFit/>
          </a:bodyPr>
          <a:lstStyle/>
          <a:p>
            <a:pPr algn="ctr" eaLnBrk="0" hangingPunct="0"/>
            <a:r>
              <a:rPr lang="en-US" sz="1800" b="1">
                <a:latin typeface="Arial" charset="0"/>
              </a:rPr>
              <a:t>Likelihood </a:t>
            </a:r>
            <a:br>
              <a:rPr lang="en-US" sz="1800" b="1">
                <a:latin typeface="Arial" charset="0"/>
              </a:rPr>
            </a:br>
            <a:r>
              <a:rPr lang="en-US" sz="1800" b="1">
                <a:latin typeface="Arial" charset="0"/>
              </a:rPr>
              <a:t>1       2       3       4      5</a:t>
            </a:r>
          </a:p>
        </p:txBody>
      </p:sp>
      <p:graphicFrame>
        <p:nvGraphicFramePr>
          <p:cNvPr id="5837812" name="Group 1012"/>
          <p:cNvGraphicFramePr>
            <a:graphicFrameLocks noGrp="1"/>
          </p:cNvGraphicFramePr>
          <p:nvPr/>
        </p:nvGraphicFramePr>
        <p:xfrm>
          <a:off x="4648200" y="1006475"/>
          <a:ext cx="4419600" cy="5486400"/>
        </p:xfrm>
        <a:graphic>
          <a:graphicData uri="http://schemas.openxmlformats.org/drawingml/2006/table">
            <a:tbl>
              <a:tblPr/>
              <a:tblGrid>
                <a:gridCol w="509905"/>
                <a:gridCol w="552767"/>
                <a:gridCol w="446087"/>
                <a:gridCol w="533400"/>
                <a:gridCol w="2377441"/>
              </a:tblGrid>
              <a:tr h="374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Rank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Trend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Risk 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Approach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Risk Title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29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13</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ISIS Time Tagged Commands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ISIS Increased Ground Software Demands Due to Autonomy</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ISIS Increased Instrument FSW Demands Due to Autonomy</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Configuring ISIS Based on Solar Distance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ISIS Increased Autonomy</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SPP WANTS: ISIS Vibration Levels</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RISK: EPI-Hi LET Thin Windows and Dust Impact Susceptibility</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RISK: EPI-Lo Dust Impact Susceptibility</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RISK: EPI-Hi Thin Detector Availability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SPP WANTS: ISIS Shock Testing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37" name="Rectangle 903"/>
          <p:cNvSpPr>
            <a:spLocks noChangeArrowheads="1"/>
          </p:cNvSpPr>
          <p:nvPr/>
        </p:nvSpPr>
        <p:spPr bwMode="auto">
          <a:xfrm>
            <a:off x="685800" y="5819775"/>
            <a:ext cx="566738" cy="249238"/>
          </a:xfrm>
          <a:prstGeom prst="rect">
            <a:avLst/>
          </a:prstGeom>
          <a:solidFill>
            <a:srgbClr val="FFFF66"/>
          </a:solidFill>
          <a:ln w="25400">
            <a:solidFill>
              <a:schemeClr val="tx1"/>
            </a:solidFill>
            <a:miter lim="800000"/>
            <a:headEnd/>
            <a:tailEnd/>
          </a:ln>
        </p:spPr>
        <p:txBody>
          <a:bodyPr wrap="none" lIns="91434" tIns="45717" rIns="91434" bIns="45717" anchor="ctr"/>
          <a:lstStyle/>
          <a:p>
            <a:pPr algn="ctr" eaLnBrk="0" hangingPunct="0"/>
            <a:r>
              <a:rPr lang="en-US" sz="1800">
                <a:latin typeface="Times" pitchFamily="18" charset="0"/>
                <a:ea typeface="ＭＳ Ｐゴシック" charset="-128"/>
              </a:rPr>
              <a:t>Med</a:t>
            </a:r>
          </a:p>
        </p:txBody>
      </p:sp>
      <p:sp>
        <p:nvSpPr>
          <p:cNvPr id="5238" name="Rectangle 904"/>
          <p:cNvSpPr>
            <a:spLocks noChangeArrowheads="1"/>
          </p:cNvSpPr>
          <p:nvPr/>
        </p:nvSpPr>
        <p:spPr bwMode="auto">
          <a:xfrm>
            <a:off x="685800" y="5503863"/>
            <a:ext cx="566738" cy="250825"/>
          </a:xfrm>
          <a:prstGeom prst="rect">
            <a:avLst/>
          </a:prstGeom>
          <a:solidFill>
            <a:srgbClr val="FF0000"/>
          </a:solidFill>
          <a:ln w="25400">
            <a:solidFill>
              <a:schemeClr val="tx1"/>
            </a:solidFill>
            <a:miter lim="800000"/>
            <a:headEnd/>
            <a:tailEnd/>
          </a:ln>
        </p:spPr>
        <p:txBody>
          <a:bodyPr wrap="none" lIns="91434" tIns="45717" rIns="91434" bIns="45717" anchor="ctr"/>
          <a:lstStyle/>
          <a:p>
            <a:pPr algn="ctr" eaLnBrk="0" hangingPunct="0"/>
            <a:r>
              <a:rPr lang="en-US" sz="1800">
                <a:latin typeface="Times" pitchFamily="18" charset="0"/>
                <a:ea typeface="ＭＳ Ｐゴシック" charset="-128"/>
              </a:rPr>
              <a:t>High</a:t>
            </a:r>
          </a:p>
        </p:txBody>
      </p:sp>
      <p:sp>
        <p:nvSpPr>
          <p:cNvPr id="5239" name="Rectangle 905"/>
          <p:cNvSpPr>
            <a:spLocks noChangeArrowheads="1"/>
          </p:cNvSpPr>
          <p:nvPr/>
        </p:nvSpPr>
        <p:spPr bwMode="auto">
          <a:xfrm>
            <a:off x="685800" y="6134100"/>
            <a:ext cx="566738" cy="249238"/>
          </a:xfrm>
          <a:prstGeom prst="rect">
            <a:avLst/>
          </a:prstGeom>
          <a:solidFill>
            <a:srgbClr val="00CC00"/>
          </a:solidFill>
          <a:ln w="25400">
            <a:solidFill>
              <a:schemeClr val="tx1"/>
            </a:solidFill>
            <a:miter lim="800000"/>
            <a:headEnd/>
            <a:tailEnd/>
          </a:ln>
        </p:spPr>
        <p:txBody>
          <a:bodyPr wrap="none" lIns="91434" tIns="45717" rIns="91434" bIns="45717" anchor="ctr"/>
          <a:lstStyle/>
          <a:p>
            <a:pPr algn="ctr" eaLnBrk="0" hangingPunct="0"/>
            <a:r>
              <a:rPr lang="en-US" sz="1800">
                <a:latin typeface="Times" pitchFamily="18" charset="0"/>
                <a:ea typeface="ＭＳ Ｐゴシック" charset="-128"/>
              </a:rPr>
              <a:t>Low</a:t>
            </a:r>
          </a:p>
        </p:txBody>
      </p:sp>
      <p:sp>
        <p:nvSpPr>
          <p:cNvPr id="5240" name="Text Box 906"/>
          <p:cNvSpPr txBox="1">
            <a:spLocks noChangeArrowheads="1"/>
          </p:cNvSpPr>
          <p:nvPr/>
        </p:nvSpPr>
        <p:spPr bwMode="auto">
          <a:xfrm>
            <a:off x="533400" y="5213350"/>
            <a:ext cx="963613" cy="304800"/>
          </a:xfrm>
          <a:prstGeom prst="rect">
            <a:avLst/>
          </a:prstGeom>
          <a:noFill/>
          <a:ln w="9525">
            <a:noFill/>
            <a:miter lim="800000"/>
            <a:headEnd/>
            <a:tailEnd/>
          </a:ln>
        </p:spPr>
        <p:txBody>
          <a:bodyPr wrap="none" lIns="91434" tIns="45717" rIns="91434" bIns="45717">
            <a:spAutoFit/>
          </a:bodyPr>
          <a:lstStyle/>
          <a:p>
            <a:pPr eaLnBrk="0" hangingPunct="0"/>
            <a:r>
              <a:rPr lang="en-US" sz="1400" b="1" u="sng">
                <a:latin typeface="Times" pitchFamily="18" charset="0"/>
                <a:ea typeface="ＭＳ Ｐゴシック" charset="-128"/>
              </a:rPr>
              <a:t>Criticality</a:t>
            </a:r>
          </a:p>
        </p:txBody>
      </p:sp>
      <p:sp>
        <p:nvSpPr>
          <p:cNvPr id="5241" name="Text Box 907"/>
          <p:cNvSpPr txBox="1">
            <a:spLocks noChangeArrowheads="1"/>
          </p:cNvSpPr>
          <p:nvPr/>
        </p:nvSpPr>
        <p:spPr bwMode="auto">
          <a:xfrm>
            <a:off x="1406525" y="5183188"/>
            <a:ext cx="2187575" cy="1370012"/>
          </a:xfrm>
          <a:prstGeom prst="rect">
            <a:avLst/>
          </a:prstGeom>
          <a:noFill/>
          <a:ln w="9525">
            <a:noFill/>
            <a:miter lim="800000"/>
            <a:headEnd/>
            <a:tailEnd/>
          </a:ln>
        </p:spPr>
        <p:txBody>
          <a:bodyPr wrap="none" lIns="91434" tIns="45717" rIns="91434" bIns="45717">
            <a:spAutoFit/>
          </a:bodyPr>
          <a:lstStyle/>
          <a:p>
            <a:pPr marL="290513" indent="-290513" eaLnBrk="0" hangingPunct="0">
              <a:lnSpc>
                <a:spcPct val="120000"/>
              </a:lnSpc>
              <a:tabLst>
                <a:tab pos="290513" algn="l"/>
              </a:tabLst>
            </a:pPr>
            <a:r>
              <a:rPr lang="en-US" sz="1400" b="1" u="sng" dirty="0">
                <a:latin typeface="Times" pitchFamily="18" charset="0"/>
                <a:ea typeface="ＭＳ Ｐゴシック" charset="-128"/>
              </a:rPr>
              <a:t>L x C Trend</a:t>
            </a:r>
            <a:endParaRPr lang="en-US" sz="1400" u="sng" dirty="0">
              <a:latin typeface="Times" pitchFamily="18" charset="0"/>
              <a:ea typeface="ＭＳ Ｐゴシック" charset="-128"/>
            </a:endParaRPr>
          </a:p>
          <a:p>
            <a:pPr marL="290513" indent="-290513" eaLnBrk="0" hangingPunct="0">
              <a:lnSpc>
                <a:spcPct val="120000"/>
              </a:lnSpc>
              <a:tabLst>
                <a:tab pos="290513" algn="l"/>
              </a:tabLst>
            </a:pPr>
            <a:r>
              <a:rPr lang="en-US" sz="1400" dirty="0">
                <a:latin typeface="Times" pitchFamily="18" charset="0"/>
                <a:ea typeface="ＭＳ Ｐゴシック" charset="-128"/>
              </a:rPr>
              <a:t>	Decreasing (Improving)</a:t>
            </a:r>
          </a:p>
          <a:p>
            <a:pPr marL="290513" indent="-290513" eaLnBrk="0" hangingPunct="0">
              <a:lnSpc>
                <a:spcPct val="120000"/>
              </a:lnSpc>
              <a:tabLst>
                <a:tab pos="290513" algn="l"/>
              </a:tabLst>
            </a:pPr>
            <a:r>
              <a:rPr lang="en-US" sz="1400" dirty="0">
                <a:latin typeface="Times" pitchFamily="18" charset="0"/>
                <a:ea typeface="ＭＳ Ｐゴシック" charset="-128"/>
              </a:rPr>
              <a:t>	Increasing (Worsening)</a:t>
            </a:r>
          </a:p>
          <a:p>
            <a:pPr marL="290513" indent="-290513" eaLnBrk="0" hangingPunct="0">
              <a:lnSpc>
                <a:spcPct val="120000"/>
              </a:lnSpc>
              <a:tabLst>
                <a:tab pos="290513" algn="l"/>
              </a:tabLst>
            </a:pPr>
            <a:r>
              <a:rPr lang="en-US" sz="1400" dirty="0">
                <a:latin typeface="Times" pitchFamily="18" charset="0"/>
                <a:ea typeface="ＭＳ Ｐゴシック" charset="-128"/>
              </a:rPr>
              <a:t>	Unchanged</a:t>
            </a:r>
          </a:p>
          <a:p>
            <a:pPr marL="290513" indent="-290513" eaLnBrk="0" hangingPunct="0">
              <a:lnSpc>
                <a:spcPct val="120000"/>
              </a:lnSpc>
              <a:tabLst>
                <a:tab pos="290513" algn="l"/>
              </a:tabLst>
            </a:pPr>
            <a:r>
              <a:rPr lang="en-US" sz="1400" dirty="0">
                <a:latin typeface="Times" pitchFamily="18" charset="0"/>
                <a:ea typeface="ＭＳ Ｐゴシック" charset="-128"/>
              </a:rPr>
              <a:t>	New Since Last Period</a:t>
            </a:r>
            <a:endParaRPr lang="en-US" sz="1400" u="sng" dirty="0">
              <a:latin typeface="Times" pitchFamily="18" charset="0"/>
              <a:ea typeface="ＭＳ Ｐゴシック" charset="-128"/>
            </a:endParaRPr>
          </a:p>
        </p:txBody>
      </p:sp>
      <p:sp>
        <p:nvSpPr>
          <p:cNvPr id="5242" name="AutoShape 908"/>
          <p:cNvSpPr>
            <a:spLocks noChangeArrowheads="1"/>
          </p:cNvSpPr>
          <p:nvPr/>
        </p:nvSpPr>
        <p:spPr bwMode="auto">
          <a:xfrm>
            <a:off x="1509713" y="5735638"/>
            <a:ext cx="184150" cy="192087"/>
          </a:xfrm>
          <a:prstGeom prst="upArrow">
            <a:avLst>
              <a:gd name="adj1" fmla="val 50000"/>
              <a:gd name="adj2" fmla="val 26078"/>
            </a:avLst>
          </a:prstGeom>
          <a:noFill/>
          <a:ln w="9525">
            <a:solidFill>
              <a:schemeClr val="tx1"/>
            </a:solidFill>
            <a:miter lim="800000"/>
            <a:headEnd/>
            <a:tailEnd/>
          </a:ln>
        </p:spPr>
        <p:txBody>
          <a:bodyPr wrap="none" anchor="ctr"/>
          <a:lstStyle/>
          <a:p>
            <a:endParaRPr lang="en-US"/>
          </a:p>
        </p:txBody>
      </p:sp>
      <p:sp>
        <p:nvSpPr>
          <p:cNvPr id="5243" name="AutoShape 909"/>
          <p:cNvSpPr>
            <a:spLocks noChangeArrowheads="1"/>
          </p:cNvSpPr>
          <p:nvPr/>
        </p:nvSpPr>
        <p:spPr bwMode="auto">
          <a:xfrm flipV="1">
            <a:off x="1509713" y="5495925"/>
            <a:ext cx="184150" cy="190500"/>
          </a:xfrm>
          <a:prstGeom prst="upArrow">
            <a:avLst>
              <a:gd name="adj1" fmla="val 50000"/>
              <a:gd name="adj2" fmla="val 25862"/>
            </a:avLst>
          </a:prstGeom>
          <a:noFill/>
          <a:ln w="9525">
            <a:solidFill>
              <a:schemeClr val="tx1"/>
            </a:solidFill>
            <a:miter lim="800000"/>
            <a:headEnd/>
            <a:tailEnd/>
          </a:ln>
        </p:spPr>
        <p:txBody>
          <a:bodyPr wrap="none" anchor="ctr"/>
          <a:lstStyle/>
          <a:p>
            <a:endParaRPr lang="en-US"/>
          </a:p>
        </p:txBody>
      </p:sp>
      <p:sp>
        <p:nvSpPr>
          <p:cNvPr id="5244" name="AutoShape 910"/>
          <p:cNvSpPr>
            <a:spLocks noChangeArrowheads="1"/>
          </p:cNvSpPr>
          <p:nvPr/>
        </p:nvSpPr>
        <p:spPr bwMode="auto">
          <a:xfrm rot="5400000">
            <a:off x="1504950" y="5969001"/>
            <a:ext cx="193675" cy="184150"/>
          </a:xfrm>
          <a:prstGeom prst="upArrow">
            <a:avLst>
              <a:gd name="adj1" fmla="val 50000"/>
              <a:gd name="adj2" fmla="val 25000"/>
            </a:avLst>
          </a:prstGeom>
          <a:noFill/>
          <a:ln w="9525">
            <a:solidFill>
              <a:schemeClr val="tx1"/>
            </a:solidFill>
            <a:miter lim="800000"/>
            <a:headEnd/>
            <a:tailEnd/>
          </a:ln>
        </p:spPr>
        <p:txBody>
          <a:bodyPr wrap="none" anchor="ctr"/>
          <a:lstStyle/>
          <a:p>
            <a:endParaRPr lang="en-US"/>
          </a:p>
        </p:txBody>
      </p:sp>
      <p:sp>
        <p:nvSpPr>
          <p:cNvPr id="5245" name="Rectangle 911"/>
          <p:cNvSpPr>
            <a:spLocks noChangeArrowheads="1"/>
          </p:cNvSpPr>
          <p:nvPr/>
        </p:nvSpPr>
        <p:spPr bwMode="auto">
          <a:xfrm>
            <a:off x="533400" y="5189538"/>
            <a:ext cx="4038600" cy="1309687"/>
          </a:xfrm>
          <a:prstGeom prst="rect">
            <a:avLst/>
          </a:prstGeom>
          <a:noFill/>
          <a:ln w="12700">
            <a:solidFill>
              <a:schemeClr val="tx1"/>
            </a:solidFill>
            <a:miter lim="800000"/>
            <a:headEnd/>
            <a:tailEnd/>
          </a:ln>
        </p:spPr>
        <p:txBody>
          <a:bodyPr wrap="none" anchor="ctr"/>
          <a:lstStyle/>
          <a:p>
            <a:endParaRPr lang="en-US"/>
          </a:p>
        </p:txBody>
      </p:sp>
      <p:sp>
        <p:nvSpPr>
          <p:cNvPr id="5246" name="Rectangle 912"/>
          <p:cNvSpPr>
            <a:spLocks noChangeArrowheads="1"/>
          </p:cNvSpPr>
          <p:nvPr/>
        </p:nvSpPr>
        <p:spPr bwMode="auto">
          <a:xfrm>
            <a:off x="1508125" y="6242050"/>
            <a:ext cx="138113" cy="158750"/>
          </a:xfrm>
          <a:prstGeom prst="rect">
            <a:avLst/>
          </a:prstGeom>
          <a:noFill/>
          <a:ln w="9525">
            <a:solidFill>
              <a:schemeClr val="tx1"/>
            </a:solidFill>
            <a:miter lim="800000"/>
            <a:headEnd/>
            <a:tailEnd/>
          </a:ln>
        </p:spPr>
        <p:txBody>
          <a:bodyPr wrap="none" anchor="ctr"/>
          <a:lstStyle/>
          <a:p>
            <a:endParaRPr lang="en-US"/>
          </a:p>
        </p:txBody>
      </p:sp>
      <p:sp>
        <p:nvSpPr>
          <p:cNvPr id="5247" name="Text Box 913"/>
          <p:cNvSpPr txBox="1">
            <a:spLocks noChangeArrowheads="1"/>
          </p:cNvSpPr>
          <p:nvPr/>
        </p:nvSpPr>
        <p:spPr bwMode="auto">
          <a:xfrm>
            <a:off x="3502025" y="5167313"/>
            <a:ext cx="1231900" cy="1370012"/>
          </a:xfrm>
          <a:prstGeom prst="rect">
            <a:avLst/>
          </a:prstGeom>
          <a:noFill/>
          <a:ln w="9525">
            <a:noFill/>
            <a:miter lim="800000"/>
            <a:headEnd/>
            <a:tailEnd/>
          </a:ln>
        </p:spPr>
        <p:txBody>
          <a:bodyPr lIns="91434" tIns="45717" rIns="91434" bIns="45717">
            <a:spAutoFit/>
          </a:bodyPr>
          <a:lstStyle/>
          <a:p>
            <a:pPr defTabSz="1206500" eaLnBrk="0" hangingPunct="0">
              <a:lnSpc>
                <a:spcPct val="120000"/>
              </a:lnSpc>
            </a:pPr>
            <a:r>
              <a:rPr lang="en-US" sz="1400" b="1" u="sng">
                <a:latin typeface="Times" pitchFamily="18" charset="0"/>
                <a:ea typeface="ＭＳ Ｐゴシック" charset="-128"/>
              </a:rPr>
              <a:t>Approach</a:t>
            </a:r>
            <a:endParaRPr lang="en-US" sz="1400" u="sng">
              <a:latin typeface="Times" pitchFamily="18" charset="0"/>
              <a:ea typeface="ＭＳ Ｐゴシック" charset="-128"/>
            </a:endParaRPr>
          </a:p>
          <a:p>
            <a:pPr defTabSz="1206500" eaLnBrk="0" hangingPunct="0">
              <a:lnSpc>
                <a:spcPct val="120000"/>
              </a:lnSpc>
            </a:pPr>
            <a:r>
              <a:rPr lang="en-US" sz="1400">
                <a:latin typeface="Times" pitchFamily="18" charset="0"/>
                <a:ea typeface="ＭＳ Ｐゴシック" charset="-128"/>
              </a:rPr>
              <a:t>M - Mitigate</a:t>
            </a:r>
          </a:p>
          <a:p>
            <a:pPr defTabSz="1206500" eaLnBrk="0" hangingPunct="0">
              <a:lnSpc>
                <a:spcPct val="120000"/>
              </a:lnSpc>
            </a:pPr>
            <a:r>
              <a:rPr lang="en-US" sz="1400">
                <a:latin typeface="Times" pitchFamily="18" charset="0"/>
                <a:ea typeface="ＭＳ Ｐゴシック" charset="-128"/>
              </a:rPr>
              <a:t>W - Watch</a:t>
            </a:r>
          </a:p>
          <a:p>
            <a:pPr defTabSz="1206500" eaLnBrk="0" hangingPunct="0">
              <a:lnSpc>
                <a:spcPct val="120000"/>
              </a:lnSpc>
            </a:pPr>
            <a:r>
              <a:rPr lang="en-US" sz="1400">
                <a:latin typeface="Times" pitchFamily="18" charset="0"/>
                <a:ea typeface="ＭＳ Ｐゴシック" charset="-128"/>
              </a:rPr>
              <a:t>A - Accept</a:t>
            </a:r>
          </a:p>
          <a:p>
            <a:pPr defTabSz="1206500" eaLnBrk="0" hangingPunct="0">
              <a:lnSpc>
                <a:spcPct val="120000"/>
              </a:lnSpc>
            </a:pPr>
            <a:r>
              <a:rPr lang="en-US" sz="1400">
                <a:latin typeface="Times" pitchFamily="18" charset="0"/>
                <a:ea typeface="ＭＳ Ｐゴシック" charset="-128"/>
              </a:rPr>
              <a:t>R - Research</a:t>
            </a:r>
          </a:p>
        </p:txBody>
      </p:sp>
      <p:sp>
        <p:nvSpPr>
          <p:cNvPr id="18" name="Rectangle 912"/>
          <p:cNvSpPr>
            <a:spLocks noChangeArrowheads="1"/>
          </p:cNvSpPr>
          <p:nvPr/>
        </p:nvSpPr>
        <p:spPr bwMode="auto">
          <a:xfrm>
            <a:off x="5334000" y="1524000"/>
            <a:ext cx="138113" cy="158750"/>
          </a:xfrm>
          <a:prstGeom prst="rect">
            <a:avLst/>
          </a:prstGeom>
          <a:noFill/>
          <a:ln w="9525">
            <a:solidFill>
              <a:schemeClr val="tx1"/>
            </a:solidFill>
            <a:miter lim="800000"/>
            <a:headEnd/>
            <a:tailEnd/>
          </a:ln>
        </p:spPr>
        <p:txBody>
          <a:bodyPr wrap="none" anchor="ctr"/>
          <a:lstStyle/>
          <a:p>
            <a:endParaRPr lang="en-US"/>
          </a:p>
        </p:txBody>
      </p:sp>
      <p:sp>
        <p:nvSpPr>
          <p:cNvPr id="19" name="Rectangle 912"/>
          <p:cNvSpPr>
            <a:spLocks noChangeArrowheads="1"/>
          </p:cNvSpPr>
          <p:nvPr/>
        </p:nvSpPr>
        <p:spPr bwMode="auto">
          <a:xfrm>
            <a:off x="5334000" y="2133600"/>
            <a:ext cx="138113" cy="158750"/>
          </a:xfrm>
          <a:prstGeom prst="rect">
            <a:avLst/>
          </a:prstGeom>
          <a:noFill/>
          <a:ln w="9525">
            <a:solidFill>
              <a:schemeClr val="tx1"/>
            </a:solidFill>
            <a:miter lim="800000"/>
            <a:headEnd/>
            <a:tailEnd/>
          </a:ln>
        </p:spPr>
        <p:txBody>
          <a:bodyPr wrap="none" anchor="ctr"/>
          <a:lstStyle/>
          <a:p>
            <a:endParaRPr lang="en-US"/>
          </a:p>
        </p:txBody>
      </p:sp>
      <p:sp>
        <p:nvSpPr>
          <p:cNvPr id="20" name="Rectangle 912"/>
          <p:cNvSpPr>
            <a:spLocks noChangeArrowheads="1"/>
          </p:cNvSpPr>
          <p:nvPr/>
        </p:nvSpPr>
        <p:spPr bwMode="auto">
          <a:xfrm>
            <a:off x="5334000" y="2743200"/>
            <a:ext cx="138113" cy="158750"/>
          </a:xfrm>
          <a:prstGeom prst="rect">
            <a:avLst/>
          </a:prstGeom>
          <a:noFill/>
          <a:ln w="9525">
            <a:solidFill>
              <a:schemeClr val="tx1"/>
            </a:solidFill>
            <a:miter lim="800000"/>
            <a:headEnd/>
            <a:tailEnd/>
          </a:ln>
        </p:spPr>
        <p:txBody>
          <a:bodyPr wrap="none" anchor="ctr"/>
          <a:lstStyle/>
          <a:p>
            <a:endParaRPr lang="en-US"/>
          </a:p>
        </p:txBody>
      </p:sp>
      <p:sp>
        <p:nvSpPr>
          <p:cNvPr id="21" name="Rectangle 912"/>
          <p:cNvSpPr>
            <a:spLocks noChangeArrowheads="1"/>
          </p:cNvSpPr>
          <p:nvPr/>
        </p:nvSpPr>
        <p:spPr bwMode="auto">
          <a:xfrm>
            <a:off x="5334000" y="3276600"/>
            <a:ext cx="138113" cy="158750"/>
          </a:xfrm>
          <a:prstGeom prst="rect">
            <a:avLst/>
          </a:prstGeom>
          <a:noFill/>
          <a:ln w="9525">
            <a:solidFill>
              <a:schemeClr val="tx1"/>
            </a:solidFill>
            <a:miter lim="800000"/>
            <a:headEnd/>
            <a:tailEnd/>
          </a:ln>
        </p:spPr>
        <p:txBody>
          <a:bodyPr wrap="none" anchor="ctr"/>
          <a:lstStyle/>
          <a:p>
            <a:endParaRPr lang="en-US"/>
          </a:p>
        </p:txBody>
      </p:sp>
      <p:sp>
        <p:nvSpPr>
          <p:cNvPr id="22" name="Rectangle 912"/>
          <p:cNvSpPr>
            <a:spLocks noChangeArrowheads="1"/>
          </p:cNvSpPr>
          <p:nvPr/>
        </p:nvSpPr>
        <p:spPr bwMode="auto">
          <a:xfrm>
            <a:off x="5334000" y="3733800"/>
            <a:ext cx="138113" cy="158750"/>
          </a:xfrm>
          <a:prstGeom prst="rect">
            <a:avLst/>
          </a:prstGeom>
          <a:noFill/>
          <a:ln w="9525">
            <a:solidFill>
              <a:schemeClr val="tx1"/>
            </a:solidFill>
            <a:miter lim="800000"/>
            <a:headEnd/>
            <a:tailEnd/>
          </a:ln>
        </p:spPr>
        <p:txBody>
          <a:bodyPr wrap="none" anchor="ctr"/>
          <a:lstStyle/>
          <a:p>
            <a:endParaRPr lang="en-US"/>
          </a:p>
        </p:txBody>
      </p:sp>
      <p:sp>
        <p:nvSpPr>
          <p:cNvPr id="23" name="Rectangle 912"/>
          <p:cNvSpPr>
            <a:spLocks noChangeArrowheads="1"/>
          </p:cNvSpPr>
          <p:nvPr/>
        </p:nvSpPr>
        <p:spPr bwMode="auto">
          <a:xfrm>
            <a:off x="5334000" y="4191000"/>
            <a:ext cx="138113" cy="158750"/>
          </a:xfrm>
          <a:prstGeom prst="rect">
            <a:avLst/>
          </a:prstGeom>
          <a:noFill/>
          <a:ln w="9525">
            <a:solidFill>
              <a:schemeClr val="tx1"/>
            </a:solidFill>
            <a:miter lim="800000"/>
            <a:headEnd/>
            <a:tailEnd/>
          </a:ln>
        </p:spPr>
        <p:txBody>
          <a:bodyPr wrap="none" anchor="ctr"/>
          <a:lstStyle/>
          <a:p>
            <a:endParaRPr lang="en-US"/>
          </a:p>
        </p:txBody>
      </p:sp>
      <p:sp>
        <p:nvSpPr>
          <p:cNvPr id="24" name="AutoShape 909"/>
          <p:cNvSpPr>
            <a:spLocks noChangeArrowheads="1"/>
          </p:cNvSpPr>
          <p:nvPr/>
        </p:nvSpPr>
        <p:spPr bwMode="auto">
          <a:xfrm flipV="1">
            <a:off x="5334000" y="4648200"/>
            <a:ext cx="184150" cy="190500"/>
          </a:xfrm>
          <a:prstGeom prst="upArrow">
            <a:avLst>
              <a:gd name="adj1" fmla="val 50000"/>
              <a:gd name="adj2" fmla="val 25862"/>
            </a:avLst>
          </a:prstGeom>
          <a:noFill/>
          <a:ln w="9525">
            <a:solidFill>
              <a:schemeClr val="tx1"/>
            </a:solidFill>
            <a:miter lim="800000"/>
            <a:headEnd/>
            <a:tailEnd/>
          </a:ln>
        </p:spPr>
        <p:txBody>
          <a:bodyPr wrap="none" anchor="ctr"/>
          <a:lstStyle/>
          <a:p>
            <a:endParaRPr lang="en-US"/>
          </a:p>
        </p:txBody>
      </p:sp>
      <p:sp>
        <p:nvSpPr>
          <p:cNvPr id="25" name="Rectangle 912"/>
          <p:cNvSpPr>
            <a:spLocks noChangeArrowheads="1"/>
          </p:cNvSpPr>
          <p:nvPr/>
        </p:nvSpPr>
        <p:spPr bwMode="auto">
          <a:xfrm>
            <a:off x="5334000" y="5105400"/>
            <a:ext cx="138113" cy="158750"/>
          </a:xfrm>
          <a:prstGeom prst="rect">
            <a:avLst/>
          </a:prstGeom>
          <a:noFill/>
          <a:ln w="9525">
            <a:solidFill>
              <a:schemeClr val="tx1"/>
            </a:solidFill>
            <a:miter lim="800000"/>
            <a:headEnd/>
            <a:tailEnd/>
          </a:ln>
        </p:spPr>
        <p:txBody>
          <a:bodyPr wrap="none" anchor="ctr"/>
          <a:lstStyle/>
          <a:p>
            <a:endParaRPr lang="en-US"/>
          </a:p>
        </p:txBody>
      </p:sp>
      <p:sp>
        <p:nvSpPr>
          <p:cNvPr id="26" name="AutoShape 909"/>
          <p:cNvSpPr>
            <a:spLocks noChangeArrowheads="1"/>
          </p:cNvSpPr>
          <p:nvPr/>
        </p:nvSpPr>
        <p:spPr bwMode="auto">
          <a:xfrm flipV="1">
            <a:off x="5334000" y="5562600"/>
            <a:ext cx="184150" cy="190500"/>
          </a:xfrm>
          <a:prstGeom prst="upArrow">
            <a:avLst>
              <a:gd name="adj1" fmla="val 50000"/>
              <a:gd name="adj2" fmla="val 25862"/>
            </a:avLst>
          </a:prstGeom>
          <a:noFill/>
          <a:ln w="9525">
            <a:solidFill>
              <a:schemeClr val="tx1"/>
            </a:solidFill>
            <a:miter lim="800000"/>
            <a:headEnd/>
            <a:tailEnd/>
          </a:ln>
        </p:spPr>
        <p:txBody>
          <a:bodyPr wrap="none" anchor="ctr"/>
          <a:lstStyle/>
          <a:p>
            <a:endParaRPr lang="en-US"/>
          </a:p>
        </p:txBody>
      </p:sp>
      <p:sp>
        <p:nvSpPr>
          <p:cNvPr id="27" name="Rectangle 912"/>
          <p:cNvSpPr>
            <a:spLocks noChangeArrowheads="1"/>
          </p:cNvSpPr>
          <p:nvPr/>
        </p:nvSpPr>
        <p:spPr bwMode="auto">
          <a:xfrm>
            <a:off x="5334000" y="6096000"/>
            <a:ext cx="138113" cy="158750"/>
          </a:xfrm>
          <a:prstGeom prst="rect">
            <a:avLst/>
          </a:pr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12700"/>
            <a:ext cx="7772400" cy="635000"/>
          </a:xfrm>
        </p:spPr>
        <p:txBody>
          <a:bodyPr/>
          <a:lstStyle/>
          <a:p>
            <a:r>
              <a:rPr lang="en-US" sz="1200" smtClean="0">
                <a:latin typeface="Arial" charset="0"/>
              </a:rPr>
              <a:t>SPP WANTS: ISIS Time Tagged Commands</a:t>
            </a:r>
          </a:p>
        </p:txBody>
      </p:sp>
      <p:graphicFrame>
        <p:nvGraphicFramePr>
          <p:cNvPr id="3" name="Table 2"/>
          <p:cNvGraphicFramePr>
            <a:graphicFrameLocks noGrp="1"/>
          </p:cNvGraphicFramePr>
          <p:nvPr/>
        </p:nvGraphicFramePr>
        <p:xfrm>
          <a:off x="127000" y="952500"/>
          <a:ext cx="8890000" cy="4659811"/>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13</a:t>
                      </a:r>
                      <a:endParaRPr lang="en-US" sz="1200" dirty="0">
                        <a:latin typeface="Arial"/>
                      </a:endParaRPr>
                    </a:p>
                  </a:txBody>
                  <a:tcPr/>
                </a:tc>
                <a:tc>
                  <a:txBody>
                    <a:bodyPr/>
                    <a:lstStyle/>
                    <a:p>
                      <a:r>
                        <a:rPr lang="en-US" sz="1200" smtClean="0">
                          <a:latin typeface="Arial"/>
                        </a:rPr>
                        <a:t>Given that the SPP Project is considering devolving the implementation of Time Tagged Commands to the Instruments, there is a chance that implementing a feature that has historically been performed by the spacecraft would require extra technical, financial, and schedule resources and might also incur extra IV&amp;V scrutiny on the part of all instruments on the SPP spacecraft;</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would result in duplication of effort, inconsistency of design, incompleteness of coordinating testing, and excessive expenditures of precious resources.</a:t>
                      </a:r>
                      <a:endParaRPr lang="en-US" sz="1200">
                        <a:latin typeface="Arial"/>
                      </a:endParaRPr>
                    </a:p>
                  </a:txBody>
                  <a:tcPr/>
                </a:tc>
              </a:tr>
              <a:tr h="453571">
                <a:tc gridSpan="2">
                  <a:txBody>
                    <a:bodyPr/>
                    <a:lstStyle/>
                    <a:p>
                      <a:r>
                        <a:rPr lang="en-US" sz="1200" dirty="0" smtClean="0">
                          <a:latin typeface="Arial"/>
                        </a:rPr>
                        <a:t>Overall Status: Accepted(Active)              Consequence: 3               Likelihood: 4</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ISIS is working with the Project to better understand the impact</a:t>
                      </a:r>
                      <a:r>
                        <a:rPr lang="en-US" sz="1200" baseline="0" dirty="0" smtClean="0">
                          <a:latin typeface="Arial"/>
                        </a:rPr>
                        <a:t> instrument autonomy as implemented on SPP will have.  ISIS must implement a command handler to enable execution of commands at specific.  This function was implemented in the spacecraft on ISIS heritage instruments.</a:t>
                      </a:r>
                      <a:endParaRPr lang="en-US" sz="1200" dirty="0">
                        <a:latin typeface="Arial"/>
                      </a:endParaRPr>
                    </a:p>
                  </a:txBody>
                  <a:tcPr/>
                </a:tc>
              </a:tr>
              <a:tr h="453571">
                <a:tc>
                  <a:txBody>
                    <a:bodyPr/>
                    <a:lstStyle/>
                    <a:p>
                      <a:r>
                        <a:rPr lang="en-US" sz="1200" dirty="0" smtClean="0">
                          <a:latin typeface="Arial"/>
                        </a:rPr>
                        <a:t>Mitigation Plan 1</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30 Jan </a:t>
                      </a:r>
                      <a:r>
                        <a:rPr lang="en-US" sz="1200" dirty="0" smtClean="0">
                          <a:latin typeface="Arial"/>
                        </a:rPr>
                        <a:t>2013</a:t>
                      </a:r>
                      <a:endParaRPr lang="en-US" sz="1200" dirty="0">
                        <a:latin typeface="Arial"/>
                      </a:endParaRPr>
                    </a:p>
                  </a:txBody>
                  <a:tcPr/>
                </a:tc>
                <a:tc>
                  <a:txBody>
                    <a:bodyPr/>
                    <a:lstStyle/>
                    <a:p>
                      <a:r>
                        <a:rPr lang="en-US" sz="1200" smtClean="0">
                          <a:latin typeface="Arial"/>
                        </a:rPr>
                        <a:t>Title: Analyze and Quantify Impact</a:t>
                      </a:r>
                    </a:p>
                    <a:p>
                      <a:r>
                        <a:rPr lang="en-US" sz="1200" smtClean="0">
                          <a:latin typeface="Arial"/>
                        </a:rPr>
                        <a:t>Description: Work with Project to see if this normally available service can still be provided to the Instruments</a:t>
                      </a:r>
                      <a:endParaRPr lang="en-US" sz="1200">
                        <a:latin typeface="Arial"/>
                      </a:endParaRPr>
                    </a:p>
                  </a:txBody>
                  <a:tcPr/>
                </a:tc>
              </a:tr>
              <a:tr h="453571">
                <a:tc>
                  <a:txBody>
                    <a:bodyPr/>
                    <a:lstStyle/>
                    <a:p>
                      <a:r>
                        <a:rPr lang="en-US" sz="1200" dirty="0" smtClean="0">
                          <a:latin typeface="Arial"/>
                        </a:rPr>
                        <a:t>Mitigation Plan 2</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01 </a:t>
                      </a:r>
                      <a:r>
                        <a:rPr lang="en-US" sz="1200" dirty="0" smtClean="0">
                          <a:latin typeface="Arial"/>
                        </a:rPr>
                        <a:t>July</a:t>
                      </a:r>
                      <a:r>
                        <a:rPr lang="en-US" sz="1200" baseline="0" dirty="0" smtClean="0">
                          <a:latin typeface="Arial"/>
                        </a:rPr>
                        <a:t> </a:t>
                      </a:r>
                      <a:r>
                        <a:rPr lang="en-US" sz="1200" dirty="0" smtClean="0">
                          <a:latin typeface="Arial"/>
                        </a:rPr>
                        <a:t>2013</a:t>
                      </a:r>
                      <a:endParaRPr lang="en-US" sz="1200" dirty="0">
                        <a:latin typeface="Arial"/>
                      </a:endParaRPr>
                    </a:p>
                  </a:txBody>
                  <a:tcPr/>
                </a:tc>
                <a:tc>
                  <a:txBody>
                    <a:bodyPr/>
                    <a:lstStyle/>
                    <a:p>
                      <a:r>
                        <a:rPr lang="en-US" sz="1200" smtClean="0">
                          <a:latin typeface="Arial"/>
                        </a:rPr>
                        <a:t>Title: Implement Design Change</a:t>
                      </a:r>
                    </a:p>
                    <a:p>
                      <a:r>
                        <a:rPr lang="en-US" sz="1200" smtClean="0">
                          <a:latin typeface="Arial"/>
                        </a:rPr>
                        <a:t>Description: Design new software and add extra coding and testing time.</a:t>
                      </a:r>
                      <a:endParaRPr lang="en-US" sz="1200">
                        <a:latin typeface="Arial"/>
                      </a:endParaRPr>
                    </a:p>
                  </a:txBody>
                  <a:tcPr/>
                </a:tc>
              </a:tr>
              <a:tr h="453571">
                <a:tc>
                  <a:txBody>
                    <a:bodyPr/>
                    <a:lstStyle/>
                    <a:p>
                      <a:r>
                        <a:rPr lang="en-US" sz="1200" dirty="0" smtClean="0">
                          <a:latin typeface="Arial"/>
                        </a:rPr>
                        <a:t>Backup Mitigation Plan</a:t>
                      </a:r>
                    </a:p>
                    <a:p>
                      <a:r>
                        <a:rPr lang="en-US" sz="1200" dirty="0" smtClean="0">
                          <a:latin typeface="Arial"/>
                        </a:rPr>
                        <a:t>Status: Not Started</a:t>
                      </a:r>
                    </a:p>
                    <a:p>
                      <a:r>
                        <a:rPr lang="en-US" sz="1200" dirty="0" smtClean="0">
                          <a:latin typeface="Arial"/>
                        </a:rPr>
                        <a:t>Trigger Date: 01 </a:t>
                      </a:r>
                      <a:r>
                        <a:rPr lang="en-US" sz="1200" dirty="0" smtClean="0">
                          <a:latin typeface="Arial"/>
                        </a:rPr>
                        <a:t>Jan 2014</a:t>
                      </a:r>
                      <a:endParaRPr lang="en-US" sz="1200" dirty="0">
                        <a:latin typeface="Arial"/>
                      </a:endParaRPr>
                    </a:p>
                  </a:txBody>
                  <a:tcPr/>
                </a:tc>
                <a:tc>
                  <a:txBody>
                    <a:bodyPr/>
                    <a:lstStyle/>
                    <a:p>
                      <a:r>
                        <a:rPr lang="en-US" sz="1200" smtClean="0">
                          <a:latin typeface="Arial"/>
                        </a:rPr>
                        <a:t>Title: Test</a:t>
                      </a:r>
                    </a:p>
                    <a:p>
                      <a:r>
                        <a:rPr lang="en-US" sz="1200" smtClean="0">
                          <a:latin typeface="Arial"/>
                        </a:rPr>
                        <a:t>Description: Reduce risk of lack of well-coordinated and tested time-tagged commands by adding additional spacecraft and instrument ground testing resources.</a:t>
                      </a:r>
                      <a:endParaRPr lang="en-US" sz="1200">
                        <a:latin typeface="Arial"/>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12700"/>
            <a:ext cx="7772400" cy="635000"/>
          </a:xfrm>
        </p:spPr>
        <p:txBody>
          <a:bodyPr/>
          <a:lstStyle/>
          <a:p>
            <a:r>
              <a:rPr lang="en-US" sz="1200" smtClean="0">
                <a:latin typeface="Arial" charset="0"/>
              </a:rPr>
              <a:t>SPP WANTS: ISIS Increased Ground Software Demands Due to Autonomy</a:t>
            </a:r>
          </a:p>
        </p:txBody>
      </p:sp>
      <p:graphicFrame>
        <p:nvGraphicFramePr>
          <p:cNvPr id="3" name="Table 2"/>
          <p:cNvGraphicFramePr>
            <a:graphicFrameLocks noGrp="1"/>
          </p:cNvGraphicFramePr>
          <p:nvPr/>
        </p:nvGraphicFramePr>
        <p:xfrm>
          <a:off x="127000" y="952500"/>
          <a:ext cx="8890000" cy="465618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15</a:t>
                      </a:r>
                      <a:endParaRPr lang="en-US" sz="1200" dirty="0">
                        <a:latin typeface="Arial"/>
                      </a:endParaRPr>
                    </a:p>
                  </a:txBody>
                  <a:tcPr/>
                </a:tc>
                <a:tc>
                  <a:txBody>
                    <a:bodyPr/>
                    <a:lstStyle/>
                    <a:p>
                      <a:r>
                        <a:rPr lang="en-US" sz="1200" smtClean="0">
                          <a:latin typeface="Arial"/>
                        </a:rPr>
                        <a:t>Given that the project is planning to operate the spacecraft autonomously during most mission phases with minimal S/C FSW oversight of the instruments, there is a chance that the instrument ground software will be required to perform more rigorous vetting and error checking and experience more oversight than was original planned;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an increase in ground software cost, complexity, and/or schedule slip.</a:t>
                      </a:r>
                      <a:endParaRPr lang="en-US" sz="1200">
                        <a:latin typeface="Arial"/>
                      </a:endParaRPr>
                    </a:p>
                  </a:txBody>
                  <a:tcPr/>
                </a:tc>
              </a:tr>
              <a:tr h="453571">
                <a:tc gridSpan="2">
                  <a:txBody>
                    <a:bodyPr/>
                    <a:lstStyle/>
                    <a:p>
                      <a:r>
                        <a:rPr lang="en-US" sz="1200" dirty="0" smtClean="0">
                          <a:latin typeface="Arial"/>
                        </a:rPr>
                        <a:t>Overall Status: Accepted(Active)              Consequence: 3               Likelihood: 4</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a:rPr>
                        <a:t>ISIS is working with the Project to better understand the impact</a:t>
                      </a:r>
                      <a:r>
                        <a:rPr lang="en-US" sz="1200" baseline="0" dirty="0" smtClean="0">
                          <a:latin typeface="Arial"/>
                        </a:rPr>
                        <a:t> instrument autonomy as implemented on SPP will have.  ISIS must implement various error checking that is above our experience on heritage instruments.  This will affect both ground and flight software.</a:t>
                      </a:r>
                      <a:endParaRPr lang="en-US" sz="1200" dirty="0" smtClean="0">
                        <a:latin typeface="Arial"/>
                      </a:endParaRPr>
                    </a:p>
                  </a:txBody>
                  <a:tcPr/>
                </a:tc>
              </a:tr>
              <a:tr h="453571">
                <a:tc>
                  <a:txBody>
                    <a:bodyPr/>
                    <a:lstStyle/>
                    <a:p>
                      <a:r>
                        <a:rPr lang="en-US" sz="1200" dirty="0" smtClean="0">
                          <a:latin typeface="Arial"/>
                        </a:rPr>
                        <a:t>Mitigation Plan 1</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a:t>
                      </a:r>
                      <a:r>
                        <a:rPr lang="en-US" sz="1200" dirty="0" smtClean="0">
                          <a:latin typeface="Arial"/>
                        </a:rPr>
                        <a:t>30 Jan</a:t>
                      </a:r>
                      <a:r>
                        <a:rPr lang="en-US" sz="1200" baseline="0" dirty="0" smtClean="0">
                          <a:latin typeface="Arial"/>
                        </a:rPr>
                        <a:t> </a:t>
                      </a:r>
                      <a:r>
                        <a:rPr lang="en-US" sz="1200" dirty="0" smtClean="0">
                          <a:latin typeface="Arial"/>
                        </a:rPr>
                        <a:t>2013</a:t>
                      </a:r>
                      <a:endParaRPr lang="en-US" sz="1200" dirty="0">
                        <a:latin typeface="Arial"/>
                      </a:endParaRPr>
                    </a:p>
                  </a:txBody>
                  <a:tcPr/>
                </a:tc>
                <a:tc>
                  <a:txBody>
                    <a:bodyPr/>
                    <a:lstStyle/>
                    <a:p>
                      <a:r>
                        <a:rPr lang="en-US" sz="1200" smtClean="0">
                          <a:latin typeface="Arial"/>
                        </a:rPr>
                        <a:t>Title: Project Assistance</a:t>
                      </a:r>
                    </a:p>
                    <a:p>
                      <a:r>
                        <a:rPr lang="en-US" sz="1200" smtClean="0">
                          <a:latin typeface="Arial"/>
                        </a:rPr>
                        <a:t>Description: Work closely with the project to understand and implement autonomy and help deter increased oversight.  Aid from project will help instrument teams anticipate challenges with which they have not had to deal in the past.</a:t>
                      </a:r>
                      <a:endParaRPr lang="en-US" sz="1200">
                        <a:latin typeface="Arial"/>
                      </a:endParaRPr>
                    </a:p>
                  </a:txBody>
                  <a:tcPr/>
                </a:tc>
              </a:tr>
              <a:tr h="453571">
                <a:tc>
                  <a:txBody>
                    <a:bodyPr/>
                    <a:lstStyle/>
                    <a:p>
                      <a:r>
                        <a:rPr lang="en-US" sz="1200" dirty="0" smtClean="0">
                          <a:latin typeface="Arial"/>
                        </a:rPr>
                        <a:t>Mitigation Plan 2</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01 </a:t>
                      </a:r>
                      <a:r>
                        <a:rPr lang="en-US" sz="1200" dirty="0" smtClean="0">
                          <a:latin typeface="Arial"/>
                        </a:rPr>
                        <a:t>July</a:t>
                      </a:r>
                      <a:r>
                        <a:rPr lang="en-US" sz="1200" baseline="0" dirty="0" smtClean="0">
                          <a:latin typeface="Arial"/>
                        </a:rPr>
                        <a:t> </a:t>
                      </a:r>
                      <a:r>
                        <a:rPr lang="en-US" sz="1200" dirty="0" smtClean="0">
                          <a:latin typeface="Arial"/>
                        </a:rPr>
                        <a:t>2013</a:t>
                      </a:r>
                      <a:endParaRPr lang="en-US" sz="1200" dirty="0">
                        <a:latin typeface="Arial"/>
                      </a:endParaRPr>
                    </a:p>
                  </a:txBody>
                  <a:tcPr/>
                </a:tc>
                <a:tc>
                  <a:txBody>
                    <a:bodyPr/>
                    <a:lstStyle/>
                    <a:p>
                      <a:r>
                        <a:rPr lang="en-US" sz="1200" smtClean="0">
                          <a:latin typeface="Arial"/>
                        </a:rPr>
                        <a:t>Title: Work with Autonomy Experts for Assistance</a:t>
                      </a:r>
                    </a:p>
                    <a:p>
                      <a:r>
                        <a:rPr lang="en-US" sz="1200" smtClean="0">
                          <a:latin typeface="Arial"/>
                        </a:rPr>
                        <a:t>Description: Hire expert consultants who have experience with spacecraft autonomous operations in order to aid design instrument autonomous operations to handle unforeseen conditions.</a:t>
                      </a:r>
                      <a:endParaRPr lang="en-US" sz="1200">
                        <a:latin typeface="Arial"/>
                      </a:endParaRPr>
                    </a:p>
                  </a:txBody>
                  <a:tcPr/>
                </a:tc>
              </a:tr>
              <a:tr h="453571">
                <a:tc>
                  <a:txBody>
                    <a:bodyPr/>
                    <a:lstStyle/>
                    <a:p>
                      <a:r>
                        <a:rPr lang="en-US" sz="1200" dirty="0" smtClean="0">
                          <a:latin typeface="Arial"/>
                        </a:rPr>
                        <a:t>Backup Mitigation Plan</a:t>
                      </a:r>
                    </a:p>
                    <a:p>
                      <a:r>
                        <a:rPr lang="en-US" sz="1200" dirty="0" smtClean="0">
                          <a:latin typeface="Arial"/>
                        </a:rPr>
                        <a:t>Status: </a:t>
                      </a:r>
                      <a:r>
                        <a:rPr lang="en-US" sz="1200" dirty="0" smtClean="0">
                          <a:latin typeface="Arial"/>
                        </a:rPr>
                        <a:t>Not Started</a:t>
                      </a:r>
                      <a:endParaRPr lang="en-US" sz="1200" dirty="0" smtClean="0">
                        <a:latin typeface="Arial"/>
                      </a:endParaRPr>
                    </a:p>
                    <a:p>
                      <a:r>
                        <a:rPr lang="en-US" sz="1200" dirty="0" smtClean="0">
                          <a:latin typeface="Arial"/>
                        </a:rPr>
                        <a:t>Trigger Date: 01 </a:t>
                      </a:r>
                      <a:r>
                        <a:rPr lang="en-US" sz="1200" dirty="0" smtClean="0">
                          <a:latin typeface="Arial"/>
                        </a:rPr>
                        <a:t>Jan 2014</a:t>
                      </a:r>
                      <a:endParaRPr lang="en-US" sz="1200" dirty="0">
                        <a:latin typeface="Arial"/>
                      </a:endParaRPr>
                    </a:p>
                  </a:txBody>
                  <a:tcPr/>
                </a:tc>
                <a:tc>
                  <a:txBody>
                    <a:bodyPr/>
                    <a:lstStyle/>
                    <a:p>
                      <a:r>
                        <a:rPr lang="en-US" sz="1200" smtClean="0">
                          <a:latin typeface="Arial"/>
                        </a:rPr>
                        <a:t>Title: Autonomy Peer Reviews</a:t>
                      </a:r>
                    </a:p>
                    <a:p>
                      <a:r>
                        <a:rPr lang="en-US" sz="1200" smtClean="0">
                          <a:latin typeface="Arial"/>
                        </a:rPr>
                        <a:t>Description: Hold peer reviews on the instruments planned autonomy measures to vet instrument autonomous operations.</a:t>
                      </a:r>
                      <a:endParaRPr lang="en-US" sz="1200">
                        <a:latin typeface="Arial"/>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12700"/>
            <a:ext cx="7772400" cy="635000"/>
          </a:xfrm>
        </p:spPr>
        <p:txBody>
          <a:bodyPr/>
          <a:lstStyle/>
          <a:p>
            <a:r>
              <a:rPr lang="en-US" sz="1200" smtClean="0">
                <a:latin typeface="Arial" charset="0"/>
              </a:rPr>
              <a:t>SPP WANTS: ISIS Increased Instrument FSW Demands Due to Autonomy</a:t>
            </a:r>
          </a:p>
        </p:txBody>
      </p:sp>
      <p:graphicFrame>
        <p:nvGraphicFramePr>
          <p:cNvPr id="3" name="Table 2"/>
          <p:cNvGraphicFramePr>
            <a:graphicFrameLocks noGrp="1"/>
          </p:cNvGraphicFramePr>
          <p:nvPr/>
        </p:nvGraphicFramePr>
        <p:xfrm>
          <a:off x="127000" y="952500"/>
          <a:ext cx="8890000" cy="465618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16</a:t>
                      </a:r>
                      <a:endParaRPr lang="en-US" sz="1200" dirty="0">
                        <a:latin typeface="Arial"/>
                      </a:endParaRPr>
                    </a:p>
                  </a:txBody>
                  <a:tcPr/>
                </a:tc>
                <a:tc>
                  <a:txBody>
                    <a:bodyPr/>
                    <a:lstStyle/>
                    <a:p>
                      <a:r>
                        <a:rPr lang="en-US" sz="1200" smtClean="0">
                          <a:latin typeface="Arial"/>
                        </a:rPr>
                        <a:t>Given that the project is planning to operate the spacecraft autonomously during most mission phases with minimal S/C FSW oversight of the instruments, there is a chance that the instrument FSW will be required to perform more rigorous vetting and error checking and experience more oversight than was original planned;</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will result in an increase in ground software cost, complexity, and/or schedule slip.</a:t>
                      </a:r>
                      <a:endParaRPr lang="en-US" sz="1200">
                        <a:latin typeface="Arial"/>
                      </a:endParaRPr>
                    </a:p>
                  </a:txBody>
                  <a:tcPr/>
                </a:tc>
              </a:tr>
              <a:tr h="453571">
                <a:tc gridSpan="2">
                  <a:txBody>
                    <a:bodyPr/>
                    <a:lstStyle/>
                    <a:p>
                      <a:r>
                        <a:rPr lang="en-US" sz="1200" dirty="0" smtClean="0">
                          <a:latin typeface="Arial"/>
                        </a:rPr>
                        <a:t>Overall Status: Accepted(Active)              Consequence: 3               Likelihood: 4</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r>
                        <a:rPr lang="en-US" sz="1200" dirty="0" smtClean="0">
                          <a:latin typeface="Arial"/>
                        </a:rPr>
                        <a:t>ISIS is working with the Project to better understand the impact</a:t>
                      </a:r>
                      <a:r>
                        <a:rPr lang="en-US" sz="1200" baseline="0" dirty="0" smtClean="0">
                          <a:latin typeface="Arial"/>
                        </a:rPr>
                        <a:t> instrument autonomy as implemented on SPP will have.  ISIS must implement various error checking that is above our experience on heritage instruments.  This will affect both ground and flight software.</a:t>
                      </a:r>
                      <a:endParaRPr lang="en-US" sz="1200" dirty="0">
                        <a:latin typeface="Arial"/>
                      </a:endParaRPr>
                    </a:p>
                  </a:txBody>
                  <a:tcPr/>
                </a:tc>
              </a:tr>
              <a:tr h="453571">
                <a:tc>
                  <a:txBody>
                    <a:bodyPr/>
                    <a:lstStyle/>
                    <a:p>
                      <a:r>
                        <a:rPr lang="en-US" sz="1200" dirty="0" smtClean="0">
                          <a:latin typeface="Arial"/>
                        </a:rPr>
                        <a:t>Mitigation Plan 1</a:t>
                      </a:r>
                    </a:p>
                    <a:p>
                      <a:r>
                        <a:rPr lang="en-US" sz="1200" dirty="0" smtClean="0">
                          <a:latin typeface="Arial"/>
                        </a:rPr>
                        <a:t>Status: In Progress</a:t>
                      </a:r>
                    </a:p>
                    <a:p>
                      <a:r>
                        <a:rPr lang="en-US" sz="1200" dirty="0" smtClean="0">
                          <a:latin typeface="Arial"/>
                        </a:rPr>
                        <a:t>Trigger Date: </a:t>
                      </a:r>
                      <a:r>
                        <a:rPr lang="en-US" sz="1200" dirty="0" smtClean="0">
                          <a:latin typeface="Arial"/>
                        </a:rPr>
                        <a:t>30 Jan 2013</a:t>
                      </a:r>
                      <a:endParaRPr lang="en-US" sz="1200" dirty="0">
                        <a:latin typeface="Arial"/>
                      </a:endParaRPr>
                    </a:p>
                  </a:txBody>
                  <a:tcPr/>
                </a:tc>
                <a:tc>
                  <a:txBody>
                    <a:bodyPr/>
                    <a:lstStyle/>
                    <a:p>
                      <a:r>
                        <a:rPr lang="en-US" sz="1200" smtClean="0">
                          <a:latin typeface="Arial"/>
                        </a:rPr>
                        <a:t>Title: Project Assistance</a:t>
                      </a:r>
                    </a:p>
                    <a:p>
                      <a:r>
                        <a:rPr lang="en-US" sz="1200" smtClean="0">
                          <a:latin typeface="Arial"/>
                        </a:rPr>
                        <a:t>Description: Work closely with the project to understand and implement autonomy and help deter increased oversight.  Aid from project will help instrument teams anticipate challenges with which they have not had to deal in the past.</a:t>
                      </a:r>
                      <a:endParaRPr lang="en-US" sz="1200">
                        <a:latin typeface="Arial"/>
                      </a:endParaRPr>
                    </a:p>
                  </a:txBody>
                  <a:tcPr/>
                </a:tc>
              </a:tr>
              <a:tr h="453571">
                <a:tc>
                  <a:txBody>
                    <a:bodyPr/>
                    <a:lstStyle/>
                    <a:p>
                      <a:r>
                        <a:rPr lang="en-US" sz="1200" dirty="0" smtClean="0">
                          <a:latin typeface="Arial"/>
                        </a:rPr>
                        <a:t>Mitigation Plan 2</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01 Nov </a:t>
                      </a:r>
                      <a:r>
                        <a:rPr lang="en-US" sz="1200" dirty="0" smtClean="0">
                          <a:latin typeface="Arial"/>
                        </a:rPr>
                        <a:t>2013</a:t>
                      </a:r>
                      <a:endParaRPr lang="en-US" sz="1200" dirty="0">
                        <a:latin typeface="Arial"/>
                      </a:endParaRPr>
                    </a:p>
                  </a:txBody>
                  <a:tcPr/>
                </a:tc>
                <a:tc>
                  <a:txBody>
                    <a:bodyPr/>
                    <a:lstStyle/>
                    <a:p>
                      <a:r>
                        <a:rPr lang="en-US" sz="1200" smtClean="0">
                          <a:latin typeface="Arial"/>
                        </a:rPr>
                        <a:t>Title: Work with Autonomy Experts for Assistance</a:t>
                      </a:r>
                    </a:p>
                    <a:p>
                      <a:r>
                        <a:rPr lang="en-US" sz="1200" smtClean="0">
                          <a:latin typeface="Arial"/>
                        </a:rPr>
                        <a:t>Description: Hire expert consultants who have experience with spacecraft autonomous operations in order to aid design instrument autonomous operations to handle unforeseen conditions.</a:t>
                      </a:r>
                      <a:endParaRPr lang="en-US" sz="1200">
                        <a:latin typeface="Arial"/>
                      </a:endParaRPr>
                    </a:p>
                  </a:txBody>
                  <a:tcPr/>
                </a:tc>
              </a:tr>
              <a:tr h="453571">
                <a:tc>
                  <a:txBody>
                    <a:bodyPr/>
                    <a:lstStyle/>
                    <a:p>
                      <a:r>
                        <a:rPr lang="en-US" sz="1200" dirty="0" smtClean="0">
                          <a:latin typeface="Arial"/>
                        </a:rPr>
                        <a:t>Backup Mitigation Plan</a:t>
                      </a:r>
                    </a:p>
                    <a:p>
                      <a:r>
                        <a:rPr lang="en-US" sz="1200" dirty="0" smtClean="0">
                          <a:latin typeface="Arial"/>
                        </a:rPr>
                        <a:t>Status: Not Started</a:t>
                      </a:r>
                    </a:p>
                    <a:p>
                      <a:r>
                        <a:rPr lang="en-US" sz="1200" dirty="0" smtClean="0">
                          <a:latin typeface="Arial"/>
                        </a:rPr>
                        <a:t>Trigger Date: 01 </a:t>
                      </a:r>
                      <a:r>
                        <a:rPr lang="en-US" sz="1200" dirty="0" smtClean="0">
                          <a:latin typeface="Arial"/>
                        </a:rPr>
                        <a:t>Jan 2014</a:t>
                      </a:r>
                      <a:endParaRPr lang="en-US" sz="1200" dirty="0">
                        <a:latin typeface="Arial"/>
                      </a:endParaRPr>
                    </a:p>
                  </a:txBody>
                  <a:tcPr/>
                </a:tc>
                <a:tc>
                  <a:txBody>
                    <a:bodyPr/>
                    <a:lstStyle/>
                    <a:p>
                      <a:r>
                        <a:rPr lang="en-US" sz="1200" dirty="0" smtClean="0">
                          <a:latin typeface="Arial"/>
                        </a:rPr>
                        <a:t>Title: Autonomy Peer Reviews</a:t>
                      </a:r>
                    </a:p>
                    <a:p>
                      <a:r>
                        <a:rPr lang="en-US" sz="1200" dirty="0" smtClean="0">
                          <a:latin typeface="Arial"/>
                        </a:rPr>
                        <a:t>Description: Hold peer reviews on the instruments planned autonomy measures to vet instrument autonomous operations.</a:t>
                      </a:r>
                      <a:endParaRPr lang="en-US" sz="1200" dirty="0">
                        <a:latin typeface="Arial"/>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12700"/>
            <a:ext cx="7772400" cy="635000"/>
          </a:xfrm>
        </p:spPr>
        <p:txBody>
          <a:bodyPr/>
          <a:lstStyle/>
          <a:p>
            <a:r>
              <a:rPr lang="en-US" sz="1200" smtClean="0">
                <a:latin typeface="Arial" charset="0"/>
              </a:rPr>
              <a:t>SPP WANTS: Configuring ISIS Based on Solar Distance</a:t>
            </a:r>
          </a:p>
        </p:txBody>
      </p:sp>
      <p:graphicFrame>
        <p:nvGraphicFramePr>
          <p:cNvPr id="3" name="Table 2"/>
          <p:cNvGraphicFramePr>
            <a:graphicFrameLocks noGrp="1"/>
          </p:cNvGraphicFramePr>
          <p:nvPr/>
        </p:nvGraphicFramePr>
        <p:xfrm>
          <a:off x="127000" y="952500"/>
          <a:ext cx="8890000" cy="4839062"/>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17</a:t>
                      </a:r>
                      <a:endParaRPr lang="en-US" sz="1200" dirty="0">
                        <a:latin typeface="Arial"/>
                      </a:endParaRPr>
                    </a:p>
                  </a:txBody>
                  <a:tcPr/>
                </a:tc>
                <a:tc>
                  <a:txBody>
                    <a:bodyPr/>
                    <a:lstStyle/>
                    <a:p>
                      <a:r>
                        <a:rPr lang="en-US" sz="1200" dirty="0" smtClean="0">
                          <a:latin typeface="Arial"/>
                        </a:rPr>
                        <a:t>Given that the project is planning to operate the spacecraft autonomously during most mission phases with uncoordinated instrument commanding and the instruments need to be able to configure themselves at power-up and to change their operational mode without spacecraft commanding, there is a chance that the instruments will have to increase their flight software capabilities or rely on a promising, but low-heritage concept of self-configuration based on solar distance;</a:t>
                      </a:r>
                      <a:endParaRPr lang="en-US" sz="1200" dirty="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could result in increased flight software complexity, increased cost, and delayed the schedule.</a:t>
                      </a:r>
                      <a:endParaRPr lang="en-US" sz="1200">
                        <a:latin typeface="Arial"/>
                      </a:endParaRPr>
                    </a:p>
                  </a:txBody>
                  <a:tcPr/>
                </a:tc>
              </a:tr>
              <a:tr h="453571">
                <a:tc gridSpan="2">
                  <a:txBody>
                    <a:bodyPr/>
                    <a:lstStyle/>
                    <a:p>
                      <a:r>
                        <a:rPr lang="en-US" sz="1200" dirty="0" smtClean="0">
                          <a:latin typeface="Arial"/>
                        </a:rPr>
                        <a:t>Overall Status: Accepted(Active)              Consequence: 3               Likelihood: 4</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endParaRPr lang="en-US" sz="1200" dirty="0">
                        <a:latin typeface="Arial"/>
                      </a:endParaRPr>
                    </a:p>
                  </a:txBody>
                  <a:tcPr/>
                </a:tc>
              </a:tr>
              <a:tr h="453571">
                <a:tc>
                  <a:txBody>
                    <a:bodyPr/>
                    <a:lstStyle/>
                    <a:p>
                      <a:r>
                        <a:rPr lang="en-US" sz="1200" dirty="0" smtClean="0">
                          <a:latin typeface="Arial"/>
                        </a:rPr>
                        <a:t>Mitigation Plan 1</a:t>
                      </a:r>
                    </a:p>
                    <a:p>
                      <a:r>
                        <a:rPr lang="en-US" sz="1200" dirty="0" smtClean="0">
                          <a:latin typeface="Arial"/>
                        </a:rPr>
                        <a:t>Status: </a:t>
                      </a:r>
                      <a:r>
                        <a:rPr lang="en-US" sz="1200" dirty="0" smtClean="0">
                          <a:latin typeface="Arial"/>
                        </a:rPr>
                        <a:t>In Progress</a:t>
                      </a:r>
                      <a:endParaRPr lang="en-US" sz="1200" dirty="0" smtClean="0">
                        <a:latin typeface="Arial"/>
                      </a:endParaRPr>
                    </a:p>
                    <a:p>
                      <a:r>
                        <a:rPr lang="en-US" sz="1200" dirty="0" smtClean="0">
                          <a:latin typeface="Arial"/>
                        </a:rPr>
                        <a:t>Trigger Date: 27 May 2013</a:t>
                      </a:r>
                      <a:endParaRPr lang="en-US" sz="1200" dirty="0">
                        <a:latin typeface="Arial"/>
                      </a:endParaRPr>
                    </a:p>
                  </a:txBody>
                  <a:tcPr/>
                </a:tc>
                <a:tc>
                  <a:txBody>
                    <a:bodyPr/>
                    <a:lstStyle/>
                    <a:p>
                      <a:r>
                        <a:rPr lang="en-US" sz="1200" smtClean="0">
                          <a:latin typeface="Arial"/>
                        </a:rPr>
                        <a:t>Title: Project Assistance</a:t>
                      </a:r>
                    </a:p>
                    <a:p>
                      <a:r>
                        <a:rPr lang="en-US" sz="1200" smtClean="0">
                          <a:latin typeface="Arial"/>
                        </a:rPr>
                        <a:t>Description: Work closely with the project to understand and implement autonomy and help deter increased oversight.  Aid from project will help instrument teams anticipate challenges with which they have not had to deal in the past.</a:t>
                      </a:r>
                      <a:endParaRPr lang="en-US" sz="1200">
                        <a:latin typeface="Arial"/>
                      </a:endParaRPr>
                    </a:p>
                  </a:txBody>
                  <a:tcPr/>
                </a:tc>
              </a:tr>
              <a:tr h="453571">
                <a:tc>
                  <a:txBody>
                    <a:bodyPr/>
                    <a:lstStyle/>
                    <a:p>
                      <a:r>
                        <a:rPr lang="en-US" sz="1200" smtClean="0">
                          <a:latin typeface="Arial"/>
                        </a:rPr>
                        <a:t>Mitigation Plan 2</a:t>
                      </a:r>
                    </a:p>
                    <a:p>
                      <a:r>
                        <a:rPr lang="en-US" sz="1200" smtClean="0">
                          <a:latin typeface="Arial"/>
                        </a:rPr>
                        <a:t>Status: Not Started</a:t>
                      </a:r>
                    </a:p>
                    <a:p>
                      <a:r>
                        <a:rPr lang="en-US" sz="1200" smtClean="0">
                          <a:latin typeface="Arial"/>
                        </a:rPr>
                        <a:t>Trigger Date: 01 Nov 2013</a:t>
                      </a:r>
                      <a:endParaRPr lang="en-US" sz="1200">
                        <a:latin typeface="Arial"/>
                      </a:endParaRPr>
                    </a:p>
                  </a:txBody>
                  <a:tcPr/>
                </a:tc>
                <a:tc>
                  <a:txBody>
                    <a:bodyPr/>
                    <a:lstStyle/>
                    <a:p>
                      <a:r>
                        <a:rPr lang="en-US" sz="1200" smtClean="0">
                          <a:latin typeface="Arial"/>
                        </a:rPr>
                        <a:t>Title: Work with Autonomy Experts for Assistance</a:t>
                      </a:r>
                    </a:p>
                    <a:p>
                      <a:r>
                        <a:rPr lang="en-US" sz="1200" smtClean="0">
                          <a:latin typeface="Arial"/>
                        </a:rPr>
                        <a:t>Description: Hire expert consultants who have experience with spacecraft autonomous operations in order to aid design instrument autonomous operations to handle unforeseen conditions.</a:t>
                      </a:r>
                      <a:endParaRPr lang="en-US" sz="1200">
                        <a:latin typeface="Arial"/>
                      </a:endParaRPr>
                    </a:p>
                  </a:txBody>
                  <a:tcPr/>
                </a:tc>
              </a:tr>
              <a:tr h="453571">
                <a:tc>
                  <a:txBody>
                    <a:bodyPr/>
                    <a:lstStyle/>
                    <a:p>
                      <a:r>
                        <a:rPr lang="en-US" sz="1200" dirty="0" smtClean="0">
                          <a:latin typeface="Arial"/>
                        </a:rPr>
                        <a:t>Backup Mitigation Plan</a:t>
                      </a:r>
                    </a:p>
                    <a:p>
                      <a:r>
                        <a:rPr lang="en-US" sz="1200" dirty="0" smtClean="0">
                          <a:latin typeface="Arial"/>
                        </a:rPr>
                        <a:t>Status: Not Started</a:t>
                      </a:r>
                    </a:p>
                    <a:p>
                      <a:r>
                        <a:rPr lang="en-US" sz="1200" dirty="0" smtClean="0">
                          <a:latin typeface="Arial"/>
                        </a:rPr>
                        <a:t>Trigger Date: 01 </a:t>
                      </a:r>
                      <a:r>
                        <a:rPr lang="en-US" sz="1200" dirty="0" smtClean="0">
                          <a:latin typeface="Arial"/>
                        </a:rPr>
                        <a:t>Jan 2014</a:t>
                      </a:r>
                      <a:endParaRPr lang="en-US" sz="1200" dirty="0">
                        <a:latin typeface="Arial"/>
                      </a:endParaRPr>
                    </a:p>
                  </a:txBody>
                  <a:tcPr/>
                </a:tc>
                <a:tc>
                  <a:txBody>
                    <a:bodyPr/>
                    <a:lstStyle/>
                    <a:p>
                      <a:r>
                        <a:rPr lang="en-US" sz="1200" smtClean="0">
                          <a:latin typeface="Arial"/>
                        </a:rPr>
                        <a:t>Title: Autonomy Peer Reviews</a:t>
                      </a:r>
                    </a:p>
                    <a:p>
                      <a:r>
                        <a:rPr lang="en-US" sz="1200" smtClean="0">
                          <a:latin typeface="Arial"/>
                        </a:rPr>
                        <a:t>Description: Hold peer reviews on the instruments planned autonomy measures to vet instrument autonomous operations and configuration based on solar distance.</a:t>
                      </a:r>
                      <a:endParaRPr lang="en-US" sz="1200">
                        <a:latin typeface="Arial"/>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2700"/>
            <a:ext cx="7772400" cy="635000"/>
          </a:xfrm>
        </p:spPr>
        <p:txBody>
          <a:bodyPr/>
          <a:lstStyle/>
          <a:p>
            <a:r>
              <a:rPr lang="en-US" sz="1200" smtClean="0">
                <a:latin typeface="Arial" charset="0"/>
              </a:rPr>
              <a:t>SPP WANTS: ISIS Increased Autonomy</a:t>
            </a:r>
          </a:p>
        </p:txBody>
      </p:sp>
      <p:graphicFrame>
        <p:nvGraphicFramePr>
          <p:cNvPr id="3" name="Table 2"/>
          <p:cNvGraphicFramePr>
            <a:graphicFrameLocks noGrp="1"/>
          </p:cNvGraphicFramePr>
          <p:nvPr/>
        </p:nvGraphicFramePr>
        <p:xfrm>
          <a:off x="127000" y="952500"/>
          <a:ext cx="8890000" cy="3921033"/>
        </p:xfrm>
        <a:graphic>
          <a:graphicData uri="http://schemas.openxmlformats.org/drawingml/2006/table">
            <a:tbl>
              <a:tblPr firstRow="1" bandRow="1">
                <a:tableStyleId>{5C22544A-7EE6-4342-B048-85BDC9FD1C3A}</a:tableStyleId>
              </a:tblPr>
              <a:tblGrid>
                <a:gridCol w="2222500"/>
                <a:gridCol w="6667500"/>
              </a:tblGrid>
              <a:tr h="453571">
                <a:tc>
                  <a:txBody>
                    <a:bodyPr/>
                    <a:lstStyle/>
                    <a:p>
                      <a:r>
                        <a:rPr lang="en-US" sz="1200" dirty="0" smtClean="0">
                          <a:latin typeface="Arial"/>
                        </a:rPr>
                        <a:t>Description</a:t>
                      </a:r>
                    </a:p>
                    <a:p>
                      <a:r>
                        <a:rPr lang="en-US" sz="1200" dirty="0" smtClean="0">
                          <a:latin typeface="Arial"/>
                        </a:rPr>
                        <a:t>ID: 19</a:t>
                      </a:r>
                      <a:endParaRPr lang="en-US" sz="1200" dirty="0">
                        <a:latin typeface="Arial"/>
                      </a:endParaRPr>
                    </a:p>
                  </a:txBody>
                  <a:tcPr/>
                </a:tc>
                <a:tc>
                  <a:txBody>
                    <a:bodyPr/>
                    <a:lstStyle/>
                    <a:p>
                      <a:r>
                        <a:rPr lang="en-US" sz="1200" smtClean="0">
                          <a:latin typeface="Arial"/>
                        </a:rPr>
                        <a:t>Given the relatively few real-time contacts, the need for autonomy, and the fact that instruments will be turned off repeatedly during data downlink activities, there is a chance that there will be an interruption in the operation of the instrument</a:t>
                      </a:r>
                      <a:endParaRPr lang="en-US" sz="1200">
                        <a:latin typeface="Arial"/>
                      </a:endParaRPr>
                    </a:p>
                  </a:txBody>
                  <a:tcPr/>
                </a:tc>
              </a:tr>
              <a:tr h="453571">
                <a:tc>
                  <a:txBody>
                    <a:bodyPr/>
                    <a:lstStyle/>
                    <a:p>
                      <a:r>
                        <a:rPr lang="en-US" sz="1200" smtClean="0">
                          <a:latin typeface="Arial"/>
                        </a:rPr>
                        <a:t>Consequence</a:t>
                      </a:r>
                      <a:endParaRPr lang="en-US" sz="1200">
                        <a:latin typeface="Arial"/>
                      </a:endParaRPr>
                    </a:p>
                  </a:txBody>
                  <a:tcPr/>
                </a:tc>
                <a:tc>
                  <a:txBody>
                    <a:bodyPr/>
                    <a:lstStyle/>
                    <a:p>
                      <a:r>
                        <a:rPr lang="en-US" sz="1200" smtClean="0">
                          <a:latin typeface="Arial"/>
                        </a:rPr>
                        <a:t>which results a loss of primary science data.</a:t>
                      </a:r>
                      <a:endParaRPr lang="en-US" sz="1200">
                        <a:latin typeface="Arial"/>
                      </a:endParaRPr>
                    </a:p>
                  </a:txBody>
                  <a:tcPr/>
                </a:tc>
              </a:tr>
              <a:tr h="453571">
                <a:tc gridSpan="2">
                  <a:txBody>
                    <a:bodyPr/>
                    <a:lstStyle/>
                    <a:p>
                      <a:r>
                        <a:rPr lang="en-US" sz="1200" dirty="0" smtClean="0">
                          <a:latin typeface="Arial"/>
                        </a:rPr>
                        <a:t>Overall Status: Accepted(Active)              Consequence: 3               Likelihood: 4</a:t>
                      </a:r>
                      <a:endParaRPr lang="en-US" sz="1200" dirty="0">
                        <a:latin typeface="Arial"/>
                      </a:endParaRPr>
                    </a:p>
                  </a:txBody>
                  <a:tcPr/>
                </a:tc>
                <a:tc hMerge="1">
                  <a:txBody>
                    <a:bodyPr/>
                    <a:lstStyle/>
                    <a:p>
                      <a:endParaRPr lang="en-US"/>
                    </a:p>
                  </a:txBody>
                  <a:tcPr/>
                </a:tc>
              </a:tr>
              <a:tr h="453571">
                <a:tc>
                  <a:txBody>
                    <a:bodyPr/>
                    <a:lstStyle/>
                    <a:p>
                      <a:r>
                        <a:rPr lang="en-US" sz="1200" smtClean="0">
                          <a:latin typeface="Arial"/>
                        </a:rPr>
                        <a:t>Status Message</a:t>
                      </a:r>
                      <a:endParaRPr lang="en-US" sz="1200">
                        <a:latin typeface="Arial"/>
                      </a:endParaRPr>
                    </a:p>
                  </a:txBody>
                  <a:tcPr/>
                </a:tc>
                <a:tc>
                  <a:txBody>
                    <a:bodyPr/>
                    <a:lstStyle/>
                    <a:p>
                      <a:endParaRPr lang="en-US" sz="1200">
                        <a:latin typeface="Arial"/>
                      </a:endParaRPr>
                    </a:p>
                  </a:txBody>
                  <a:tcPr/>
                </a:tc>
              </a:tr>
              <a:tr h="453571">
                <a:tc>
                  <a:txBody>
                    <a:bodyPr/>
                    <a:lstStyle/>
                    <a:p>
                      <a:r>
                        <a:rPr lang="en-US" sz="1200" smtClean="0">
                          <a:latin typeface="Arial"/>
                        </a:rPr>
                        <a:t>Mitigation Plan 1</a:t>
                      </a:r>
                    </a:p>
                    <a:p>
                      <a:r>
                        <a:rPr lang="en-US" sz="1200" smtClean="0">
                          <a:latin typeface="Arial"/>
                        </a:rPr>
                        <a:t>Status: In Progress</a:t>
                      </a:r>
                    </a:p>
                    <a:p>
                      <a:r>
                        <a:rPr lang="en-US" sz="1200" smtClean="0">
                          <a:latin typeface="Arial"/>
                        </a:rPr>
                        <a:t>Trigger Date: 27 May 2013</a:t>
                      </a:r>
                      <a:endParaRPr lang="en-US" sz="1200">
                        <a:latin typeface="Arial"/>
                      </a:endParaRPr>
                    </a:p>
                  </a:txBody>
                  <a:tcPr/>
                </a:tc>
                <a:tc>
                  <a:txBody>
                    <a:bodyPr/>
                    <a:lstStyle/>
                    <a:p>
                      <a:r>
                        <a:rPr lang="en-US" sz="1200" smtClean="0">
                          <a:latin typeface="Arial"/>
                        </a:rPr>
                        <a:t>Title: SC capability to send commands to the instruments</a:t>
                      </a:r>
                    </a:p>
                    <a:p>
                      <a:r>
                        <a:rPr lang="en-US" sz="1200" smtClean="0">
                          <a:latin typeface="Arial"/>
                        </a:rPr>
                        <a:t>Description: Having the capability of the SC computer to send a few commands to the instruments (less than a dozen commands needed) would mitigate the risk.</a:t>
                      </a:r>
                      <a:endParaRPr lang="en-US" sz="1200">
                        <a:latin typeface="Arial"/>
                      </a:endParaRPr>
                    </a:p>
                  </a:txBody>
                  <a:tcPr/>
                </a:tc>
              </a:tr>
              <a:tr h="453571">
                <a:tc>
                  <a:txBody>
                    <a:bodyPr/>
                    <a:lstStyle/>
                    <a:p>
                      <a:r>
                        <a:rPr lang="en-US" sz="1200" dirty="0" smtClean="0">
                          <a:latin typeface="Arial"/>
                        </a:rPr>
                        <a:t>Mitigation Plan 2</a:t>
                      </a:r>
                    </a:p>
                    <a:p>
                      <a:r>
                        <a:rPr lang="en-US" sz="1200" dirty="0" smtClean="0">
                          <a:latin typeface="Arial"/>
                        </a:rPr>
                        <a:t>Status: Not Started</a:t>
                      </a:r>
                    </a:p>
                    <a:p>
                      <a:r>
                        <a:rPr lang="en-US" sz="1200" dirty="0" smtClean="0">
                          <a:latin typeface="Arial"/>
                        </a:rPr>
                        <a:t>Trigger Date: 01 Nov 2013</a:t>
                      </a:r>
                      <a:endParaRPr lang="en-US" sz="1200" dirty="0">
                        <a:latin typeface="Arial"/>
                      </a:endParaRPr>
                    </a:p>
                  </a:txBody>
                  <a:tcPr/>
                </a:tc>
                <a:tc>
                  <a:txBody>
                    <a:bodyPr/>
                    <a:lstStyle/>
                    <a:p>
                      <a:r>
                        <a:rPr lang="en-US" sz="1200" dirty="0" smtClean="0">
                          <a:latin typeface="Arial"/>
                        </a:rPr>
                        <a:t>Title: More testing</a:t>
                      </a:r>
                    </a:p>
                    <a:p>
                      <a:r>
                        <a:rPr lang="en-US" sz="1200" dirty="0" smtClean="0">
                          <a:latin typeface="Arial"/>
                        </a:rPr>
                        <a:t>Description: All autonomy algorithms will need to be tested extensively.</a:t>
                      </a:r>
                      <a:endParaRPr lang="en-US" sz="1200" dirty="0">
                        <a:latin typeface="Arial"/>
                      </a:endParaRPr>
                    </a:p>
                  </a:txBody>
                  <a:tcPr/>
                </a:tc>
              </a:tr>
              <a:tr h="453571">
                <a:tc>
                  <a:txBody>
                    <a:bodyPr/>
                    <a:lstStyle/>
                    <a:p>
                      <a:r>
                        <a:rPr lang="en-US" sz="1200" smtClean="0">
                          <a:latin typeface="Arial"/>
                        </a:rPr>
                        <a:t>Backup Mitigation Plan</a:t>
                      </a:r>
                    </a:p>
                    <a:p>
                      <a:r>
                        <a:rPr lang="en-US" sz="1200" smtClean="0">
                          <a:latin typeface="Arial"/>
                        </a:rPr>
                        <a:t>Status: none</a:t>
                      </a:r>
                    </a:p>
                    <a:p>
                      <a:r>
                        <a:rPr lang="en-US" sz="1200" smtClean="0">
                          <a:latin typeface="Arial"/>
                        </a:rPr>
                        <a:t>Trigger Date: </a:t>
                      </a:r>
                      <a:endParaRPr lang="en-US" sz="1200">
                        <a:latin typeface="Arial"/>
                      </a:endParaRPr>
                    </a:p>
                  </a:txBody>
                  <a:tcPr/>
                </a:tc>
                <a:tc>
                  <a:txBody>
                    <a:bodyPr/>
                    <a:lstStyle/>
                    <a:p>
                      <a:endParaRPr lang="en-US" sz="1200" dirty="0">
                        <a:latin typeface="Arial"/>
                      </a:endParaRPr>
                    </a:p>
                  </a:txBody>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4664</TotalTime>
  <Words>5657</Words>
  <Application>Microsoft Office PowerPoint</Application>
  <PresentationFormat>On-screen Show (4:3)</PresentationFormat>
  <Paragraphs>587</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Times New Roman</vt:lpstr>
      <vt:lpstr>Arial</vt:lpstr>
      <vt:lpstr>Calibri</vt:lpstr>
      <vt:lpstr>Times</vt:lpstr>
      <vt:lpstr>ＭＳ Ｐゴシック</vt:lpstr>
      <vt:lpstr>Default Design</vt:lpstr>
      <vt:lpstr>Risk Analysis Score Card</vt:lpstr>
      <vt:lpstr>Likelihood/Consequence for  SPP Wants/SPP Needs/Risks</vt:lpstr>
      <vt:lpstr>Slide 3</vt:lpstr>
      <vt:lpstr>Slide 4</vt:lpstr>
      <vt:lpstr>SPP WANTS: ISIS Time Tagged Commands</vt:lpstr>
      <vt:lpstr>SPP WANTS: ISIS Increased Ground Software Demands Due to Autonomy</vt:lpstr>
      <vt:lpstr>SPP WANTS: ISIS Increased Instrument FSW Demands Due to Autonomy</vt:lpstr>
      <vt:lpstr>SPP WANTS: Configuring ISIS Based on Solar Distance</vt:lpstr>
      <vt:lpstr>SPP WANTS: ISIS Increased Autonomy</vt:lpstr>
      <vt:lpstr>RISK: EPI-Hi LET Thin Windows and Dust Impact Susceptibility</vt:lpstr>
      <vt:lpstr>RISK: EPI-Lo Dust Impact Susceptibility</vt:lpstr>
      <vt:lpstr>SPP WANTS: ISIS Vibration Levels</vt:lpstr>
      <vt:lpstr>SPP WANTS: ISIS DDD EMI Requirement</vt:lpstr>
      <vt:lpstr>SPP WANTS: ISIS POL EMI Requirement</vt:lpstr>
      <vt:lpstr>SPP WANTS: ISIS Shock Testing</vt:lpstr>
      <vt:lpstr>SPP WANTS: ISIS Worst Case Analysis Required for All Circuits</vt:lpstr>
      <vt:lpstr>RISK: EPI-Hi Thin Detector Availability</vt:lpstr>
      <vt:lpstr>RISK: EPI-Lo Stray Light Impact Susceptibility</vt:lpstr>
      <vt:lpstr>RISK: EPI-Lo Wedge Technology Development</vt:lpstr>
      <vt:lpstr>RISK: EPI-Hi Development of New PHASIC</vt:lpstr>
      <vt:lpstr>RISK: EPI-Lo TOF ASIC Development</vt:lpstr>
      <vt:lpstr>RISK: EPI-Lo Hot-Op Performance Impact</vt:lpstr>
      <vt:lpstr>SPP WANTS: EPI-Hi solar illumination</vt:lpstr>
    </vt:vector>
  </TitlesOfParts>
  <Company>Southwest Research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Trantham</dc:creator>
  <cp:lastModifiedBy>jdickinson</cp:lastModifiedBy>
  <cp:revision>705</cp:revision>
  <dcterms:created xsi:type="dcterms:W3CDTF">2005-05-06T21:01:44Z</dcterms:created>
  <dcterms:modified xsi:type="dcterms:W3CDTF">2013-10-24T04:02:11Z</dcterms:modified>
</cp:coreProperties>
</file>