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413" r:id="rId2"/>
    <p:sldId id="426" r:id="rId3"/>
    <p:sldId id="427" r:id="rId4"/>
    <p:sldId id="415" r:id="rId5"/>
    <p:sldId id="419" r:id="rId6"/>
    <p:sldId id="420" r:id="rId7"/>
    <p:sldId id="439" r:id="rId8"/>
    <p:sldId id="421" r:id="rId9"/>
    <p:sldId id="445" r:id="rId10"/>
    <p:sldId id="428" r:id="rId11"/>
    <p:sldId id="448" r:id="rId12"/>
    <p:sldId id="447" r:id="rId13"/>
    <p:sldId id="443" r:id="rId14"/>
    <p:sldId id="444" r:id="rId15"/>
    <p:sldId id="434" r:id="rId16"/>
    <p:sldId id="442" r:id="rId17"/>
    <p:sldId id="433" r:id="rId18"/>
    <p:sldId id="446" r:id="rId19"/>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26"/>
            <p14:sldId id="427"/>
            <p14:sldId id="415"/>
            <p14:sldId id="419"/>
            <p14:sldId id="420"/>
            <p14:sldId id="439"/>
            <p14:sldId id="421"/>
            <p14:sldId id="445"/>
            <p14:sldId id="428"/>
            <p14:sldId id="448"/>
            <p14:sldId id="447"/>
            <p14:sldId id="443"/>
            <p14:sldId id="444"/>
            <p14:sldId id="434"/>
            <p14:sldId id="442"/>
            <p14:sldId id="433"/>
            <p14:sldId id="4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0" autoAdjust="0"/>
    <p:restoredTop sz="81540" autoAdjust="0"/>
  </p:normalViewPr>
  <p:slideViewPr>
    <p:cSldViewPr snapToGrid="0">
      <p:cViewPr varScale="1">
        <p:scale>
          <a:sx n="97" d="100"/>
          <a:sy n="97" d="100"/>
        </p:scale>
        <p:origin x="-8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interSettings" Target="printerSettings/printerSettings1.bin"/><Relationship Id="rId21" Type="http://schemas.openxmlformats.org/officeDocument/2006/relationships/handoutMaster" Target="handoutMasters/handout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10/21/13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4" Type="http://schemas.openxmlformats.org/officeDocument/2006/relationships/slideLayout" Target="../slideLayouts/slideLayout4.xml"/><Relationship Id="rId5"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userDrawn="1"/>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26 – </a:t>
            </a:r>
            <a:r>
              <a:rPr lang="en-US" sz="1000" baseline="0" dirty="0" smtClean="0"/>
              <a:t> EPI-Hi Calibration</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3"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Richard Mewaldt</a:t>
            </a:r>
          </a:p>
        </p:txBody>
      </p:sp>
      <p:sp>
        <p:nvSpPr>
          <p:cNvPr id="5" name="Title 4"/>
          <p:cNvSpPr>
            <a:spLocks noGrp="1"/>
          </p:cNvSpPr>
          <p:nvPr>
            <p:ph type="ctrTitle"/>
          </p:nvPr>
        </p:nvSpPr>
        <p:spPr/>
        <p:txBody>
          <a:bodyPr/>
          <a:lstStyle/>
          <a:p>
            <a:r>
              <a:rPr lang="en-US" dirty="0" smtClean="0"/>
              <a:t>EPI-Hi Calibration</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26" y="137931"/>
            <a:ext cx="7916552" cy="843880"/>
          </a:xfrm>
        </p:spPr>
        <p:txBody>
          <a:bodyPr/>
          <a:lstStyle/>
          <a:p>
            <a:r>
              <a:rPr lang="en-US" sz="2800" dirty="0" smtClean="0"/>
              <a:t>Facilities – Accelerator Calibration Data</a:t>
            </a:r>
            <a:endParaRPr lang="en-US" sz="2800" dirty="0"/>
          </a:p>
        </p:txBody>
      </p:sp>
      <p:pic>
        <p:nvPicPr>
          <p:cNvPr id="6" name="Content Placeholder 5" descr="LET-Fig35,MSU-Crossplot copy.jpg"/>
          <p:cNvPicPr>
            <a:picLocks noGrp="1" noChangeAspect="1"/>
          </p:cNvPicPr>
          <p:nvPr>
            <p:ph idx="1"/>
          </p:nvPr>
        </p:nvPicPr>
        <p:blipFill rotWithShape="1">
          <a:blip r:embed="rId2"/>
          <a:srcRect t="-203" b="-191"/>
          <a:stretch/>
        </p:blipFill>
        <p:spPr>
          <a:xfrm>
            <a:off x="274059" y="2999232"/>
            <a:ext cx="8572502" cy="3506754"/>
          </a:xfrm>
        </p:spPr>
      </p:pic>
      <p:sp>
        <p:nvSpPr>
          <p:cNvPr id="7" name="TextBox 6"/>
          <p:cNvSpPr txBox="1"/>
          <p:nvPr/>
        </p:nvSpPr>
        <p:spPr>
          <a:xfrm>
            <a:off x="482348" y="997006"/>
            <a:ext cx="8895225" cy="2031325"/>
          </a:xfrm>
          <a:prstGeom prst="rect">
            <a:avLst/>
          </a:prstGeom>
          <a:noFill/>
        </p:spPr>
        <p:txBody>
          <a:bodyPr wrap="square" rtlCol="0">
            <a:spAutoFit/>
          </a:bodyPr>
          <a:lstStyle/>
          <a:p>
            <a:pPr algn="l"/>
            <a:r>
              <a:rPr lang="en-US" b="1" dirty="0" smtClean="0"/>
              <a:t>LET &amp; HET use </a:t>
            </a:r>
            <a:r>
              <a:rPr lang="en-US" b="1" dirty="0" smtClean="0">
                <a:latin typeface="Symbol" charset="2"/>
                <a:cs typeface="Symbol" charset="2"/>
              </a:rPr>
              <a:t>D</a:t>
            </a:r>
            <a:r>
              <a:rPr lang="en-US" b="1" dirty="0" smtClean="0"/>
              <a:t>E vs. Residual Energy (E’) to measure SEP composition</a:t>
            </a:r>
          </a:p>
          <a:p>
            <a:pPr algn="l"/>
            <a:endParaRPr lang="en-US" sz="1200" b="1" dirty="0" smtClean="0"/>
          </a:p>
          <a:p>
            <a:pPr algn="l"/>
            <a:r>
              <a:rPr lang="en-US" b="1" dirty="0" smtClean="0"/>
              <a:t>The </a:t>
            </a:r>
            <a:r>
              <a:rPr lang="en-US" b="1" dirty="0" smtClean="0">
                <a:latin typeface="Symbol" charset="2"/>
                <a:cs typeface="Symbol" charset="2"/>
              </a:rPr>
              <a:t>D</a:t>
            </a:r>
            <a:r>
              <a:rPr lang="en-US" b="1" dirty="0" smtClean="0"/>
              <a:t>E vs. E’ tracks for lighter species are obtained by fragmenting a </a:t>
            </a:r>
          </a:p>
          <a:p>
            <a:pPr algn="l"/>
            <a:r>
              <a:rPr lang="en-US" b="1" dirty="0" smtClean="0"/>
              <a:t>heavy-ion</a:t>
            </a:r>
            <a:r>
              <a:rPr lang="en-US" b="1" baseline="30000" dirty="0" smtClean="0"/>
              <a:t> </a:t>
            </a:r>
            <a:r>
              <a:rPr lang="en-US" b="1" dirty="0" smtClean="0"/>
              <a:t> beam on a polyethylene target</a:t>
            </a:r>
          </a:p>
          <a:p>
            <a:pPr algn="l"/>
            <a:endParaRPr lang="en-US" sz="1200" b="1" dirty="0" smtClean="0"/>
          </a:p>
          <a:p>
            <a:pPr algn="l"/>
            <a:r>
              <a:rPr lang="en-US" b="1" dirty="0" smtClean="0"/>
              <a:t>The example below from STEREO/LET uses a </a:t>
            </a:r>
            <a:r>
              <a:rPr lang="en-US" sz="2400" b="1" baseline="30000" dirty="0" smtClean="0"/>
              <a:t>58</a:t>
            </a:r>
            <a:r>
              <a:rPr lang="en-US" b="1" dirty="0" smtClean="0"/>
              <a:t>Ni beam at the MSU NSCL</a:t>
            </a:r>
          </a:p>
          <a:p>
            <a:pPr algn="l"/>
            <a:endParaRPr lang="en-US" sz="1200" b="1" dirty="0" smtClean="0"/>
          </a:p>
          <a:p>
            <a:pPr algn="l"/>
            <a:r>
              <a:rPr lang="en-US" b="1" dirty="0" smtClean="0"/>
              <a:t>This also provides an end-to-end test of the onboard identification system </a:t>
            </a:r>
            <a:endParaRPr lang="en-US" b="1" dirty="0"/>
          </a:p>
        </p:txBody>
      </p:sp>
      <p:sp>
        <p:nvSpPr>
          <p:cNvPr id="3" name="TextBox 2"/>
          <p:cNvSpPr txBox="1"/>
          <p:nvPr/>
        </p:nvSpPr>
        <p:spPr>
          <a:xfrm>
            <a:off x="314074" y="6363022"/>
            <a:ext cx="1519166" cy="276999"/>
          </a:xfrm>
          <a:prstGeom prst="rect">
            <a:avLst/>
          </a:prstGeom>
          <a:noFill/>
        </p:spPr>
        <p:txBody>
          <a:bodyPr wrap="none" rtlCol="0">
            <a:spAutoFit/>
          </a:bodyPr>
          <a:lstStyle/>
          <a:p>
            <a:r>
              <a:rPr lang="en-US" sz="1200" dirty="0" smtClean="0"/>
              <a:t>Mewaldt et al. 2008</a:t>
            </a:r>
            <a:endParaRPr lang="en-US" sz="1200" dirty="0"/>
          </a:p>
        </p:txBody>
      </p:sp>
    </p:spTree>
    <p:extLst>
      <p:ext uri="{BB962C8B-B14F-4D97-AF65-F5344CB8AC3E}">
        <p14:creationId xmlns:p14="http://schemas.microsoft.com/office/powerpoint/2010/main" val="398426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04" y="189791"/>
            <a:ext cx="7916552" cy="668468"/>
          </a:xfrm>
        </p:spPr>
        <p:txBody>
          <a:bodyPr/>
          <a:lstStyle/>
          <a:p>
            <a:r>
              <a:rPr lang="en-US" dirty="0" smtClean="0"/>
              <a:t>Facilities – Accelerator Calibrations</a:t>
            </a:r>
            <a:endParaRPr lang="en-US" dirty="0"/>
          </a:p>
        </p:txBody>
      </p:sp>
      <p:pic>
        <p:nvPicPr>
          <p:cNvPr id="4" name="Content Placeholder 3" descr="Standard_Cyclotron_Beams.png"/>
          <p:cNvPicPr>
            <a:picLocks noGrp="1" noChangeAspect="1"/>
          </p:cNvPicPr>
          <p:nvPr>
            <p:ph idx="1"/>
          </p:nvPr>
        </p:nvPicPr>
        <p:blipFill>
          <a:blip r:embed="rId2"/>
          <a:srcRect t="-1648" r="55241" b="-1635"/>
          <a:stretch>
            <a:fillRect/>
          </a:stretch>
        </p:blipFill>
        <p:spPr>
          <a:xfrm>
            <a:off x="0" y="1521555"/>
            <a:ext cx="5076492" cy="4381006"/>
          </a:xfrm>
        </p:spPr>
      </p:pic>
      <p:sp>
        <p:nvSpPr>
          <p:cNvPr id="5" name="TextBox 4"/>
          <p:cNvSpPr txBox="1"/>
          <p:nvPr/>
        </p:nvSpPr>
        <p:spPr>
          <a:xfrm>
            <a:off x="5264263" y="1590358"/>
            <a:ext cx="3879737" cy="4678205"/>
          </a:xfrm>
          <a:prstGeom prst="rect">
            <a:avLst/>
          </a:prstGeom>
          <a:noFill/>
        </p:spPr>
        <p:txBody>
          <a:bodyPr wrap="square" rtlCol="0" anchor="t" anchorCtr="0">
            <a:spAutoFit/>
          </a:bodyPr>
          <a:lstStyle/>
          <a:p>
            <a:pPr algn="l"/>
            <a:r>
              <a:rPr lang="en-US" b="1" dirty="0" smtClean="0"/>
              <a:t>• All 3 cover the key heavy-ion      </a:t>
            </a:r>
            <a:r>
              <a:rPr lang="en-US" b="1" dirty="0" smtClean="0">
                <a:solidFill>
                  <a:schemeClr val="bg1"/>
                </a:solidFill>
              </a:rPr>
              <a:t>x</a:t>
            </a:r>
            <a:r>
              <a:rPr lang="en-US" b="1" dirty="0" smtClean="0"/>
              <a:t>charge range (6≤Z≤28) and also</a:t>
            </a:r>
          </a:p>
          <a:p>
            <a:pPr algn="l"/>
            <a:r>
              <a:rPr lang="en-US" b="1" dirty="0" smtClean="0"/>
              <a:t>  provide for trans-iron (Z&gt;30)                  </a:t>
            </a:r>
            <a:r>
              <a:rPr lang="en-US" b="1" dirty="0" smtClean="0">
                <a:solidFill>
                  <a:schemeClr val="bg1"/>
                </a:solidFill>
              </a:rPr>
              <a:t>x</a:t>
            </a:r>
            <a:r>
              <a:rPr lang="en-US" b="1" dirty="0" smtClean="0"/>
              <a:t>calibrations</a:t>
            </a:r>
          </a:p>
          <a:p>
            <a:pPr algn="l"/>
            <a:r>
              <a:rPr lang="en-US" sz="1000" b="1" dirty="0" smtClean="0"/>
              <a:t>   </a:t>
            </a:r>
          </a:p>
          <a:p>
            <a:pPr algn="l"/>
            <a:r>
              <a:rPr lang="en-US" b="1" dirty="0" smtClean="0"/>
              <a:t>• However, only MSU covers the </a:t>
            </a:r>
            <a:r>
              <a:rPr lang="en-US" b="1" dirty="0" smtClean="0">
                <a:solidFill>
                  <a:schemeClr val="bg1"/>
                </a:solidFill>
              </a:rPr>
              <a:t>x</a:t>
            </a:r>
            <a:r>
              <a:rPr lang="en-US" b="1" dirty="0" smtClean="0"/>
              <a:t>full energy range of EPI-Hi.</a:t>
            </a:r>
          </a:p>
          <a:p>
            <a:pPr algn="l"/>
            <a:r>
              <a:rPr lang="en-US" sz="1000" b="1" dirty="0" smtClean="0"/>
              <a:t>   </a:t>
            </a:r>
          </a:p>
          <a:p>
            <a:pPr indent="-274320" algn="l"/>
            <a:r>
              <a:rPr lang="en-US" b="1" dirty="0" smtClean="0"/>
              <a:t>• The MSU accelerator also        </a:t>
            </a:r>
            <a:r>
              <a:rPr lang="en-US" b="1" dirty="0">
                <a:solidFill>
                  <a:schemeClr val="bg1"/>
                </a:solidFill>
              </a:rPr>
              <a:t>x</a:t>
            </a:r>
            <a:r>
              <a:rPr lang="en-US" b="1" dirty="0" smtClean="0"/>
              <a:t>reaches</a:t>
            </a:r>
            <a:r>
              <a:rPr lang="en-US" b="1" dirty="0" smtClean="0">
                <a:solidFill>
                  <a:schemeClr val="bg1"/>
                </a:solidFill>
              </a:rPr>
              <a:t>r</a:t>
            </a:r>
            <a:r>
              <a:rPr lang="en-US" b="1" dirty="0" smtClean="0"/>
              <a:t>high enough energy to </a:t>
            </a:r>
            <a:r>
              <a:rPr lang="en-US" b="1" dirty="0">
                <a:solidFill>
                  <a:schemeClr val="bg1"/>
                </a:solidFill>
              </a:rPr>
              <a:t>x</a:t>
            </a:r>
            <a:r>
              <a:rPr lang="en-US" b="1" dirty="0" smtClean="0"/>
              <a:t>produce a much greater yield of </a:t>
            </a:r>
            <a:r>
              <a:rPr lang="en-US" b="1" dirty="0" smtClean="0">
                <a:solidFill>
                  <a:schemeClr val="bg1"/>
                </a:solidFill>
              </a:rPr>
              <a:t>x</a:t>
            </a:r>
            <a:r>
              <a:rPr lang="en-US" b="1" dirty="0"/>
              <a:t>low</a:t>
            </a:r>
            <a:r>
              <a:rPr lang="en-US" b="1" dirty="0" smtClean="0"/>
              <a:t>er-Z fragments</a:t>
            </a:r>
          </a:p>
          <a:p>
            <a:pPr algn="l"/>
            <a:r>
              <a:rPr lang="en-US" sz="800" b="1" dirty="0" smtClean="0"/>
              <a:t>    </a:t>
            </a:r>
          </a:p>
          <a:p>
            <a:pPr algn="l"/>
            <a:r>
              <a:rPr lang="en-US" b="1" dirty="0" smtClean="0"/>
              <a:t>• In the past we have also used </a:t>
            </a:r>
            <a:r>
              <a:rPr lang="en-US" b="1" dirty="0" smtClean="0">
                <a:solidFill>
                  <a:schemeClr val="bg1"/>
                </a:solidFill>
              </a:rPr>
              <a:t>x</a:t>
            </a:r>
            <a:r>
              <a:rPr lang="en-US" b="1" dirty="0" smtClean="0"/>
              <a:t>the heavy-ion accelerator in </a:t>
            </a:r>
            <a:r>
              <a:rPr lang="en-US" b="1" dirty="0" smtClean="0">
                <a:solidFill>
                  <a:schemeClr val="bg1"/>
                </a:solidFill>
              </a:rPr>
              <a:t>x</a:t>
            </a:r>
            <a:r>
              <a:rPr lang="en-US" b="1" dirty="0" smtClean="0"/>
              <a:t>Darmstadt, Germany</a:t>
            </a:r>
          </a:p>
          <a:p>
            <a:pPr algn="l"/>
            <a:endParaRPr lang="en-US" b="1" dirty="0" smtClean="0"/>
          </a:p>
          <a:p>
            <a:pPr algn="l"/>
            <a:r>
              <a:rPr lang="en-US" b="1" dirty="0" smtClean="0"/>
              <a:t>  </a:t>
            </a:r>
          </a:p>
        </p:txBody>
      </p:sp>
      <p:sp>
        <p:nvSpPr>
          <p:cNvPr id="6" name="TextBox 5"/>
          <p:cNvSpPr txBox="1"/>
          <p:nvPr/>
        </p:nvSpPr>
        <p:spPr>
          <a:xfrm>
            <a:off x="150881" y="6013297"/>
            <a:ext cx="8663137" cy="369332"/>
          </a:xfrm>
          <a:prstGeom prst="rect">
            <a:avLst/>
          </a:prstGeom>
          <a:noFill/>
        </p:spPr>
        <p:txBody>
          <a:bodyPr wrap="none" rtlCol="0">
            <a:spAutoFit/>
          </a:bodyPr>
          <a:lstStyle/>
          <a:p>
            <a:r>
              <a:rPr lang="en-US" b="1" dirty="0" smtClean="0"/>
              <a:t>Propose an accelerator calibration of EPI-Hi (or the engineering unit) for 2016 </a:t>
            </a:r>
            <a:endParaRPr lang="en-US" b="1" dirty="0"/>
          </a:p>
        </p:txBody>
      </p:sp>
      <p:sp>
        <p:nvSpPr>
          <p:cNvPr id="7" name="TextBox 6"/>
          <p:cNvSpPr txBox="1"/>
          <p:nvPr/>
        </p:nvSpPr>
        <p:spPr>
          <a:xfrm>
            <a:off x="669936" y="968263"/>
            <a:ext cx="7696488" cy="400110"/>
          </a:xfrm>
          <a:prstGeom prst="rect">
            <a:avLst/>
          </a:prstGeom>
          <a:noFill/>
        </p:spPr>
        <p:txBody>
          <a:bodyPr wrap="none" rtlCol="0">
            <a:spAutoFit/>
          </a:bodyPr>
          <a:lstStyle/>
          <a:p>
            <a:r>
              <a:rPr lang="en-US" sz="2000" b="1" dirty="0" smtClean="0"/>
              <a:t>There are three appropriate heavy-ion accelerators in the U.S.  </a:t>
            </a:r>
            <a:endParaRPr lang="en-US" sz="2000" b="1" dirty="0"/>
          </a:p>
        </p:txBody>
      </p:sp>
    </p:spTree>
    <p:extLst>
      <p:ext uri="{BB962C8B-B14F-4D97-AF65-F5344CB8AC3E}">
        <p14:creationId xmlns:p14="http://schemas.microsoft.com/office/powerpoint/2010/main" val="13824093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 Electron Calibrations</a:t>
            </a:r>
            <a:endParaRPr lang="en-US" dirty="0"/>
          </a:p>
        </p:txBody>
      </p:sp>
      <p:sp>
        <p:nvSpPr>
          <p:cNvPr id="3" name="Content Placeholder 2"/>
          <p:cNvSpPr>
            <a:spLocks noGrp="1"/>
          </p:cNvSpPr>
          <p:nvPr>
            <p:ph idx="1"/>
          </p:nvPr>
        </p:nvSpPr>
        <p:spPr>
          <a:xfrm>
            <a:off x="339482" y="1203514"/>
            <a:ext cx="8562479" cy="5238524"/>
          </a:xfrm>
        </p:spPr>
        <p:txBody>
          <a:bodyPr/>
          <a:lstStyle/>
          <a:p>
            <a:pPr marL="227013" lvl="1" indent="-227013">
              <a:buSzTx/>
              <a:buNone/>
            </a:pPr>
            <a:r>
              <a:rPr lang="en-US" b="1" dirty="0" smtClean="0"/>
              <a:t>HET will measure energetic electrons with 0.5 – 6 MeV</a:t>
            </a:r>
          </a:p>
          <a:p>
            <a:pPr marL="227013" lvl="1" indent="-227013">
              <a:buSzTx/>
              <a:buNone/>
            </a:pPr>
            <a:endParaRPr lang="en-US" sz="1000" b="1" dirty="0" smtClean="0"/>
          </a:p>
          <a:p>
            <a:pPr marL="227013" lvl="1" indent="-227013">
              <a:buSzTx/>
              <a:buNone/>
            </a:pPr>
            <a:r>
              <a:rPr lang="en-US" sz="1800" b="1" dirty="0" smtClean="0"/>
              <a:t>•  The electron response will be simulated using GEANT-4, </a:t>
            </a:r>
            <a:r>
              <a:rPr lang="en-US" sz="1800" b="1" dirty="0" smtClean="0"/>
              <a:t>used </a:t>
            </a:r>
            <a:r>
              <a:rPr lang="en-US" sz="1800" b="1" dirty="0" smtClean="0"/>
              <a:t>to calibrate the REPT sensors on the Van Allen Probes (Baker et al. 2012)</a:t>
            </a:r>
          </a:p>
          <a:p>
            <a:pPr marL="227013" lvl="1" indent="-227013">
              <a:buSzTx/>
              <a:buNone/>
            </a:pPr>
            <a:r>
              <a:rPr lang="en-US" sz="800" b="1" dirty="0" smtClean="0"/>
              <a:t>      </a:t>
            </a:r>
          </a:p>
          <a:p>
            <a:pPr marL="227013" lvl="1" indent="-227013">
              <a:buSzTx/>
              <a:buNone/>
            </a:pPr>
            <a:r>
              <a:rPr lang="en-US" sz="1800" b="1" dirty="0" smtClean="0"/>
              <a:t>•  HET is 13.5 mm of Si deep with a (2-ended) geometry factor of G ≈ 0.5 cm</a:t>
            </a:r>
            <a:r>
              <a:rPr lang="en-US" sz="1800" b="1" baseline="30000" dirty="0" smtClean="0"/>
              <a:t>2</a:t>
            </a:r>
            <a:r>
              <a:rPr lang="en-US" sz="1800" b="1" dirty="0" smtClean="0"/>
              <a:t>sr compared to 23 mm deep and 0.2 cm</a:t>
            </a:r>
            <a:r>
              <a:rPr lang="en-US" sz="1800" b="1" baseline="30000" dirty="0" smtClean="0"/>
              <a:t>2</a:t>
            </a:r>
            <a:r>
              <a:rPr lang="en-US" sz="1800" b="1" dirty="0" smtClean="0"/>
              <a:t>sr for REPT. </a:t>
            </a:r>
            <a:endParaRPr lang="en-US" sz="1800" b="1" dirty="0" smtClean="0"/>
          </a:p>
          <a:p>
            <a:pPr marL="227013" lvl="1" indent="-227013">
              <a:buSzTx/>
              <a:buNone/>
            </a:pPr>
            <a:endParaRPr lang="en-US" sz="800" b="1" dirty="0" smtClean="0"/>
          </a:p>
          <a:p>
            <a:pPr marL="227013" lvl="1" indent="-227013">
              <a:buSzTx/>
              <a:buNone/>
            </a:pPr>
            <a:r>
              <a:rPr lang="en-US" sz="1800" b="1" dirty="0" smtClean="0"/>
              <a:t>•  Based on </a:t>
            </a:r>
            <a:r>
              <a:rPr lang="en-US" sz="1800" b="1" dirty="0" smtClean="0"/>
              <a:t>REPT and SAMPEX/PET</a:t>
            </a:r>
          </a:p>
          <a:p>
            <a:pPr marL="227013" lvl="1" indent="-227013">
              <a:buSzTx/>
              <a:buNone/>
            </a:pPr>
            <a:r>
              <a:rPr lang="en-US" sz="1800" b="1" dirty="0"/>
              <a:t> </a:t>
            </a:r>
            <a:r>
              <a:rPr lang="en-US" sz="1800" b="1" dirty="0" smtClean="0"/>
              <a:t>  </a:t>
            </a:r>
            <a:r>
              <a:rPr lang="en-US" sz="1800" b="1" dirty="0" smtClean="0"/>
              <a:t>calibrations, a HET/LET energy range</a:t>
            </a:r>
            <a:endParaRPr lang="en-US" sz="1800" b="1" dirty="0" smtClean="0"/>
          </a:p>
          <a:p>
            <a:pPr marL="227013" lvl="1" indent="-227013">
              <a:buSzTx/>
              <a:buNone/>
            </a:pPr>
            <a:r>
              <a:rPr lang="en-US" sz="1800" b="1" dirty="0" smtClean="0"/>
              <a:t>   </a:t>
            </a:r>
            <a:r>
              <a:rPr lang="en-US" sz="1800" b="1" dirty="0" smtClean="0"/>
              <a:t>covering </a:t>
            </a:r>
            <a:r>
              <a:rPr lang="en-US" sz="1800" b="1" dirty="0" smtClean="0"/>
              <a:t>0.5 – 6 MeV is achievable</a:t>
            </a:r>
          </a:p>
          <a:p>
            <a:pPr marL="227013" lvl="1" indent="-227013">
              <a:buSzTx/>
              <a:buNone/>
            </a:pPr>
            <a:r>
              <a:rPr lang="en-US" sz="800" b="1" dirty="0" smtClean="0"/>
              <a:t>       </a:t>
            </a:r>
          </a:p>
          <a:p>
            <a:pPr marL="227013" lvl="1" indent="-227013">
              <a:buSzTx/>
              <a:buNone/>
            </a:pPr>
            <a:r>
              <a:rPr lang="en-US" sz="1800" b="1" dirty="0" smtClean="0"/>
              <a:t>•  Routine testing of the </a:t>
            </a:r>
            <a:r>
              <a:rPr lang="en-US" sz="1800" b="1" dirty="0" smtClean="0"/>
              <a:t>HET/LET </a:t>
            </a:r>
          </a:p>
          <a:p>
            <a:pPr marL="227013" lvl="1" indent="-227013">
              <a:buSzTx/>
              <a:buNone/>
            </a:pPr>
            <a:r>
              <a:rPr lang="en-US" sz="1800" b="1" dirty="0"/>
              <a:t> </a:t>
            </a:r>
            <a:r>
              <a:rPr lang="en-US" sz="1800" b="1" dirty="0" smtClean="0"/>
              <a:t>  </a:t>
            </a:r>
            <a:r>
              <a:rPr lang="en-US" sz="1800" b="1" dirty="0" smtClean="0"/>
              <a:t>electron </a:t>
            </a:r>
            <a:r>
              <a:rPr lang="en-US" sz="1800" b="1" dirty="0" smtClean="0"/>
              <a:t>response will use </a:t>
            </a:r>
            <a:r>
              <a:rPr lang="en-US" sz="1800" b="1" dirty="0" smtClean="0">
                <a:latin typeface="Symbol" charset="2"/>
                <a:cs typeface="Symbol" charset="2"/>
              </a:rPr>
              <a:t>b-</a:t>
            </a:r>
            <a:r>
              <a:rPr lang="en-US" sz="1800" b="1" dirty="0" smtClean="0"/>
              <a:t>decay</a:t>
            </a:r>
            <a:r>
              <a:rPr lang="en-US" sz="1800" b="1" dirty="0" smtClean="0">
                <a:latin typeface="Symbol" charset="2"/>
                <a:cs typeface="Symbol" charset="2"/>
              </a:rPr>
              <a:t> </a:t>
            </a:r>
            <a:endParaRPr lang="en-US" sz="1800" b="1" dirty="0" smtClean="0">
              <a:latin typeface="Symbol" charset="2"/>
              <a:cs typeface="Symbol" charset="2"/>
            </a:endParaRPr>
          </a:p>
          <a:p>
            <a:pPr marL="0" lvl="1" indent="0">
              <a:buSzTx/>
              <a:buNone/>
            </a:pPr>
            <a:r>
              <a:rPr lang="en-US" sz="1800" b="1" dirty="0">
                <a:cs typeface="Symbol" charset="2"/>
              </a:rPr>
              <a:t> </a:t>
            </a:r>
            <a:r>
              <a:rPr lang="en-US" sz="1800" b="1" dirty="0" smtClean="0">
                <a:cs typeface="Symbol" charset="2"/>
              </a:rPr>
              <a:t>  s</a:t>
            </a:r>
            <a:r>
              <a:rPr lang="en-US" sz="1800" b="1" dirty="0" smtClean="0">
                <a:cs typeface="Symbol" charset="2"/>
              </a:rPr>
              <a:t>ources </a:t>
            </a:r>
            <a:r>
              <a:rPr lang="en-US" sz="1800" b="1" dirty="0" smtClean="0">
                <a:cs typeface="Symbol" charset="2"/>
              </a:rPr>
              <a:t>like</a:t>
            </a:r>
            <a:r>
              <a:rPr lang="en-US" sz="2000" b="1" baseline="30000" dirty="0" smtClean="0">
                <a:cs typeface="Symbol" charset="2"/>
              </a:rPr>
              <a:t>106</a:t>
            </a:r>
            <a:r>
              <a:rPr lang="en-US" sz="1800" b="1" dirty="0" smtClean="0">
                <a:cs typeface="Symbol" charset="2"/>
              </a:rPr>
              <a:t>Ru and </a:t>
            </a:r>
            <a:r>
              <a:rPr lang="en-US" sz="1800" b="1" baseline="30000" dirty="0" smtClean="0">
                <a:cs typeface="Symbol" charset="2"/>
              </a:rPr>
              <a:t>90</a:t>
            </a:r>
            <a:r>
              <a:rPr lang="en-US" sz="1800" b="1" dirty="0" smtClean="0">
                <a:cs typeface="Symbol" charset="2"/>
              </a:rPr>
              <a:t>Sr. </a:t>
            </a:r>
          </a:p>
          <a:p>
            <a:pPr marL="227013" lvl="1" indent="-227013">
              <a:buSzTx/>
              <a:buNone/>
            </a:pPr>
            <a:r>
              <a:rPr lang="en-US" sz="800" b="1" dirty="0" smtClean="0">
                <a:cs typeface="Symbol" charset="2"/>
              </a:rPr>
              <a:t> </a:t>
            </a:r>
            <a:r>
              <a:rPr lang="en-US" sz="800" b="1" dirty="0" smtClean="0">
                <a:solidFill>
                  <a:schemeClr val="bg1"/>
                </a:solidFill>
                <a:cs typeface="Symbol" charset="2"/>
              </a:rPr>
              <a:t>xx</a:t>
            </a:r>
          </a:p>
          <a:p>
            <a:pPr marL="227013" lvl="1" indent="-227013">
              <a:buSzTx/>
              <a:buNone/>
            </a:pPr>
            <a:r>
              <a:rPr lang="en-US" sz="1800" b="1" dirty="0" smtClean="0">
                <a:cs typeface="Symbol" charset="2"/>
              </a:rPr>
              <a:t>•  </a:t>
            </a:r>
            <a:r>
              <a:rPr lang="en-US" sz="1800" b="1" dirty="0" smtClean="0">
                <a:cs typeface="Symbol" charset="2"/>
              </a:rPr>
              <a:t>The LETs </a:t>
            </a:r>
            <a:r>
              <a:rPr lang="en-US" sz="1800" b="1" dirty="0" smtClean="0">
                <a:cs typeface="Symbol" charset="2"/>
              </a:rPr>
              <a:t>will </a:t>
            </a:r>
            <a:r>
              <a:rPr lang="en-US" sz="1800" b="1" dirty="0" smtClean="0">
                <a:cs typeface="Symbol" charset="2"/>
              </a:rPr>
              <a:t>provide </a:t>
            </a:r>
            <a:r>
              <a:rPr lang="en-US" sz="1800" b="1" dirty="0" smtClean="0">
                <a:cs typeface="Symbol" charset="2"/>
              </a:rPr>
              <a:t>electron </a:t>
            </a:r>
          </a:p>
          <a:p>
            <a:pPr marL="227013" lvl="1" indent="-227013">
              <a:buSzTx/>
              <a:buNone/>
            </a:pPr>
            <a:r>
              <a:rPr lang="en-US" sz="1800" b="1" dirty="0" smtClean="0">
                <a:cs typeface="Symbol" charset="2"/>
              </a:rPr>
              <a:t>   measurements over a more limited</a:t>
            </a:r>
          </a:p>
          <a:p>
            <a:pPr marL="227013" lvl="1" indent="-227013">
              <a:buSzTx/>
              <a:buNone/>
            </a:pPr>
            <a:r>
              <a:rPr lang="en-US" sz="1800" b="1" dirty="0" smtClean="0">
                <a:cs typeface="Symbol" charset="2"/>
              </a:rPr>
              <a:t>   energy range </a:t>
            </a:r>
            <a:r>
              <a:rPr lang="en-US" sz="1800" b="1" dirty="0" smtClean="0">
                <a:cs typeface="Symbol" charset="2"/>
              </a:rPr>
              <a:t>(~0.5 – ~4 MeV)                        </a:t>
            </a:r>
            <a:r>
              <a:rPr lang="en-US" sz="1400" b="1" dirty="0" smtClean="0">
                <a:cs typeface="Symbol" charset="2"/>
              </a:rPr>
              <a:t>REPT </a:t>
            </a:r>
            <a:r>
              <a:rPr lang="en-US" sz="1400" b="1" dirty="0" smtClean="0">
                <a:cs typeface="Symbol" charset="2"/>
              </a:rPr>
              <a:t>electron calibration using GEANT-4</a:t>
            </a:r>
            <a:endParaRPr lang="en-US" sz="1400" b="1" dirty="0" smtClean="0"/>
          </a:p>
          <a:p>
            <a:pPr marL="227013" lvl="1" indent="-227013">
              <a:buSzTx/>
              <a:buNone/>
            </a:pPr>
            <a:endParaRPr lang="en-US" dirty="0" smtClean="0"/>
          </a:p>
          <a:p>
            <a:endParaRPr lang="en-US" dirty="0" smtClean="0"/>
          </a:p>
        </p:txBody>
      </p:sp>
      <p:pic>
        <p:nvPicPr>
          <p:cNvPr id="4" name="Picture 3" descr="REPT_Efficiency2.pdf"/>
          <p:cNvPicPr>
            <a:picLocks noChangeAspect="1"/>
          </p:cNvPicPr>
          <p:nvPr/>
        </p:nvPicPr>
        <p:blipFill>
          <a:blip r:embed="rId2"/>
          <a:srcRect l="10690" t="7007" r="11500" b="21189"/>
          <a:stretch>
            <a:fillRect/>
          </a:stretch>
        </p:blipFill>
        <p:spPr>
          <a:xfrm>
            <a:off x="4570674" y="3068261"/>
            <a:ext cx="4291331" cy="3060400"/>
          </a:xfrm>
          <a:prstGeom prst="rect">
            <a:avLst/>
          </a:prstGeom>
        </p:spPr>
      </p:pic>
    </p:spTree>
    <p:extLst>
      <p:ext uri="{BB962C8B-B14F-4D97-AF65-F5344CB8AC3E}">
        <p14:creationId xmlns:p14="http://schemas.microsoft.com/office/powerpoint/2010/main" val="14000463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Calibration Test Flow</a:t>
            </a:r>
            <a:endParaRPr lang="en-US" dirty="0"/>
          </a:p>
        </p:txBody>
      </p:sp>
      <p:sp>
        <p:nvSpPr>
          <p:cNvPr id="4" name="TextBox 3"/>
          <p:cNvSpPr txBox="1"/>
          <p:nvPr/>
        </p:nvSpPr>
        <p:spPr>
          <a:xfrm>
            <a:off x="276614" y="980837"/>
            <a:ext cx="8612775" cy="4425696"/>
          </a:xfrm>
          <a:prstGeom prst="rect">
            <a:avLst/>
          </a:prstGeom>
          <a:noFill/>
        </p:spPr>
        <p:txBody>
          <a:bodyPr wrap="square" rtlCol="0">
            <a:spAutoFit/>
          </a:bodyPr>
          <a:lstStyle/>
          <a:p>
            <a:r>
              <a:rPr lang="en-US" sz="2000" b="1" dirty="0" smtClean="0"/>
              <a:t>Overview of Key Steps</a:t>
            </a:r>
          </a:p>
          <a:p>
            <a:r>
              <a:rPr lang="en-US" sz="1400" b="1" dirty="0" smtClean="0"/>
              <a:t>   </a:t>
            </a:r>
          </a:p>
          <a:p>
            <a:pPr algn="l"/>
            <a:r>
              <a:rPr lang="en-US" sz="1600" b="1" dirty="0" smtClean="0"/>
              <a:t>Determine how the Science Requirements drive detector, electronics, and software requirements (noise, resolution, dynamic range, near-Sun environment) </a:t>
            </a:r>
          </a:p>
          <a:p>
            <a:pPr algn="l"/>
            <a:r>
              <a:rPr lang="en-US" sz="1600" b="1" dirty="0" smtClean="0"/>
              <a:t>    (requirements on detector thickness, uniformity, noise)</a:t>
            </a:r>
          </a:p>
          <a:p>
            <a:pPr algn="l"/>
            <a:r>
              <a:rPr lang="en-US" sz="1600" b="1" dirty="0" smtClean="0"/>
              <a:t>    (requirements on PHASIC noise, dynamic range, radiation hardness)</a:t>
            </a:r>
          </a:p>
          <a:p>
            <a:pPr algn="l"/>
            <a:endParaRPr lang="en-US" sz="1600" b="1" dirty="0" smtClean="0"/>
          </a:p>
          <a:p>
            <a:pPr algn="l"/>
            <a:r>
              <a:rPr lang="en-US" sz="1600" b="1" dirty="0" smtClean="0"/>
              <a:t>Evaluate expected instrument performance with calculations and simulations   </a:t>
            </a:r>
          </a:p>
          <a:p>
            <a:pPr algn="l"/>
            <a:endParaRPr lang="en-US" sz="1600" b="1" dirty="0" smtClean="0"/>
          </a:p>
          <a:p>
            <a:pPr algn="l"/>
            <a:r>
              <a:rPr lang="en-US" sz="1600" b="1" dirty="0" smtClean="0"/>
              <a:t>Develop new detector/electronic hardware; new flight software</a:t>
            </a:r>
          </a:p>
          <a:p>
            <a:pPr algn="l"/>
            <a:endParaRPr lang="en-US" sz="1600" b="1" dirty="0" smtClean="0"/>
          </a:p>
          <a:p>
            <a:pPr algn="l"/>
            <a:r>
              <a:rPr lang="en-US" sz="1600" b="1" dirty="0" smtClean="0"/>
              <a:t>Test new detectors, hardware, software with real/simulated particles to determine if they meet </a:t>
            </a:r>
            <a:r>
              <a:rPr lang="en-US" sz="1600" b="1" dirty="0" smtClean="0"/>
              <a:t>requirements.   </a:t>
            </a:r>
            <a:r>
              <a:rPr lang="en-US" sz="1600" b="1" dirty="0" smtClean="0"/>
              <a:t>(Accelerator and lab tests; simulations)</a:t>
            </a:r>
          </a:p>
          <a:p>
            <a:pPr algn="l"/>
            <a:endParaRPr lang="en-US" sz="1600" b="1" dirty="0" smtClean="0"/>
          </a:p>
          <a:p>
            <a:pPr algn="l"/>
            <a:r>
              <a:rPr lang="en-US" sz="1600" b="1" dirty="0" smtClean="0"/>
              <a:t>Perform an end-to-end test of all systems at a </a:t>
            </a:r>
            <a:r>
              <a:rPr lang="en-US" sz="1600" b="1" dirty="0" smtClean="0"/>
              <a:t>heavy-ion </a:t>
            </a:r>
            <a:r>
              <a:rPr lang="en-US" sz="1600" b="1" dirty="0" smtClean="0"/>
              <a:t>accelerator</a:t>
            </a:r>
          </a:p>
          <a:p>
            <a:pPr algn="l"/>
            <a:endParaRPr lang="en-US" sz="1600" b="1" dirty="0"/>
          </a:p>
          <a:p>
            <a:pPr algn="l"/>
            <a:r>
              <a:rPr lang="en-US" sz="1600" b="1" dirty="0" smtClean="0"/>
              <a:t>In-flight tuning and validation of onboard analysis routines </a:t>
            </a:r>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r>
              <a:rPr lang="en-US" sz="1600" b="1" dirty="0" smtClean="0"/>
              <a:t> </a:t>
            </a:r>
          </a:p>
          <a:p>
            <a:pPr algn="l"/>
            <a:endParaRPr lang="en-US" sz="1600" b="1" dirty="0" smtClean="0"/>
          </a:p>
          <a:p>
            <a:pPr algn="l"/>
            <a:endParaRPr lang="en-US" sz="1600" b="1"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Calibration Test Flow</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462151"/>
              </p:ext>
            </p:extLst>
          </p:nvPr>
        </p:nvGraphicFramePr>
        <p:xfrm>
          <a:off x="303058" y="1040231"/>
          <a:ext cx="8370123" cy="4932827"/>
        </p:xfrm>
        <a:graphic>
          <a:graphicData uri="http://schemas.openxmlformats.org/drawingml/2006/table">
            <a:tbl>
              <a:tblPr firstRow="1" bandRow="1">
                <a:tableStyleId>{5C22544A-7EE6-4342-B048-85BDC9FD1C3A}</a:tableStyleId>
              </a:tblPr>
              <a:tblGrid>
                <a:gridCol w="5400079"/>
                <a:gridCol w="930013"/>
                <a:gridCol w="960014"/>
                <a:gridCol w="1080017"/>
              </a:tblGrid>
              <a:tr h="384398">
                <a:tc gridSpan="2">
                  <a:txBody>
                    <a:bodyPr/>
                    <a:lstStyle/>
                    <a:p>
                      <a:r>
                        <a:rPr lang="en-US" sz="1600" b="1" i="0" dirty="0" smtClean="0">
                          <a:solidFill>
                            <a:schemeClr val="tx1"/>
                          </a:solidFill>
                          <a:latin typeface="Verdana"/>
                          <a:cs typeface="Verdana"/>
                        </a:rPr>
                        <a:t>Calibrate New Detectors, PHASICS, and Software</a:t>
                      </a:r>
                      <a:endParaRPr lang="en-US" sz="1600" b="1" i="0" dirty="0">
                        <a:solidFill>
                          <a:schemeClr val="tx1"/>
                        </a:solidFill>
                        <a:latin typeface="Verdana"/>
                        <a:cs typeface="Verdana"/>
                      </a:endParaRPr>
                    </a:p>
                  </a:txBody>
                  <a:tcPr/>
                </a:tc>
                <a:tc hMerge="1">
                  <a:txBody>
                    <a:bodyPr/>
                    <a:lstStyle/>
                    <a:p>
                      <a:endParaRPr lang="en-US" dirty="0"/>
                    </a:p>
                  </a:txBody>
                  <a:tcPr/>
                </a:tc>
                <a:tc>
                  <a:txBody>
                    <a:bodyPr/>
                    <a:lstStyle/>
                    <a:p>
                      <a:endParaRPr lang="en-US" dirty="0"/>
                    </a:p>
                  </a:txBody>
                  <a:tcPr/>
                </a:tc>
                <a:tc>
                  <a:txBody>
                    <a:bodyPr/>
                    <a:lstStyle/>
                    <a:p>
                      <a:endParaRPr lang="en-US" dirty="0"/>
                    </a:p>
                  </a:txBody>
                  <a:tcPr/>
                </a:tc>
              </a:tr>
              <a:tr h="384398">
                <a:tc>
                  <a:txBody>
                    <a:bodyPr/>
                    <a:lstStyle/>
                    <a:p>
                      <a:pPr algn="ctr" fontAlgn="b"/>
                      <a:r>
                        <a:rPr lang="en-US" sz="1200" b="1" i="0" u="none" strike="noStrike" dirty="0" smtClean="0">
                          <a:effectLst/>
                          <a:latin typeface="Verdana"/>
                          <a:cs typeface="Verdana"/>
                        </a:rPr>
                        <a:t>Task</a:t>
                      </a:r>
                      <a:endParaRPr lang="en-US" sz="1200" b="1" i="0" u="none" strike="noStrike" dirty="0">
                        <a:effectLst/>
                        <a:latin typeface="Verdana"/>
                        <a:cs typeface="Verdana"/>
                      </a:endParaRPr>
                    </a:p>
                  </a:txBody>
                  <a:tcPr marL="12700" marR="12700" marT="12700" marB="0" anchor="b"/>
                </a:tc>
                <a:tc>
                  <a:txBody>
                    <a:bodyPr/>
                    <a:lstStyle/>
                    <a:p>
                      <a:pPr algn="ctr"/>
                      <a:endParaRPr lang="en-US" sz="1100" b="1" i="0" dirty="0" smtClean="0">
                        <a:latin typeface="Verdana"/>
                        <a:cs typeface="Verdana"/>
                      </a:endParaRPr>
                    </a:p>
                    <a:p>
                      <a:pPr algn="ctr"/>
                      <a:r>
                        <a:rPr lang="en-US" sz="1100" b="1" i="0" dirty="0" smtClean="0">
                          <a:latin typeface="Verdana"/>
                          <a:cs typeface="Verdana"/>
                        </a:rPr>
                        <a:t>Complete</a:t>
                      </a:r>
                      <a:endParaRPr lang="en-US" sz="1100" b="1" i="0" dirty="0">
                        <a:latin typeface="Verdana"/>
                        <a:cs typeface="Verdana"/>
                      </a:endParaRPr>
                    </a:p>
                  </a:txBody>
                  <a:tcPr/>
                </a:tc>
                <a:tc>
                  <a:txBody>
                    <a:bodyPr/>
                    <a:lstStyle/>
                    <a:p>
                      <a:pPr algn="ctr"/>
                      <a:r>
                        <a:rPr lang="en-US" sz="1100" b="1" i="0" dirty="0" smtClean="0">
                          <a:latin typeface="Verdana"/>
                          <a:cs typeface="Verdana"/>
                        </a:rPr>
                        <a:t>In Progress</a:t>
                      </a:r>
                      <a:endParaRPr lang="en-US" sz="1100" b="1" i="0" dirty="0">
                        <a:latin typeface="Verdana"/>
                        <a:cs typeface="Verdana"/>
                      </a:endParaRPr>
                    </a:p>
                  </a:txBody>
                  <a:tcPr/>
                </a:tc>
                <a:tc>
                  <a:txBody>
                    <a:bodyPr/>
                    <a:lstStyle/>
                    <a:p>
                      <a:pPr algn="ctr"/>
                      <a:r>
                        <a:rPr lang="en-US" sz="1100" b="1" i="0" dirty="0" smtClean="0">
                          <a:latin typeface="Verdana"/>
                          <a:cs typeface="Verdana"/>
                        </a:rPr>
                        <a:t>Scheduled</a:t>
                      </a:r>
                    </a:p>
                    <a:p>
                      <a:pPr algn="ctr"/>
                      <a:r>
                        <a:rPr lang="en-US" sz="1100" b="1" i="0" dirty="0" smtClean="0">
                          <a:latin typeface="Verdana"/>
                          <a:cs typeface="Verdana"/>
                        </a:rPr>
                        <a:t>For</a:t>
                      </a:r>
                      <a:endParaRPr lang="en-US" sz="1100" b="1" i="0" dirty="0">
                        <a:latin typeface="Verdana"/>
                        <a:cs typeface="Verdana"/>
                      </a:endParaRPr>
                    </a:p>
                  </a:txBody>
                  <a:tcPr/>
                </a:tc>
              </a:tr>
              <a:tr h="384398">
                <a:tc>
                  <a:txBody>
                    <a:bodyPr/>
                    <a:lstStyle/>
                    <a:p>
                      <a:pPr algn="l" fontAlgn="b"/>
                      <a:r>
                        <a:rPr lang="en-US" sz="1100" b="1" i="0" u="none" strike="noStrike" dirty="0">
                          <a:effectLst/>
                          <a:latin typeface="Verdana"/>
                        </a:rPr>
                        <a:t>New, thin SSDs meet uniformity and response requirements</a:t>
                      </a:r>
                    </a:p>
                  </a:txBody>
                  <a:tcPr marL="12700" marR="12700" marT="12700" marB="0" anchor="ctr"/>
                </a:tc>
                <a:tc>
                  <a:txBody>
                    <a:bodyPr/>
                    <a:lstStyle/>
                    <a:p>
                      <a:pPr algn="ctr"/>
                      <a:endParaRPr lang="en-US" sz="1200" b="1" dirty="0"/>
                    </a:p>
                  </a:txBody>
                  <a:tcPr anchor="ctr"/>
                </a:tc>
                <a:tc>
                  <a:txBody>
                    <a:bodyPr/>
                    <a:lstStyle/>
                    <a:p>
                      <a:pPr algn="ctr" fontAlgn="b"/>
                      <a:r>
                        <a:rPr lang="en-US" sz="1200" b="1" i="0" u="none" strike="noStrike" dirty="0" smtClean="0">
                          <a:effectLst/>
                          <a:latin typeface="Verdana"/>
                        </a:rPr>
                        <a:t>√</a:t>
                      </a:r>
                      <a:endParaRPr lang="en-US" sz="1200" b="1" i="0" u="none" strike="noStrike" dirty="0">
                        <a:effectLst/>
                        <a:latin typeface="Verdana"/>
                      </a:endParaRPr>
                    </a:p>
                  </a:txBody>
                  <a:tcPr anchor="ctr"/>
                </a:tc>
                <a:tc>
                  <a:txBody>
                    <a:bodyPr/>
                    <a:lstStyle/>
                    <a:p>
                      <a:pPr algn="ctr"/>
                      <a:endParaRPr lang="en-US" sz="1100" b="1" i="0" dirty="0">
                        <a:latin typeface="Verdana"/>
                        <a:cs typeface="Verdana"/>
                      </a:endParaRPr>
                    </a:p>
                  </a:txBody>
                  <a:tcPr anchor="ctr"/>
                </a:tc>
              </a:tr>
              <a:tr h="384398">
                <a:tc>
                  <a:txBody>
                    <a:bodyPr/>
                    <a:lstStyle/>
                    <a:p>
                      <a:pPr algn="l" fontAlgn="b"/>
                      <a:r>
                        <a:rPr lang="en-US" sz="1100" b="1" i="0" u="none" strike="noStrike" dirty="0">
                          <a:effectLst/>
                          <a:latin typeface="Verdana"/>
                        </a:rPr>
                        <a:t>New PHASIC meets dynamic range, </a:t>
                      </a:r>
                      <a:r>
                        <a:rPr lang="en-US" sz="1100" b="1" i="0" u="none" strike="noStrike" dirty="0" smtClean="0">
                          <a:effectLst/>
                          <a:latin typeface="Verdana"/>
                        </a:rPr>
                        <a:t>noise,</a:t>
                      </a:r>
                      <a:r>
                        <a:rPr lang="en-US" sz="1100" b="1" i="0" u="none" strike="noStrike" baseline="0" dirty="0" smtClean="0">
                          <a:effectLst/>
                          <a:latin typeface="Verdana"/>
                        </a:rPr>
                        <a:t> </a:t>
                      </a:r>
                      <a:r>
                        <a:rPr lang="en-US" sz="1100" b="1" i="0" u="none" strike="noStrike" dirty="0" smtClean="0">
                          <a:effectLst/>
                          <a:latin typeface="Verdana"/>
                        </a:rPr>
                        <a:t>requirements</a:t>
                      </a:r>
                      <a:endParaRPr lang="en-US" sz="1100" b="1" i="0" u="none" strike="noStrike" dirty="0">
                        <a:effectLst/>
                        <a:latin typeface="Verdana"/>
                      </a:endParaRPr>
                    </a:p>
                  </a:txBody>
                  <a:tcPr marL="12700" marR="12700" marT="12700" marB="0" anchor="ctr"/>
                </a:tc>
                <a:tc>
                  <a:txBody>
                    <a:bodyPr/>
                    <a:lstStyle/>
                    <a:p>
                      <a:pPr algn="ctr"/>
                      <a:endParaRPr lang="en-US" sz="1200" b="1" dirty="0"/>
                    </a:p>
                  </a:txBody>
                  <a:tcPr anchor="ctr"/>
                </a:tc>
                <a:tc>
                  <a:txBody>
                    <a:bodyPr/>
                    <a:lstStyle/>
                    <a:p>
                      <a:pPr algn="ctr" fontAlgn="b"/>
                      <a:r>
                        <a:rPr lang="en-US" sz="1200" b="1" i="0" u="none" strike="noStrike" dirty="0" smtClean="0">
                          <a:effectLst/>
                          <a:latin typeface="Verdana"/>
                        </a:rPr>
                        <a:t>√</a:t>
                      </a:r>
                      <a:endParaRPr lang="en-US" sz="1200" b="1" i="0" u="none" strike="noStrike" dirty="0">
                        <a:effectLst/>
                        <a:latin typeface="Verdana"/>
                      </a:endParaRPr>
                    </a:p>
                  </a:txBody>
                  <a:tcPr anchor="ctr"/>
                </a:tc>
                <a:tc>
                  <a:txBody>
                    <a:bodyPr/>
                    <a:lstStyle/>
                    <a:p>
                      <a:pPr algn="ctr"/>
                      <a:endParaRPr lang="en-US" sz="1100" b="1" i="0" dirty="0">
                        <a:latin typeface="Verdana"/>
                        <a:cs typeface="Verdana"/>
                      </a:endParaRPr>
                    </a:p>
                  </a:txBody>
                  <a:tcPr anchor="ctr"/>
                </a:tc>
              </a:tr>
              <a:tr h="384398">
                <a:tc>
                  <a:txBody>
                    <a:bodyPr/>
                    <a:lstStyle/>
                    <a:p>
                      <a:pPr algn="l" fontAlgn="b"/>
                      <a:r>
                        <a:rPr lang="en-US" sz="1100" b="1" i="0" u="none" strike="noStrike" dirty="0">
                          <a:effectLst/>
                          <a:latin typeface="Verdana"/>
                        </a:rPr>
                        <a:t>Test </a:t>
                      </a:r>
                      <a:r>
                        <a:rPr lang="en-US" sz="1100" b="1" i="0" u="none" strike="noStrike" dirty="0" smtClean="0">
                          <a:effectLst/>
                          <a:latin typeface="Verdana"/>
                        </a:rPr>
                        <a:t>linearity, temperature</a:t>
                      </a:r>
                      <a:r>
                        <a:rPr lang="en-US" sz="1100" b="1" i="0" u="none" strike="noStrike" dirty="0">
                          <a:effectLst/>
                          <a:latin typeface="Verdana"/>
                        </a:rPr>
                        <a:t>-stability performance of new PHASIC</a:t>
                      </a:r>
                    </a:p>
                  </a:txBody>
                  <a:tcPr marL="12700" marR="12700" marT="12700" marB="0" anchor="ctr"/>
                </a:tc>
                <a:tc>
                  <a:txBody>
                    <a:bodyPr/>
                    <a:lstStyle/>
                    <a:p>
                      <a:pPr algn="ctr"/>
                      <a:endParaRPr lang="en-US" sz="1200" b="1" dirty="0"/>
                    </a:p>
                  </a:txBody>
                  <a:tcPr anchor="ctr"/>
                </a:tc>
                <a:tc>
                  <a:txBody>
                    <a:bodyPr/>
                    <a:lstStyle/>
                    <a:p>
                      <a:pPr algn="ctr" fontAlgn="b"/>
                      <a:r>
                        <a:rPr lang="en-US" sz="1200" b="1" i="0" u="none" strike="noStrike" dirty="0" smtClean="0">
                          <a:effectLst/>
                          <a:latin typeface="Verdana"/>
                        </a:rPr>
                        <a:t>√</a:t>
                      </a:r>
                      <a:endParaRPr lang="en-US" sz="1200" b="1" i="0" u="none" strike="noStrike" dirty="0">
                        <a:effectLst/>
                        <a:latin typeface="Verdana"/>
                      </a:endParaRPr>
                    </a:p>
                  </a:txBody>
                  <a:tcPr anchor="ctr"/>
                </a:tc>
                <a:tc>
                  <a:txBody>
                    <a:bodyPr/>
                    <a:lstStyle/>
                    <a:p>
                      <a:pPr algn="ctr"/>
                      <a:endParaRPr lang="en-US" sz="1100" b="1" i="0" kern="1200" dirty="0">
                        <a:solidFill>
                          <a:schemeClr val="dk1"/>
                        </a:solidFill>
                        <a:latin typeface="Verdana"/>
                        <a:ea typeface="+mn-ea"/>
                        <a:cs typeface="Verdana"/>
                      </a:endParaRPr>
                    </a:p>
                  </a:txBody>
                  <a:tcPr anchor="ctr"/>
                </a:tc>
              </a:tr>
              <a:tr h="465506">
                <a:tc>
                  <a:txBody>
                    <a:bodyPr/>
                    <a:lstStyle/>
                    <a:p>
                      <a:pPr algn="l" fontAlgn="b"/>
                      <a:r>
                        <a:rPr lang="en-US" sz="1100" b="1" i="0" u="none" strike="noStrike" dirty="0">
                          <a:effectLst/>
                          <a:latin typeface="Verdana"/>
                        </a:rPr>
                        <a:t>Calibrate </a:t>
                      </a:r>
                      <a:r>
                        <a:rPr lang="en-US" sz="1100" b="1" i="0" u="none" strike="noStrike" dirty="0" smtClean="0">
                          <a:effectLst/>
                          <a:latin typeface="Verdana"/>
                        </a:rPr>
                        <a:t>transfer function </a:t>
                      </a:r>
                      <a:r>
                        <a:rPr lang="en-US" sz="1100" b="1" i="0" u="none" strike="noStrike" dirty="0">
                          <a:effectLst/>
                          <a:latin typeface="Verdana"/>
                        </a:rPr>
                        <a:t>of flight PHASICS </a:t>
                      </a:r>
                      <a:r>
                        <a:rPr lang="en-US" sz="1100" b="1" i="0" u="none" strike="noStrike" dirty="0" smtClean="0">
                          <a:effectLst/>
                          <a:latin typeface="Verdana"/>
                        </a:rPr>
                        <a:t>vs. </a:t>
                      </a:r>
                      <a:r>
                        <a:rPr lang="en-US" sz="1100" b="1" i="0" u="none" strike="noStrike" dirty="0">
                          <a:effectLst/>
                          <a:latin typeface="Verdana"/>
                        </a:rPr>
                        <a:t>temperature</a:t>
                      </a:r>
                    </a:p>
                  </a:txBody>
                  <a:tcPr marL="12700" marR="12700" marT="12700" marB="0"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r>
                        <a:rPr lang="en-US" sz="1100" b="1" i="0" dirty="0" smtClean="0">
                          <a:latin typeface="Verdana"/>
                          <a:cs typeface="Verdana"/>
                        </a:rPr>
                        <a:t>End of 2014</a:t>
                      </a:r>
                      <a:endParaRPr lang="en-US" sz="1100" b="1" i="0" dirty="0">
                        <a:latin typeface="Verdana"/>
                        <a:cs typeface="Verdana"/>
                      </a:endParaRPr>
                    </a:p>
                  </a:txBody>
                  <a:tcPr anchor="ctr"/>
                </a:tc>
              </a:tr>
              <a:tr h="325120">
                <a:tc>
                  <a:txBody>
                    <a:bodyPr/>
                    <a:lstStyle/>
                    <a:p>
                      <a:pPr algn="l" fontAlgn="b"/>
                      <a:r>
                        <a:rPr lang="en-US" sz="1100" b="1" i="0" u="none" strike="noStrike" dirty="0">
                          <a:effectLst/>
                          <a:latin typeface="Verdana"/>
                        </a:rPr>
                        <a:t>Propose for beam time at MSU </a:t>
                      </a:r>
                      <a:r>
                        <a:rPr lang="en-US" sz="1100" b="1" i="0" u="none" strike="noStrike" dirty="0" smtClean="0">
                          <a:effectLst/>
                          <a:latin typeface="Verdana"/>
                        </a:rPr>
                        <a:t>Superconducting </a:t>
                      </a:r>
                      <a:r>
                        <a:rPr lang="en-US" sz="1100" b="1" i="0" u="none" strike="noStrike" dirty="0">
                          <a:effectLst/>
                          <a:latin typeface="Verdana"/>
                        </a:rPr>
                        <a:t>Cyclotron Lab</a:t>
                      </a:r>
                    </a:p>
                  </a:txBody>
                  <a:tcPr marL="12700" marR="12700" marT="12700" marB="0"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r>
                        <a:rPr lang="en-US" sz="1100" b="1" i="0" dirty="0" smtClean="0">
                          <a:latin typeface="Verdana"/>
                          <a:cs typeface="Verdana"/>
                        </a:rPr>
                        <a:t>2014</a:t>
                      </a:r>
                      <a:endParaRPr lang="en-US" sz="1100" b="1" i="0" dirty="0">
                        <a:latin typeface="Verdana"/>
                        <a:cs typeface="Verdana"/>
                      </a:endParaRPr>
                    </a:p>
                  </a:txBody>
                  <a:tcPr anchor="ctr"/>
                </a:tc>
              </a:tr>
              <a:tr h="384398">
                <a:tc>
                  <a:txBody>
                    <a:bodyPr/>
                    <a:lstStyle/>
                    <a:p>
                      <a:pPr algn="l" fontAlgn="b"/>
                      <a:r>
                        <a:rPr lang="en-US" sz="1100" b="1" i="0" u="none" strike="noStrike" dirty="0" smtClean="0">
                          <a:effectLst/>
                          <a:latin typeface="Verdana"/>
                        </a:rPr>
                        <a:t>On</a:t>
                      </a:r>
                      <a:r>
                        <a:rPr lang="en-US" sz="1100" b="1" i="0" u="none" strike="noStrike" dirty="0">
                          <a:effectLst/>
                          <a:latin typeface="Verdana"/>
                        </a:rPr>
                        <a:t>-board He-mass </a:t>
                      </a:r>
                      <a:r>
                        <a:rPr lang="en-US" sz="1100" b="1" i="0" u="none" strike="noStrike" dirty="0" smtClean="0">
                          <a:effectLst/>
                          <a:latin typeface="Verdana"/>
                        </a:rPr>
                        <a:t>algorithm meets </a:t>
                      </a:r>
                      <a:r>
                        <a:rPr lang="en-US" sz="1100" b="1" i="0" u="none" strike="noStrike" dirty="0">
                          <a:effectLst/>
                          <a:latin typeface="Verdana"/>
                        </a:rPr>
                        <a:t>requirements</a:t>
                      </a:r>
                    </a:p>
                  </a:txBody>
                  <a:tcPr marL="12700" marR="12700" marT="12700" marB="0" anchor="ctr"/>
                </a:tc>
                <a:tc>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r>
                        <a:rPr lang="en-US" sz="1200" b="1" i="0" u="none" strike="noStrike" dirty="0" smtClean="0">
                          <a:effectLst/>
                          <a:latin typeface="Verdana"/>
                        </a:rPr>
                        <a:t>√</a:t>
                      </a:r>
                      <a:endParaRPr lang="en-US" sz="1200" b="1" i="0" u="none" strike="noStrike" dirty="0">
                        <a:effectLst/>
                        <a:latin typeface="Verdana"/>
                      </a:endParaRPr>
                    </a:p>
                  </a:txBody>
                  <a:tcPr marL="12700" marR="12700" marT="12700" marB="0" anchor="ctr"/>
                </a:tc>
                <a:tc>
                  <a:txBody>
                    <a:bodyPr/>
                    <a:lstStyle/>
                    <a:p>
                      <a:pPr algn="ctr"/>
                      <a:r>
                        <a:rPr lang="en-US" sz="1100" b="1" i="0" dirty="0" smtClean="0">
                          <a:latin typeface="Verdana"/>
                          <a:cs typeface="Verdana"/>
                        </a:rPr>
                        <a:t>2014</a:t>
                      </a:r>
                    </a:p>
                  </a:txBody>
                  <a:tcPr marL="12700" marR="12700" marT="12700" marB="0" anchor="ctr"/>
                </a:tc>
              </a:tr>
              <a:tr h="365977">
                <a:tc>
                  <a:txBody>
                    <a:bodyPr/>
                    <a:lstStyle/>
                    <a:p>
                      <a:pPr algn="l" fontAlgn="b"/>
                      <a:r>
                        <a:rPr lang="en-US" sz="1100" b="1" i="0" u="none" strike="noStrike" dirty="0">
                          <a:effectLst/>
                          <a:latin typeface="Verdana"/>
                        </a:rPr>
                        <a:t>Simulate </a:t>
                      </a:r>
                      <a:r>
                        <a:rPr lang="en-US" sz="1100" b="1" i="0" u="none" strike="noStrike" dirty="0" smtClean="0">
                          <a:effectLst/>
                          <a:latin typeface="Verdana"/>
                        </a:rPr>
                        <a:t>HET and</a:t>
                      </a:r>
                      <a:r>
                        <a:rPr lang="en-US" sz="1100" b="1" i="0" u="none" strike="noStrike" baseline="0" dirty="0" smtClean="0">
                          <a:effectLst/>
                          <a:latin typeface="Verdana"/>
                        </a:rPr>
                        <a:t> LET </a:t>
                      </a:r>
                      <a:r>
                        <a:rPr lang="en-US" sz="1100" b="1" i="0" u="none" strike="noStrike" dirty="0" smtClean="0">
                          <a:effectLst/>
                          <a:latin typeface="Verdana"/>
                        </a:rPr>
                        <a:t>SEP </a:t>
                      </a:r>
                      <a:r>
                        <a:rPr lang="en-US" sz="1100" b="1" i="0" u="none" strike="noStrike" dirty="0">
                          <a:effectLst/>
                          <a:latin typeface="Verdana"/>
                        </a:rPr>
                        <a:t>electron response using GEANT-4</a:t>
                      </a:r>
                    </a:p>
                  </a:txBody>
                  <a:tcPr marL="12700" marR="12700" marT="12700" marB="0"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spcAft>
                          <a:spcPts val="0"/>
                        </a:spcAft>
                      </a:pPr>
                      <a:r>
                        <a:rPr lang="en-US" sz="1100" b="1" i="0" dirty="0" smtClean="0">
                          <a:latin typeface="Verdana"/>
                          <a:cs typeface="Verdana"/>
                        </a:rPr>
                        <a:t>mid-2016</a:t>
                      </a:r>
                    </a:p>
                  </a:txBody>
                  <a:tcPr anchor="ctr"/>
                </a:tc>
              </a:tr>
              <a:tr h="384398">
                <a:tc>
                  <a:txBody>
                    <a:bodyPr/>
                    <a:lstStyle/>
                    <a:p>
                      <a:pPr algn="l" fontAlgn="b"/>
                      <a:r>
                        <a:rPr lang="en-US" sz="1100" b="1" i="0" u="none" strike="noStrike" dirty="0">
                          <a:effectLst/>
                          <a:latin typeface="Verdana"/>
                        </a:rPr>
                        <a:t>Test SEP electron detection and </a:t>
                      </a:r>
                      <a:r>
                        <a:rPr lang="en-US" sz="1400" b="1" i="0" u="none" strike="noStrike" dirty="0" smtClean="0">
                          <a:effectLst/>
                          <a:latin typeface="Symbol" charset="2"/>
                          <a:cs typeface="Symbol" charset="2"/>
                        </a:rPr>
                        <a:t>g</a:t>
                      </a:r>
                      <a:r>
                        <a:rPr lang="en-US" sz="1100" b="1" i="0" u="none" strike="noStrike" dirty="0" smtClean="0">
                          <a:effectLst/>
                          <a:latin typeface="Verdana"/>
                        </a:rPr>
                        <a:t>-</a:t>
                      </a:r>
                      <a:r>
                        <a:rPr lang="en-US" sz="1100" b="1" i="0" u="none" strike="noStrike" dirty="0">
                          <a:effectLst/>
                          <a:latin typeface="Verdana"/>
                        </a:rPr>
                        <a:t>ray background with lab sources</a:t>
                      </a:r>
                    </a:p>
                  </a:txBody>
                  <a:tcPr marL="12700" marR="12700" marT="12700" marB="0" anchor="ctr"/>
                </a:tc>
                <a:tc>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r>
                        <a:rPr lang="en-US" sz="1100" b="1" i="0" u="none" strike="noStrike" kern="1200" dirty="0" smtClean="0">
                          <a:solidFill>
                            <a:schemeClr val="dk1"/>
                          </a:solidFill>
                          <a:effectLst/>
                          <a:latin typeface="Verdana"/>
                          <a:ea typeface="+mn-ea"/>
                          <a:cs typeface="Verdana"/>
                        </a:rPr>
                        <a:t>mid 2016</a:t>
                      </a:r>
                      <a:endParaRPr lang="en-US" sz="1100" b="1" i="0" u="none" strike="noStrike" kern="1200" dirty="0">
                        <a:solidFill>
                          <a:schemeClr val="dk1"/>
                        </a:solidFill>
                        <a:effectLst/>
                        <a:latin typeface="Verdana"/>
                        <a:ea typeface="+mn-ea"/>
                        <a:cs typeface="Verdana"/>
                      </a:endParaRPr>
                    </a:p>
                  </a:txBody>
                  <a:tcPr marL="12700" marR="12700" marT="12700" marB="0" anchor="ctr"/>
                </a:tc>
              </a:tr>
              <a:tr h="384398">
                <a:tc>
                  <a:txBody>
                    <a:bodyPr/>
                    <a:lstStyle/>
                    <a:p>
                      <a:pPr algn="l" fontAlgn="b"/>
                      <a:r>
                        <a:rPr lang="en-US" sz="1100" b="1" i="0" u="none" strike="noStrike" dirty="0">
                          <a:effectLst/>
                          <a:latin typeface="Verdana"/>
                        </a:rPr>
                        <a:t>Validate on-board analysis routines at accelerator</a:t>
                      </a:r>
                    </a:p>
                  </a:txBody>
                  <a:tcPr marL="12700" marR="12700" marT="12700" marB="0"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r>
                        <a:rPr lang="en-US" sz="1100" b="1" i="0" dirty="0" smtClean="0">
                          <a:latin typeface="Verdana"/>
                          <a:cs typeface="Verdana"/>
                        </a:rPr>
                        <a:t>mid-2016</a:t>
                      </a:r>
                    </a:p>
                  </a:txBody>
                  <a:tcPr anchor="ctr"/>
                </a:tc>
              </a:tr>
              <a:tr h="384398">
                <a:tc>
                  <a:txBody>
                    <a:bodyPr/>
                    <a:lstStyle/>
                    <a:p>
                      <a:pPr algn="l" fontAlgn="b"/>
                      <a:r>
                        <a:rPr lang="en-US" sz="1100" b="1" i="0" u="none" strike="noStrike" dirty="0">
                          <a:effectLst/>
                          <a:latin typeface="Verdana"/>
                        </a:rPr>
                        <a:t>Determine location of element tracks at MSU accelerator</a:t>
                      </a:r>
                    </a:p>
                  </a:txBody>
                  <a:tcPr marL="12700" marR="12700" marT="0" marB="0" anchor="ctr"/>
                </a:tc>
                <a:tc>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r>
                        <a:rPr lang="en-US" sz="1100" b="1" i="0" kern="1200" dirty="0" smtClean="0">
                          <a:solidFill>
                            <a:schemeClr val="dk1"/>
                          </a:solidFill>
                          <a:latin typeface="Verdana"/>
                          <a:ea typeface="+mn-ea"/>
                          <a:cs typeface="Verdana"/>
                        </a:rPr>
                        <a:t>mid-2016</a:t>
                      </a:r>
                      <a:endParaRPr lang="en-US" sz="1100" b="1" i="0" kern="1200" dirty="0">
                        <a:solidFill>
                          <a:schemeClr val="dk1"/>
                        </a:solidFill>
                        <a:latin typeface="Verdana"/>
                        <a:ea typeface="+mn-ea"/>
                        <a:cs typeface="Verdana"/>
                      </a:endParaRPr>
                    </a:p>
                  </a:txBody>
                  <a:tcPr marL="12700" marR="12700" marT="12700" marB="0" anchor="ctr"/>
                </a:tc>
              </a:tr>
              <a:tr h="0">
                <a:tc>
                  <a:txBody>
                    <a:bodyPr/>
                    <a:lstStyle/>
                    <a:p>
                      <a:pPr algn="l" fontAlgn="b"/>
                      <a:r>
                        <a:rPr lang="en-US" sz="1100" b="1" i="0" u="none" strike="noStrike" dirty="0">
                          <a:effectLst/>
                          <a:latin typeface="Verdana"/>
                        </a:rPr>
                        <a:t>Inflight </a:t>
                      </a:r>
                      <a:r>
                        <a:rPr lang="en-US" sz="1100" b="1" i="0" u="none" strike="noStrike" dirty="0" smtClean="0">
                          <a:effectLst/>
                          <a:latin typeface="Verdana"/>
                        </a:rPr>
                        <a:t>tuning and validation </a:t>
                      </a:r>
                      <a:r>
                        <a:rPr lang="en-US" sz="1100" b="1" i="0" u="none" strike="noStrike" dirty="0">
                          <a:effectLst/>
                          <a:latin typeface="Verdana"/>
                        </a:rPr>
                        <a:t>of on-board analysis </a:t>
                      </a:r>
                      <a:r>
                        <a:rPr lang="en-US" sz="1100" b="1" i="0" u="none" strike="noStrike" dirty="0" smtClean="0">
                          <a:effectLst/>
                          <a:latin typeface="Verdana"/>
                        </a:rPr>
                        <a:t>routines</a:t>
                      </a:r>
                      <a:endParaRPr lang="en-US" sz="1100" b="1" i="0" u="none" strike="noStrike" dirty="0">
                        <a:effectLst/>
                        <a:latin typeface="Verdana"/>
                      </a:endParaRPr>
                    </a:p>
                  </a:txBody>
                  <a:tcPr marL="12700" marR="12700" marT="12700" marB="0" anchor="ctr"/>
                </a:tc>
                <a:tc>
                  <a:txBody>
                    <a:bodyPr/>
                    <a:lstStyle/>
                    <a:p>
                      <a:pPr algn="ctr"/>
                      <a:endParaRPr lang="en-US" sz="1200" b="1" dirty="0"/>
                    </a:p>
                  </a:txBody>
                  <a:tcPr anchor="ctr"/>
                </a:tc>
                <a:tc>
                  <a:txBody>
                    <a:bodyPr/>
                    <a:lstStyle/>
                    <a:p>
                      <a:pPr algn="ctr"/>
                      <a:endParaRPr lang="en-US" sz="1200" b="1" dirty="0"/>
                    </a:p>
                  </a:txBody>
                  <a:tcPr anchor="ctr"/>
                </a:tc>
                <a:tc>
                  <a:txBody>
                    <a:bodyPr/>
                    <a:lstStyle/>
                    <a:p>
                      <a:pPr algn="ctr"/>
                      <a:r>
                        <a:rPr lang="en-US" sz="1100" b="1" i="0" dirty="0" smtClean="0">
                          <a:latin typeface="Verdana"/>
                          <a:cs typeface="Verdana"/>
                        </a:rPr>
                        <a:t>≥2018</a:t>
                      </a:r>
                      <a:endParaRPr lang="en-US" sz="1100" b="1" i="0" dirty="0">
                        <a:latin typeface="Verdana"/>
                        <a:cs typeface="Verdana"/>
                      </a:endParaRPr>
                    </a:p>
                  </a:txBody>
                  <a:tcPr anchor="ct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Calibration</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7" name="TextBox 6"/>
          <p:cNvSpPr txBox="1"/>
          <p:nvPr/>
        </p:nvSpPr>
        <p:spPr>
          <a:xfrm>
            <a:off x="200300" y="1040287"/>
            <a:ext cx="8675457" cy="1200329"/>
          </a:xfrm>
          <a:prstGeom prst="rect">
            <a:avLst/>
          </a:prstGeom>
          <a:noFill/>
        </p:spPr>
        <p:txBody>
          <a:bodyPr wrap="square" rtlCol="0">
            <a:spAutoFit/>
          </a:bodyPr>
          <a:lstStyle/>
          <a:p>
            <a:pPr algn="just"/>
            <a:r>
              <a:rPr lang="en-US" b="1" dirty="0" smtClean="0"/>
              <a:t>Pulse-height data from the EPI-Hi LET and HET sensors will provide the final calibration of the on-board particle identification system. Shown are STEREO LET data from the Dec. 2006 SEP events.   Sixteen elements are resolved. </a:t>
            </a:r>
          </a:p>
          <a:p>
            <a:pPr algn="just"/>
            <a:r>
              <a:rPr lang="en-US" b="1" dirty="0" smtClean="0"/>
              <a:t>EPI-Hi should provide similar resolution extending to ~100 MeV/nuc.</a:t>
            </a:r>
            <a:endParaRPr lang="en-US" b="1" dirty="0"/>
          </a:p>
        </p:txBody>
      </p:sp>
      <p:pic>
        <p:nvPicPr>
          <p:cNvPr id="6" name="Picture 2" descr="1218Fig4.jpg                                                   002358D7macoun                         B9671B5E:"/>
          <p:cNvPicPr>
            <a:picLocks noChangeAspect="1" noChangeArrowheads="1"/>
          </p:cNvPicPr>
          <p:nvPr/>
        </p:nvPicPr>
        <p:blipFill>
          <a:blip r:embed="rId2"/>
          <a:srcRect t="10655" r="6319" b="1333"/>
          <a:stretch>
            <a:fillRect/>
          </a:stretch>
        </p:blipFill>
        <p:spPr bwMode="auto">
          <a:xfrm>
            <a:off x="1764480" y="2438074"/>
            <a:ext cx="5883396" cy="4145461"/>
          </a:xfrm>
          <a:prstGeom prst="rect">
            <a:avLst/>
          </a:prstGeom>
          <a:noFill/>
        </p:spPr>
      </p:pic>
      <p:sp>
        <p:nvSpPr>
          <p:cNvPr id="8" name="TextBox 7"/>
          <p:cNvSpPr txBox="1"/>
          <p:nvPr/>
        </p:nvSpPr>
        <p:spPr>
          <a:xfrm>
            <a:off x="5377809" y="2642466"/>
            <a:ext cx="1980029" cy="830997"/>
          </a:xfrm>
          <a:prstGeom prst="rect">
            <a:avLst/>
          </a:prstGeom>
          <a:noFill/>
        </p:spPr>
        <p:txBody>
          <a:bodyPr wrap="none" rtlCol="0">
            <a:spAutoFit/>
          </a:bodyPr>
          <a:lstStyle/>
          <a:p>
            <a:pPr algn="l"/>
            <a:r>
              <a:rPr lang="en-US" sz="1600" b="1" dirty="0" smtClean="0"/>
              <a:t>STEREO/LET Data</a:t>
            </a:r>
          </a:p>
          <a:p>
            <a:pPr algn="l"/>
            <a:r>
              <a:rPr lang="en-US" sz="1600" b="1" dirty="0" smtClean="0"/>
              <a:t>~ 6–30 MeV/nuc</a:t>
            </a:r>
          </a:p>
          <a:p>
            <a:pPr algn="l"/>
            <a:r>
              <a:rPr lang="en-US" sz="1600" b="1" dirty="0" smtClean="0"/>
              <a:t>December, 2006</a:t>
            </a:r>
            <a:endParaRPr lang="en-US" sz="1600" b="1" dirty="0"/>
          </a:p>
        </p:txBody>
      </p:sp>
    </p:spTree>
    <p:extLst>
      <p:ext uri="{BB962C8B-B14F-4D97-AF65-F5344CB8AC3E}">
        <p14:creationId xmlns:p14="http://schemas.microsoft.com/office/powerpoint/2010/main" val="15650930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Electronics Calibration</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7" name="TextBox 6"/>
          <p:cNvSpPr txBox="1"/>
          <p:nvPr/>
        </p:nvSpPr>
        <p:spPr>
          <a:xfrm>
            <a:off x="200300" y="1040287"/>
            <a:ext cx="8675457" cy="1600438"/>
          </a:xfrm>
          <a:prstGeom prst="rect">
            <a:avLst/>
          </a:prstGeom>
          <a:noFill/>
        </p:spPr>
        <p:txBody>
          <a:bodyPr wrap="square" rtlCol="0">
            <a:spAutoFit/>
          </a:bodyPr>
          <a:lstStyle/>
          <a:p>
            <a:pPr algn="just"/>
            <a:r>
              <a:rPr lang="en-US" sz="1600" b="1" dirty="0" smtClean="0"/>
              <a:t>The gain, offset, and threshold of each PHASIC channel will be periodically calibrated onboard using built-in DACs that stimulate multiple detectors. The Figure shows an example of in-flight calibration data from STEREO/LET. Such calibrations are especially important if the temperatures of the LET and HET electronics vary significantly over the course of the SPP orbit.</a:t>
            </a:r>
          </a:p>
          <a:p>
            <a:pPr algn="just"/>
            <a:endParaRPr lang="en-US" b="1" dirty="0" smtClean="0"/>
          </a:p>
        </p:txBody>
      </p:sp>
      <p:pic>
        <p:nvPicPr>
          <p:cNvPr id="5" name="Picture 4" descr="Leske_spppdradcplot.pdf"/>
          <p:cNvPicPr>
            <a:picLocks noChangeAspect="1"/>
          </p:cNvPicPr>
          <p:nvPr/>
        </p:nvPicPr>
        <p:blipFill>
          <a:blip r:embed="rId2"/>
          <a:srcRect l="4273" t="5416" r="8315" b="39091"/>
          <a:stretch>
            <a:fillRect/>
          </a:stretch>
        </p:blipFill>
        <p:spPr>
          <a:xfrm>
            <a:off x="2053932" y="2319428"/>
            <a:ext cx="4970182" cy="4083684"/>
          </a:xfrm>
          <a:prstGeom prst="rect">
            <a:avLst/>
          </a:prstGeom>
        </p:spPr>
      </p:pic>
    </p:spTree>
    <p:extLst>
      <p:ext uri="{BB962C8B-B14F-4D97-AF65-F5344CB8AC3E}">
        <p14:creationId xmlns:p14="http://schemas.microsoft.com/office/powerpoint/2010/main" val="15650930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26" y="196328"/>
            <a:ext cx="7916552" cy="843880"/>
          </a:xfrm>
        </p:spPr>
        <p:txBody>
          <a:bodyPr/>
          <a:lstStyle/>
          <a:p>
            <a:r>
              <a:rPr lang="en-US" sz="2800" dirty="0" smtClean="0"/>
              <a:t>In-Flight Calibration</a:t>
            </a:r>
            <a:endParaRPr lang="en-US" sz="2800" dirty="0"/>
          </a:p>
        </p:txBody>
      </p:sp>
      <p:sp>
        <p:nvSpPr>
          <p:cNvPr id="7" name="TextBox 6"/>
          <p:cNvSpPr txBox="1"/>
          <p:nvPr/>
        </p:nvSpPr>
        <p:spPr>
          <a:xfrm>
            <a:off x="218975" y="1070002"/>
            <a:ext cx="8925026" cy="1077218"/>
          </a:xfrm>
          <a:prstGeom prst="rect">
            <a:avLst/>
          </a:prstGeom>
          <a:noFill/>
        </p:spPr>
        <p:txBody>
          <a:bodyPr wrap="square" rtlCol="0">
            <a:spAutoFit/>
          </a:bodyPr>
          <a:lstStyle/>
          <a:p>
            <a:pPr algn="just"/>
            <a:r>
              <a:rPr lang="en-US" sz="1600" b="1" dirty="0" smtClean="0"/>
              <a:t>STEREO/LET event data from the Dec. 2006 SEP events are plotted on the L1vsL2 and L2vsL3 matrices after correction for incidence angle and individual L1 and L2 segment thicknesses (~25 and ~50 µm thick). Colored bands show regions used for on-board particle identification.  EPI-Hi detectors range from 10 µm to 2000 µm thick. </a:t>
            </a:r>
            <a:endParaRPr lang="en-US" sz="1600" b="1" dirty="0"/>
          </a:p>
        </p:txBody>
      </p:sp>
      <p:pic>
        <p:nvPicPr>
          <p:cNvPr id="18" name="Picture 17" descr="STEREO_LET_L1vsL2_Matrix.pdf"/>
          <p:cNvPicPr>
            <a:picLocks noChangeAspect="1"/>
          </p:cNvPicPr>
          <p:nvPr/>
        </p:nvPicPr>
        <p:blipFill>
          <a:blip r:embed="rId2"/>
          <a:srcRect l="5079" t="19630" r="39364" b="10168"/>
          <a:stretch>
            <a:fillRect/>
          </a:stretch>
        </p:blipFill>
        <p:spPr>
          <a:xfrm>
            <a:off x="27432" y="2276856"/>
            <a:ext cx="4358753" cy="4255976"/>
          </a:xfrm>
          <a:prstGeom prst="rect">
            <a:avLst/>
          </a:prstGeom>
        </p:spPr>
      </p:pic>
      <p:pic>
        <p:nvPicPr>
          <p:cNvPr id="19" name="Picture 18" descr="STEREO_LET_L2vsL3_Matrix.pdf"/>
          <p:cNvPicPr>
            <a:picLocks noChangeAspect="1"/>
          </p:cNvPicPr>
          <p:nvPr/>
        </p:nvPicPr>
        <p:blipFill>
          <a:blip r:embed="rId3"/>
          <a:srcRect l="4236" t="19529" r="39189" b="12235"/>
          <a:stretch>
            <a:fillRect/>
          </a:stretch>
        </p:blipFill>
        <p:spPr>
          <a:xfrm>
            <a:off x="4535424" y="2249424"/>
            <a:ext cx="4609337" cy="4295896"/>
          </a:xfrm>
          <a:prstGeom prst="rect">
            <a:avLst/>
          </a:prstGeom>
        </p:spPr>
      </p:pic>
    </p:spTree>
    <p:extLst>
      <p:ext uri="{BB962C8B-B14F-4D97-AF65-F5344CB8AC3E}">
        <p14:creationId xmlns:p14="http://schemas.microsoft.com/office/powerpoint/2010/main" val="398426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Energy Spectra</a:t>
            </a:r>
            <a:endParaRPr lang="en-US" dirty="0"/>
          </a:p>
        </p:txBody>
      </p:sp>
      <p:pic>
        <p:nvPicPr>
          <p:cNvPr id="5" name="Picture 4" descr="STEREOScaledSpectra339V5"/>
          <p:cNvPicPr>
            <a:picLocks noChangeAspect="1" noChangeArrowheads="1"/>
          </p:cNvPicPr>
          <p:nvPr/>
        </p:nvPicPr>
        <p:blipFill>
          <a:blip r:embed="rId2"/>
          <a:srcRect/>
          <a:stretch>
            <a:fillRect/>
          </a:stretch>
        </p:blipFill>
        <p:spPr bwMode="auto">
          <a:xfrm>
            <a:off x="5524563" y="957493"/>
            <a:ext cx="3392488" cy="5532437"/>
          </a:xfrm>
          <a:prstGeom prst="rect">
            <a:avLst/>
          </a:prstGeom>
          <a:noFill/>
        </p:spPr>
      </p:pic>
      <p:sp>
        <p:nvSpPr>
          <p:cNvPr id="6" name="TextBox 5"/>
          <p:cNvSpPr txBox="1"/>
          <p:nvPr/>
        </p:nvSpPr>
        <p:spPr>
          <a:xfrm>
            <a:off x="295740" y="1306730"/>
            <a:ext cx="4992776" cy="4524316"/>
          </a:xfrm>
          <a:prstGeom prst="rect">
            <a:avLst/>
          </a:prstGeom>
          <a:noFill/>
        </p:spPr>
        <p:txBody>
          <a:bodyPr wrap="square" rtlCol="0">
            <a:spAutoFit/>
          </a:bodyPr>
          <a:lstStyle/>
          <a:p>
            <a:pPr algn="just"/>
            <a:r>
              <a:rPr lang="en-US" b="1" dirty="0" smtClean="0"/>
              <a:t>To achieve EPI-Hi science requirements the nuclear charge (Z) and kinetic energy of SEP ions must be measured to construct energy spectra. </a:t>
            </a:r>
          </a:p>
          <a:p>
            <a:pPr algn="just"/>
            <a:endParaRPr lang="en-US" b="1" dirty="0" smtClean="0"/>
          </a:p>
          <a:p>
            <a:pPr algn="just"/>
            <a:r>
              <a:rPr lang="en-US" b="1" dirty="0" smtClean="0"/>
              <a:t>Shown at right are energy spectra that combine ACE, GOES &amp; STEREO data measured while the STEREOs were still near Earth. They cover the same energy range as EPI-Lo &amp; Hi  (~0.05 to &gt;100 MeV/nuc). Measured intensities are plotted with no correction factors.</a:t>
            </a:r>
          </a:p>
          <a:p>
            <a:pPr algn="just"/>
            <a:endParaRPr lang="en-US" b="1" dirty="0" smtClean="0"/>
          </a:p>
          <a:p>
            <a:pPr algn="just"/>
            <a:r>
              <a:rPr lang="en-US" b="1" dirty="0" smtClean="0"/>
              <a:t>The approaches outlined here will enable EPI-Lo and EPI-Hi to produce similar energy spectra.</a:t>
            </a:r>
          </a:p>
        </p:txBody>
      </p:sp>
    </p:spTree>
    <p:extLst>
      <p:ext uri="{BB962C8B-B14F-4D97-AF65-F5344CB8AC3E}">
        <p14:creationId xmlns:p14="http://schemas.microsoft.com/office/powerpoint/2010/main" val="23006300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227013" lvl="1" indent="-227013">
              <a:buSzTx/>
              <a:buFont typeface="Wingdings" pitchFamily="2" charset="2"/>
              <a:buChar char="§"/>
            </a:pPr>
            <a:r>
              <a:rPr lang="en-US" dirty="0" smtClean="0"/>
              <a:t>Introduction</a:t>
            </a:r>
          </a:p>
          <a:p>
            <a:pPr marL="227013" lvl="1" indent="-227013">
              <a:buSzTx/>
              <a:buFont typeface="Wingdings" pitchFamily="2" charset="2"/>
              <a:buChar char="§"/>
            </a:pPr>
            <a:r>
              <a:rPr lang="en-US" dirty="0" smtClean="0"/>
              <a:t>Species and Energy Ranges</a:t>
            </a:r>
          </a:p>
          <a:p>
            <a:pPr marL="227013" lvl="1" indent="-227013">
              <a:buSzTx/>
              <a:buFont typeface="Wingdings" pitchFamily="2" charset="2"/>
              <a:buChar char="§"/>
            </a:pPr>
            <a:r>
              <a:rPr lang="en-US" dirty="0"/>
              <a:t>Calibration Plan</a:t>
            </a:r>
          </a:p>
          <a:p>
            <a:pPr marL="227013" lvl="1" indent="-227013">
              <a:buSzTx/>
              <a:buFont typeface="Wingdings" pitchFamily="2" charset="2"/>
              <a:buChar char="§"/>
            </a:pPr>
            <a:r>
              <a:rPr lang="en-US" dirty="0" smtClean="0"/>
              <a:t>Facilities</a:t>
            </a:r>
          </a:p>
          <a:p>
            <a:pPr marL="227013" lvl="1" indent="-227013">
              <a:buSzTx/>
              <a:buFont typeface="Wingdings" pitchFamily="2" charset="2"/>
              <a:buChar char="§"/>
            </a:pPr>
            <a:r>
              <a:rPr lang="en-US" dirty="0" smtClean="0"/>
              <a:t>Test Flow</a:t>
            </a:r>
          </a:p>
          <a:p>
            <a:pPr marL="227013" lvl="1" indent="-227013">
              <a:buSzTx/>
              <a:buFont typeface="Wingdings" pitchFamily="2" charset="2"/>
              <a:buChar char="§"/>
            </a:pPr>
            <a:r>
              <a:rPr lang="en-US" dirty="0" smtClean="0"/>
              <a:t>In-Flight Calibration</a:t>
            </a:r>
          </a:p>
          <a:p>
            <a:pPr marL="227013" lvl="1" indent="-227013">
              <a:buSzTx/>
              <a:buFont typeface="Wingdings" pitchFamily="2" charset="2"/>
              <a:buChar char="§"/>
            </a:pPr>
            <a:endParaRPr lang="en-US" dirty="0" smtClean="0"/>
          </a:p>
          <a:p>
            <a:endParaRPr lang="en-US" dirty="0" smtClean="0"/>
          </a:p>
        </p:txBody>
      </p:sp>
    </p:spTree>
    <p:extLst>
      <p:ext uri="{BB962C8B-B14F-4D97-AF65-F5344CB8AC3E}">
        <p14:creationId xmlns:p14="http://schemas.microsoft.com/office/powerpoint/2010/main" val="36089743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lvl="1" indent="0">
              <a:buSzTx/>
              <a:buNone/>
            </a:pPr>
            <a:r>
              <a:rPr lang="en-US" dirty="0" smtClean="0"/>
              <a:t>     </a:t>
            </a:r>
            <a:r>
              <a:rPr lang="en-US" b="1" dirty="0" smtClean="0"/>
              <a:t>EPI-HI Measurement Requirements:</a:t>
            </a:r>
          </a:p>
          <a:p>
            <a:pPr marL="0" lvl="1" indent="0">
              <a:buSzTx/>
              <a:buNone/>
            </a:pPr>
            <a:r>
              <a:rPr lang="en-US" dirty="0"/>
              <a:t> </a:t>
            </a:r>
            <a:r>
              <a:rPr lang="en-US" dirty="0" smtClean="0"/>
              <a:t>    </a:t>
            </a:r>
            <a:r>
              <a:rPr lang="en-US" sz="1800" b="1" dirty="0" smtClean="0"/>
              <a:t>– Composition, energy spectra, and angular distributions of ions and           </a:t>
            </a:r>
            <a:r>
              <a:rPr lang="en-US" sz="1800" b="1" dirty="0" smtClean="0">
                <a:solidFill>
                  <a:schemeClr val="bg1"/>
                </a:solidFill>
              </a:rPr>
              <a:t>xxxxx</a:t>
            </a:r>
            <a:r>
              <a:rPr lang="en-US" sz="1800" b="1" dirty="0" smtClean="0"/>
              <a:t>electrons in flare and CME-related SEP events, and at shocks</a:t>
            </a:r>
          </a:p>
          <a:p>
            <a:pPr marL="0" lvl="1" indent="0">
              <a:buSzTx/>
              <a:buNone/>
            </a:pPr>
            <a:r>
              <a:rPr lang="en-US" sz="1800" b="1" dirty="0" smtClean="0"/>
              <a:t>      – Required Species for EPI-Hi</a:t>
            </a:r>
          </a:p>
          <a:p>
            <a:pPr marL="0" lvl="1" indent="0">
              <a:buSzTx/>
              <a:buNone/>
            </a:pPr>
            <a:r>
              <a:rPr lang="en-US" sz="1800" b="1" dirty="0" smtClean="0"/>
              <a:t>          •  H, </a:t>
            </a:r>
            <a:r>
              <a:rPr lang="en-US" sz="2000" b="1" baseline="30000" dirty="0" smtClean="0"/>
              <a:t>3</a:t>
            </a:r>
            <a:r>
              <a:rPr lang="en-US" sz="1800" b="1" dirty="0" smtClean="0"/>
              <a:t>He, </a:t>
            </a:r>
            <a:r>
              <a:rPr lang="en-US" sz="2000" b="1" baseline="30000" dirty="0" smtClean="0"/>
              <a:t>4</a:t>
            </a:r>
            <a:r>
              <a:rPr lang="en-US" sz="1800" b="1" dirty="0" smtClean="0"/>
              <a:t>He, C, O, Ne, Mg, Si, Fe ≤ 1 MeV/nuc (TBR) to ≥ 50 MeV/nuc</a:t>
            </a:r>
          </a:p>
          <a:p>
            <a:pPr marL="0" lvl="1" indent="0">
              <a:buSzTx/>
              <a:buNone/>
            </a:pPr>
            <a:r>
              <a:rPr lang="en-US" sz="1800" b="1" dirty="0"/>
              <a:t> </a:t>
            </a:r>
            <a:r>
              <a:rPr lang="en-US" sz="1800" b="1" dirty="0" smtClean="0"/>
              <a:t>     – Required Species for Mission</a:t>
            </a:r>
          </a:p>
          <a:p>
            <a:pPr marL="0" lvl="1" indent="0">
              <a:buSzTx/>
              <a:buNone/>
            </a:pPr>
            <a:r>
              <a:rPr lang="en-US" sz="1800" b="1" dirty="0" smtClean="0"/>
              <a:t>          •  Electrons with ≤ 0.5 MeV to ≥ 3 MeV</a:t>
            </a:r>
          </a:p>
          <a:p>
            <a:pPr marL="0" lvl="1" indent="0">
              <a:buSzTx/>
              <a:buNone/>
            </a:pPr>
            <a:r>
              <a:rPr lang="en-US" sz="1800" b="1" dirty="0" smtClean="0"/>
              <a:t>      – </a:t>
            </a:r>
            <a:r>
              <a:rPr lang="en-US" sz="1800" b="1" dirty="0"/>
              <a:t>SEP Directional Distributions</a:t>
            </a:r>
          </a:p>
          <a:p>
            <a:pPr marL="548640" lvl="1" indent="-640080">
              <a:buSzTx/>
              <a:buNone/>
            </a:pPr>
            <a:r>
              <a:rPr lang="en-US" sz="1800" b="1" dirty="0"/>
              <a:t>          </a:t>
            </a:r>
            <a:r>
              <a:rPr lang="en-US" sz="1800" b="1" dirty="0" smtClean="0"/>
              <a:t>• </a:t>
            </a:r>
            <a:r>
              <a:rPr lang="en-US" sz="1800" b="1" dirty="0"/>
              <a:t>The combined LET and HET fields of view are required to measure           </a:t>
            </a:r>
            <a:r>
              <a:rPr lang="en-US" sz="1800" b="1" dirty="0">
                <a:solidFill>
                  <a:schemeClr val="bg1"/>
                </a:solidFill>
              </a:rPr>
              <a:t>S  </a:t>
            </a:r>
            <a:r>
              <a:rPr lang="en-US" sz="1800" b="1" dirty="0" smtClean="0"/>
              <a:t>SEP </a:t>
            </a:r>
            <a:r>
              <a:rPr lang="en-US" sz="1800" b="1" dirty="0"/>
              <a:t>angular distributions over ≥ </a:t>
            </a:r>
            <a:r>
              <a:rPr lang="en-US" sz="1800" b="1" dirty="0">
                <a:latin typeface="Symbol" charset="2"/>
                <a:cs typeface="Symbol" charset="2"/>
              </a:rPr>
              <a:t>p/2 </a:t>
            </a:r>
            <a:r>
              <a:rPr lang="en-US" sz="1800" b="1" dirty="0">
                <a:cs typeface="Symbol" charset="2"/>
              </a:rPr>
              <a:t>sr in both the sunward and anti-    </a:t>
            </a:r>
            <a:r>
              <a:rPr lang="en-US" sz="1800" b="1" dirty="0">
                <a:solidFill>
                  <a:schemeClr val="bg1"/>
                </a:solidFill>
              </a:rPr>
              <a:t>S  </a:t>
            </a:r>
            <a:r>
              <a:rPr lang="en-US" sz="1800" b="1" dirty="0" smtClean="0">
                <a:cs typeface="Symbol" charset="2"/>
              </a:rPr>
              <a:t>sunward </a:t>
            </a:r>
            <a:r>
              <a:rPr lang="en-US" sz="1800" b="1" dirty="0">
                <a:cs typeface="Symbol" charset="2"/>
              </a:rPr>
              <a:t>directions</a:t>
            </a:r>
          </a:p>
          <a:p>
            <a:pPr marL="0" lvl="1" indent="0">
              <a:buSzTx/>
              <a:buNone/>
            </a:pPr>
            <a:r>
              <a:rPr lang="en-US" b="1" dirty="0" smtClean="0"/>
              <a:t>   </a:t>
            </a:r>
          </a:p>
          <a:p>
            <a:pPr marL="0" lvl="1" indent="0">
              <a:buSzTx/>
              <a:buNone/>
            </a:pPr>
            <a:r>
              <a:rPr lang="en-US" b="1" dirty="0"/>
              <a:t> </a:t>
            </a:r>
            <a:r>
              <a:rPr lang="en-US" b="1" dirty="0" smtClean="0"/>
              <a:t>     EPI-Hi Measurement </a:t>
            </a:r>
            <a:r>
              <a:rPr lang="en-US" b="1" dirty="0"/>
              <a:t>Goals:</a:t>
            </a:r>
          </a:p>
          <a:p>
            <a:pPr marL="0" lvl="1" indent="0">
              <a:buSzTx/>
              <a:buNone/>
            </a:pPr>
            <a:r>
              <a:rPr lang="en-US" sz="1800" b="1" dirty="0" smtClean="0"/>
              <a:t>        – SEP Ions: Composition and energy spectra of ~</a:t>
            </a:r>
            <a:r>
              <a:rPr lang="en-US" sz="1800" b="1" dirty="0"/>
              <a:t>16 species with </a:t>
            </a:r>
            <a:endParaRPr lang="en-US" sz="1800" b="1" dirty="0" smtClean="0"/>
          </a:p>
          <a:p>
            <a:pPr marL="0" lvl="1" indent="0">
              <a:buSzTx/>
              <a:buNone/>
            </a:pPr>
            <a:r>
              <a:rPr lang="en-US" sz="1800" b="1" dirty="0"/>
              <a:t> </a:t>
            </a:r>
            <a:r>
              <a:rPr lang="en-US" sz="1800" b="1" dirty="0" smtClean="0"/>
              <a:t>          1 </a:t>
            </a:r>
            <a:r>
              <a:rPr lang="en-US" sz="1800" b="1" dirty="0"/>
              <a:t>≤ Z ≤ </a:t>
            </a:r>
            <a:r>
              <a:rPr lang="en-US" sz="1800" b="1" dirty="0" smtClean="0"/>
              <a:t>28 and trans</a:t>
            </a:r>
            <a:r>
              <a:rPr lang="en-US" sz="1800" b="1" dirty="0"/>
              <a:t>-Fe element </a:t>
            </a:r>
            <a:r>
              <a:rPr lang="en-US" sz="1800" b="1" dirty="0" smtClean="0"/>
              <a:t>groups</a:t>
            </a:r>
          </a:p>
          <a:p>
            <a:pPr marL="0" lvl="1" indent="0">
              <a:buSzTx/>
              <a:buNone/>
            </a:pPr>
            <a:r>
              <a:rPr lang="en-US" sz="1800" b="1" dirty="0" smtClean="0"/>
              <a:t>        – SEP Electrons with ≤ 0.05 to 6 MeV</a:t>
            </a:r>
          </a:p>
          <a:p>
            <a:pPr marL="0" lvl="1" indent="0">
              <a:buSzTx/>
              <a:buNone/>
            </a:pPr>
            <a:r>
              <a:rPr lang="en-US" sz="1800" b="1" dirty="0" smtClean="0"/>
              <a:t> </a:t>
            </a:r>
          </a:p>
          <a:p>
            <a:pPr marL="0" lvl="1" indent="0">
              <a:buSzTx/>
              <a:buNone/>
            </a:pPr>
            <a:r>
              <a:rPr lang="en-US" sz="1800" b="1" dirty="0" smtClean="0"/>
              <a:t>      </a:t>
            </a:r>
            <a:endParaRPr lang="en-US" sz="2000" dirty="0" smtClean="0"/>
          </a:p>
          <a:p>
            <a:pPr marL="227013" lvl="1" indent="-227013">
              <a:buSzTx/>
              <a:buFont typeface="Wingdings" pitchFamily="2" charset="2"/>
              <a:buChar char="§"/>
            </a:pPr>
            <a:endParaRPr lang="en-US" dirty="0" smtClean="0"/>
          </a:p>
          <a:p>
            <a:pPr marL="0" lvl="1" indent="0">
              <a:buSzTx/>
              <a:buNone/>
            </a:pPr>
            <a:endParaRPr lang="en-US" dirty="0" smtClean="0"/>
          </a:p>
          <a:p>
            <a:endParaRPr lang="en-US" dirty="0" smtClean="0"/>
          </a:p>
        </p:txBody>
      </p:sp>
    </p:spTree>
    <p:extLst>
      <p:ext uri="{BB962C8B-B14F-4D97-AF65-F5344CB8AC3E}">
        <p14:creationId xmlns:p14="http://schemas.microsoft.com/office/powerpoint/2010/main" val="15379456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Species and Energy Ranges</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6" name="TextBox 5"/>
          <p:cNvSpPr txBox="1"/>
          <p:nvPr/>
        </p:nvSpPr>
        <p:spPr>
          <a:xfrm>
            <a:off x="340200" y="1025312"/>
            <a:ext cx="8561762" cy="1317284"/>
          </a:xfrm>
          <a:prstGeom prst="rect">
            <a:avLst/>
          </a:prstGeom>
          <a:noFill/>
        </p:spPr>
        <p:txBody>
          <a:bodyPr wrap="square" tIns="27432" bIns="27432" rtlCol="0">
            <a:spAutoFit/>
          </a:bodyPr>
          <a:lstStyle/>
          <a:p>
            <a:pPr algn="l"/>
            <a:r>
              <a:rPr lang="en-US" sz="1600" b="1" dirty="0" smtClean="0"/>
              <a:t>LET and HET energy coverage for stopping elements is shown below. Note that LET and HET have considerable energy overlap.  Also shown is the energy range over which HET can identify penetrating ions. Required species are indicated by blue dots.  LET will also measure rare trans-Fe species often overabundant in </a:t>
            </a:r>
            <a:r>
              <a:rPr lang="en-US" b="1" baseline="30000" dirty="0" smtClean="0"/>
              <a:t>3</a:t>
            </a:r>
            <a:r>
              <a:rPr lang="en-US" sz="1600" b="1" dirty="0" smtClean="0"/>
              <a:t>He-rich flares.</a:t>
            </a:r>
          </a:p>
          <a:p>
            <a:r>
              <a:rPr lang="en-US" b="1" dirty="0" smtClean="0"/>
              <a:t>    </a:t>
            </a:r>
            <a:endParaRPr lang="en-US" b="1" dirty="0"/>
          </a:p>
        </p:txBody>
      </p:sp>
      <p:pic>
        <p:nvPicPr>
          <p:cNvPr id="7" name="Picture 6" descr="LET_Element Coverage2.png"/>
          <p:cNvPicPr>
            <a:picLocks noChangeAspect="1"/>
          </p:cNvPicPr>
          <p:nvPr/>
        </p:nvPicPr>
        <p:blipFill>
          <a:blip r:embed="rId2"/>
          <a:stretch>
            <a:fillRect/>
          </a:stretch>
        </p:blipFill>
        <p:spPr>
          <a:xfrm>
            <a:off x="0" y="2324468"/>
            <a:ext cx="4526421" cy="4210623"/>
          </a:xfrm>
          <a:prstGeom prst="rect">
            <a:avLst/>
          </a:prstGeom>
        </p:spPr>
      </p:pic>
      <p:pic>
        <p:nvPicPr>
          <p:cNvPr id="8" name="Picture 7" descr="HET_Z_Coverege2.png"/>
          <p:cNvPicPr>
            <a:picLocks noChangeAspect="1"/>
          </p:cNvPicPr>
          <p:nvPr/>
        </p:nvPicPr>
        <p:blipFill>
          <a:blip r:embed="rId3"/>
          <a:stretch>
            <a:fillRect/>
          </a:stretch>
        </p:blipFill>
        <p:spPr>
          <a:xfrm>
            <a:off x="4739074" y="2343161"/>
            <a:ext cx="4404926" cy="4187782"/>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Calibration Plan</a:t>
            </a:r>
            <a:endParaRPr lang="en-US" dirty="0"/>
          </a:p>
        </p:txBody>
      </p:sp>
      <p:sp>
        <p:nvSpPr>
          <p:cNvPr id="3" name="Content Placeholder 2"/>
          <p:cNvSpPr>
            <a:spLocks noGrp="1"/>
          </p:cNvSpPr>
          <p:nvPr>
            <p:ph idx="1"/>
          </p:nvPr>
        </p:nvSpPr>
        <p:spPr>
          <a:xfrm>
            <a:off x="271792" y="1149509"/>
            <a:ext cx="8426450" cy="5238524"/>
          </a:xfrm>
        </p:spPr>
        <p:txBody>
          <a:bodyPr/>
          <a:lstStyle/>
          <a:p>
            <a:pPr marL="227013" lvl="1" indent="-227013">
              <a:spcAft>
                <a:spcPts val="600"/>
              </a:spcAft>
              <a:buSzTx/>
              <a:buNone/>
            </a:pPr>
            <a:r>
              <a:rPr lang="en-US" sz="2000" b="1" dirty="0" smtClean="0"/>
              <a:t>Calibration Plan:</a:t>
            </a:r>
          </a:p>
          <a:p>
            <a:pPr marL="227013" lvl="1" indent="-227013">
              <a:spcAft>
                <a:spcPts val="500"/>
              </a:spcAft>
              <a:buSzTx/>
              <a:buNone/>
            </a:pPr>
            <a:r>
              <a:rPr lang="en-US" sz="1800" b="1" dirty="0" smtClean="0"/>
              <a:t>•  Lab measurements of electronic gains, offsets, linearity,  thresholds, noise, and temperature variations</a:t>
            </a:r>
          </a:p>
          <a:p>
            <a:pPr marL="227013" lvl="1" indent="-227013">
              <a:spcAft>
                <a:spcPts val="500"/>
              </a:spcAft>
              <a:buSzTx/>
              <a:buNone/>
            </a:pPr>
            <a:r>
              <a:rPr lang="en-US" sz="1800" b="1" dirty="0" smtClean="0"/>
              <a:t>•  Alpha-particle and heavy-ion measurements of detector uniformity</a:t>
            </a:r>
          </a:p>
          <a:p>
            <a:pPr marL="227013" lvl="1" indent="-227013">
              <a:spcAft>
                <a:spcPts val="500"/>
              </a:spcAft>
              <a:buSzTx/>
              <a:buNone/>
            </a:pPr>
            <a:r>
              <a:rPr lang="en-US" sz="1800" b="1" dirty="0" smtClean="0"/>
              <a:t>•  Accelerator measurements of heavy-ion dE/dX-E-Range parameters, combined with modeling</a:t>
            </a:r>
          </a:p>
          <a:p>
            <a:pPr marL="227013" lvl="1" indent="-227013">
              <a:spcAft>
                <a:spcPts val="500"/>
              </a:spcAft>
              <a:buSzTx/>
              <a:buNone/>
            </a:pPr>
            <a:r>
              <a:rPr lang="en-US" sz="1800" b="1" dirty="0" smtClean="0"/>
              <a:t>•  Monte-Carlo simulations of detector performance</a:t>
            </a:r>
          </a:p>
          <a:p>
            <a:pPr marL="227013" lvl="1" indent="-227013">
              <a:spcAft>
                <a:spcPts val="500"/>
              </a:spcAft>
              <a:buSzTx/>
              <a:buNone/>
            </a:pPr>
            <a:r>
              <a:rPr lang="en-US" sz="1800" b="1" dirty="0" smtClean="0"/>
              <a:t>•  Monte-Carlo determinations of LET and HET geometry factors for directional sectors</a:t>
            </a:r>
          </a:p>
          <a:p>
            <a:pPr marL="227013" lvl="1" indent="-227013">
              <a:spcAft>
                <a:spcPts val="500"/>
              </a:spcAft>
              <a:buSzTx/>
              <a:buNone/>
            </a:pPr>
            <a:r>
              <a:rPr lang="en-US" sz="1800" b="1" dirty="0" smtClean="0"/>
              <a:t>•  Accelerator measurements of heavy-ion dE/dX–E’ “tracks” for new flight detectors and end-to-end testing/tuning of on-board particle identification algorithms.  Validate high-rate performance.</a:t>
            </a:r>
          </a:p>
          <a:p>
            <a:pPr marL="227013" lvl="1" indent="-227013">
              <a:spcAft>
                <a:spcPts val="500"/>
              </a:spcAft>
              <a:buSzTx/>
              <a:buNone/>
            </a:pPr>
            <a:r>
              <a:rPr lang="en-US" sz="1800" b="1" dirty="0" smtClean="0"/>
              <a:t>•  In-flight measurements that optimize/validate on-board particle identification processes     </a:t>
            </a:r>
          </a:p>
          <a:p>
            <a:pPr marL="0" lvl="1" indent="0">
              <a:buSzTx/>
              <a:buNone/>
            </a:pPr>
            <a:endParaRPr lang="en-US" dirty="0" smtClean="0"/>
          </a:p>
          <a:p>
            <a:endParaRPr lang="en-US" dirty="0" smtClean="0"/>
          </a:p>
        </p:txBody>
      </p:sp>
    </p:spTree>
    <p:extLst>
      <p:ext uri="{BB962C8B-B14F-4D97-AF65-F5344CB8AC3E}">
        <p14:creationId xmlns:p14="http://schemas.microsoft.com/office/powerpoint/2010/main" val="26750046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Calibrating Detector Energy Thresholds</a:t>
            </a:r>
            <a:endParaRPr lang="en-US" dirty="0"/>
          </a:p>
        </p:txBody>
      </p:sp>
      <p:sp>
        <p:nvSpPr>
          <p:cNvPr id="6" name="TextBox 5"/>
          <p:cNvSpPr txBox="1"/>
          <p:nvPr/>
        </p:nvSpPr>
        <p:spPr>
          <a:xfrm>
            <a:off x="341533" y="1211332"/>
            <a:ext cx="8548986" cy="1477328"/>
          </a:xfrm>
          <a:prstGeom prst="rect">
            <a:avLst/>
          </a:prstGeom>
          <a:noFill/>
        </p:spPr>
        <p:txBody>
          <a:bodyPr wrap="square" rtlCol="0">
            <a:spAutoFit/>
          </a:bodyPr>
          <a:lstStyle/>
          <a:p>
            <a:pPr algn="just"/>
            <a:r>
              <a:rPr lang="en-US" b="1" dirty="0" smtClean="0"/>
              <a:t>Each dual-gain PHA chain contains a precision test pulser that will be used to measure the preflight and in-flight trigger thresholds of 88 separate detector segments in EPI-HI. The Table below shows data for STEREO LET-B sensor. The goal is to have equal proton response in all directions</a:t>
            </a:r>
            <a:r>
              <a:rPr lang="en-US" dirty="0" smtClean="0"/>
              <a:t>.  </a:t>
            </a:r>
            <a:r>
              <a:rPr lang="en-US" b="1" dirty="0"/>
              <a:t>Typically, in-flight thresholds can be</a:t>
            </a:r>
            <a:r>
              <a:rPr lang="en-US" b="1" dirty="0" smtClean="0"/>
              <a:t> lower </a:t>
            </a:r>
            <a:r>
              <a:rPr lang="en-US" b="1" dirty="0"/>
              <a:t>than pre-flight thresholds.</a:t>
            </a:r>
          </a:p>
        </p:txBody>
      </p:sp>
      <p:pic>
        <p:nvPicPr>
          <p:cNvPr id="5" name="Picture 4" descr="STB_Pre&amp;Inflight_Thresh.png"/>
          <p:cNvPicPr>
            <a:picLocks noChangeAspect="1"/>
          </p:cNvPicPr>
          <p:nvPr/>
        </p:nvPicPr>
        <p:blipFill>
          <a:blip r:embed="rId2"/>
          <a:stretch>
            <a:fillRect/>
          </a:stretch>
        </p:blipFill>
        <p:spPr>
          <a:xfrm>
            <a:off x="4706746" y="3633763"/>
            <a:ext cx="4117068" cy="2551724"/>
          </a:xfrm>
          <a:prstGeom prst="rect">
            <a:avLst/>
          </a:prstGeom>
        </p:spPr>
      </p:pic>
      <p:pic>
        <p:nvPicPr>
          <p:cNvPr id="7" name="Picture 6" descr="STB_Pre &amp; Inflight_Disc.pdf"/>
          <p:cNvPicPr>
            <a:picLocks noChangeAspect="1"/>
          </p:cNvPicPr>
          <p:nvPr/>
        </p:nvPicPr>
        <p:blipFill>
          <a:blip r:embed="rId3"/>
          <a:srcRect l="6614" t="11048" r="48530" b="44914"/>
          <a:stretch>
            <a:fillRect/>
          </a:stretch>
        </p:blipFill>
        <p:spPr>
          <a:xfrm>
            <a:off x="362878" y="3286932"/>
            <a:ext cx="3980989" cy="3020134"/>
          </a:xfrm>
          <a:prstGeom prst="rect">
            <a:avLst/>
          </a:prstGeom>
        </p:spPr>
      </p:pic>
    </p:spTree>
    <p:extLst>
      <p:ext uri="{BB962C8B-B14F-4D97-AF65-F5344CB8AC3E}">
        <p14:creationId xmlns:p14="http://schemas.microsoft.com/office/powerpoint/2010/main" val="4134948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Measuring Gains/Offsets of PHASICS</a:t>
            </a:r>
            <a:endParaRPr lang="en-US" dirty="0"/>
          </a:p>
        </p:txBody>
      </p:sp>
      <p:sp>
        <p:nvSpPr>
          <p:cNvPr id="3" name="Content Placeholder 2"/>
          <p:cNvSpPr>
            <a:spLocks noGrp="1"/>
          </p:cNvSpPr>
          <p:nvPr>
            <p:ph idx="1"/>
          </p:nvPr>
        </p:nvSpPr>
        <p:spPr/>
        <p:txBody>
          <a:bodyPr/>
          <a:lstStyle/>
          <a:p>
            <a:pPr marL="227013" lvl="1" indent="-227013">
              <a:buSzTx/>
              <a:buFont typeface="Wingdings" pitchFamily="2" charset="2"/>
              <a:buChar char="§"/>
            </a:pPr>
            <a:endParaRPr lang="en-US" dirty="0" smtClean="0"/>
          </a:p>
          <a:p>
            <a:endParaRPr lang="en-US" dirty="0" smtClean="0"/>
          </a:p>
        </p:txBody>
      </p:sp>
      <p:sp>
        <p:nvSpPr>
          <p:cNvPr id="5" name="TextBox 4"/>
          <p:cNvSpPr txBox="1"/>
          <p:nvPr/>
        </p:nvSpPr>
        <p:spPr>
          <a:xfrm>
            <a:off x="423619" y="1015156"/>
            <a:ext cx="8516063" cy="707886"/>
          </a:xfrm>
          <a:prstGeom prst="rect">
            <a:avLst/>
          </a:prstGeom>
          <a:noFill/>
        </p:spPr>
        <p:txBody>
          <a:bodyPr wrap="square" rtlCol="0">
            <a:spAutoFit/>
          </a:bodyPr>
          <a:lstStyle/>
          <a:p>
            <a:pPr algn="l"/>
            <a:r>
              <a:rPr lang="en-US" sz="2000" b="1" dirty="0" smtClean="0"/>
              <a:t>Onboard particle identification requires accurate calibrations of the</a:t>
            </a:r>
          </a:p>
          <a:p>
            <a:pPr algn="l"/>
            <a:r>
              <a:rPr lang="en-US" sz="2000" b="1" dirty="0" smtClean="0"/>
              <a:t>flight electronics and their dependence on temperature   </a:t>
            </a:r>
            <a:endParaRPr lang="en-US" sz="2000" b="1" dirty="0"/>
          </a:p>
        </p:txBody>
      </p:sp>
      <p:sp>
        <p:nvSpPr>
          <p:cNvPr id="6" name="TextBox 5"/>
          <p:cNvSpPr txBox="1"/>
          <p:nvPr/>
        </p:nvSpPr>
        <p:spPr>
          <a:xfrm>
            <a:off x="232520" y="1796078"/>
            <a:ext cx="8671343" cy="5016759"/>
          </a:xfrm>
          <a:prstGeom prst="rect">
            <a:avLst/>
          </a:prstGeom>
          <a:noFill/>
        </p:spPr>
        <p:txBody>
          <a:bodyPr wrap="square" rtlCol="0">
            <a:spAutoFit/>
          </a:bodyPr>
          <a:lstStyle/>
          <a:p>
            <a:pPr algn="l"/>
            <a:r>
              <a:rPr lang="en-US" b="1" dirty="0" smtClean="0"/>
              <a:t>Onboard measurements of the nuclear charge (Z) and kinetic energy (E) of energetic particles requires accurate pre-launch and in-flight measurements of the gain and offset of each PHASIC dual-gain PHA</a:t>
            </a:r>
          </a:p>
          <a:p>
            <a:pPr algn="l"/>
            <a:endParaRPr lang="en-US" sz="1400" b="1" dirty="0" smtClean="0"/>
          </a:p>
          <a:p>
            <a:pPr algn="l"/>
            <a:r>
              <a:rPr lang="en-US" b="1" dirty="0" smtClean="0"/>
              <a:t>Since the SPP orbit may lead to temperature variations, need to also measure the temperature coefficients of each PHASIC</a:t>
            </a:r>
          </a:p>
          <a:p>
            <a:pPr algn="l"/>
            <a:endParaRPr lang="en-US" sz="1400" b="1" dirty="0" smtClean="0"/>
          </a:p>
          <a:p>
            <a:pPr algn="l"/>
            <a:r>
              <a:rPr lang="en-US" b="1" dirty="0" smtClean="0"/>
              <a:t>The LET and HET designs also provide for  periodic in-flight calibration of each ADC on a grid of logarithmically-spaced points.</a:t>
            </a:r>
          </a:p>
          <a:p>
            <a:pPr algn="l"/>
            <a:endParaRPr lang="en-US" sz="1200" b="1" dirty="0" smtClean="0"/>
          </a:p>
          <a:p>
            <a:pPr algn="l"/>
            <a:r>
              <a:rPr lang="en-US" b="1" dirty="0" smtClean="0"/>
              <a:t>Fortunately, the PHASICs are relatively stable with temperature.</a:t>
            </a:r>
          </a:p>
          <a:p>
            <a:pPr algn="l"/>
            <a:endParaRPr lang="en-US" b="1" dirty="0" smtClean="0"/>
          </a:p>
          <a:p>
            <a:pPr algn="l"/>
            <a:r>
              <a:rPr lang="en-US" b="1" dirty="0" smtClean="0"/>
              <a:t>STEREO PHASIC             Gain Temperature Coeff.:    &lt;50 ppm/deg. C</a:t>
            </a:r>
          </a:p>
          <a:p>
            <a:pPr algn="l"/>
            <a:r>
              <a:rPr lang="en-US" b="1" dirty="0" smtClean="0"/>
              <a:t>Performance:                   Offset Temperature Coeff.:  &lt;0.1 Channel/deg. C </a:t>
            </a:r>
          </a:p>
          <a:p>
            <a:pPr algn="l"/>
            <a:endParaRPr lang="en-US" b="1" dirty="0" smtClean="0"/>
          </a:p>
          <a:p>
            <a:pPr algn="l"/>
            <a:r>
              <a:rPr lang="en-US" sz="1000" b="1" dirty="0" smtClean="0"/>
              <a:t>    </a:t>
            </a:r>
          </a:p>
          <a:p>
            <a:pPr algn="l"/>
            <a:endParaRPr lang="en-US" b="1" dirty="0" smtClean="0"/>
          </a:p>
          <a:p>
            <a:pPr algn="l"/>
            <a:endParaRPr lang="en-US" b="1" dirty="0" smtClean="0">
              <a:solidFill>
                <a:srgbClr val="FF6600"/>
              </a:solidFill>
            </a:endParaRPr>
          </a:p>
          <a:p>
            <a:pPr algn="l"/>
            <a:endParaRPr lang="en-US" b="1" dirty="0"/>
          </a:p>
        </p:txBody>
      </p:sp>
    </p:spTree>
    <p:extLst>
      <p:ext uri="{BB962C8B-B14F-4D97-AF65-F5344CB8AC3E}">
        <p14:creationId xmlns:p14="http://schemas.microsoft.com/office/powerpoint/2010/main" val="4134948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Monte Carlo Simulations</a:t>
            </a:r>
            <a:endParaRPr lang="en-US" dirty="0"/>
          </a:p>
        </p:txBody>
      </p:sp>
      <p:sp>
        <p:nvSpPr>
          <p:cNvPr id="3" name="Content Placeholder 2"/>
          <p:cNvSpPr>
            <a:spLocks noGrp="1"/>
          </p:cNvSpPr>
          <p:nvPr>
            <p:ph idx="1"/>
          </p:nvPr>
        </p:nvSpPr>
        <p:spPr>
          <a:xfrm>
            <a:off x="358775" y="1132114"/>
            <a:ext cx="8426450" cy="1386444"/>
          </a:xfrm>
        </p:spPr>
        <p:txBody>
          <a:bodyPr/>
          <a:lstStyle/>
          <a:p>
            <a:pPr marL="227013" lvl="1" indent="-227013">
              <a:buSzTx/>
              <a:buNone/>
            </a:pPr>
            <a:endParaRPr lang="en-US" dirty="0" smtClean="0"/>
          </a:p>
          <a:p>
            <a:endParaRPr lang="en-US" dirty="0" smtClean="0"/>
          </a:p>
        </p:txBody>
      </p:sp>
      <p:sp>
        <p:nvSpPr>
          <p:cNvPr id="4" name="TextBox 3"/>
          <p:cNvSpPr txBox="1"/>
          <p:nvPr/>
        </p:nvSpPr>
        <p:spPr>
          <a:xfrm>
            <a:off x="496581" y="1040930"/>
            <a:ext cx="8404611" cy="1477328"/>
          </a:xfrm>
          <a:prstGeom prst="rect">
            <a:avLst/>
          </a:prstGeom>
          <a:noFill/>
        </p:spPr>
        <p:txBody>
          <a:bodyPr wrap="square" rtlCol="0">
            <a:spAutoFit/>
          </a:bodyPr>
          <a:lstStyle/>
          <a:p>
            <a:pPr algn="l"/>
            <a:r>
              <a:rPr lang="en-US" sz="1600" b="1" dirty="0" smtClean="0"/>
              <a:t>Monte Carlo simulations were used throughout the LET &amp; HET design process to identify and optimize parameters controlling charge and energy resolution. </a:t>
            </a:r>
          </a:p>
          <a:p>
            <a:pPr algn="l"/>
            <a:endParaRPr lang="en-US" sz="1000" b="1" dirty="0" smtClean="0"/>
          </a:p>
          <a:p>
            <a:pPr algn="l"/>
            <a:r>
              <a:rPr lang="en-US" sz="1600" b="1" dirty="0" smtClean="0"/>
              <a:t>Such simulations continue to be important in evaluating accelerator and laboratory measurements of detector and electronic performance.</a:t>
            </a:r>
          </a:p>
          <a:p>
            <a:pPr algn="l"/>
            <a:endParaRPr lang="en-US" sz="1600" b="1" dirty="0" smtClean="0"/>
          </a:p>
        </p:txBody>
      </p:sp>
      <p:pic>
        <p:nvPicPr>
          <p:cNvPr id="5" name="Picture 4" descr="LET_HET_DynoRngSPP.pdf"/>
          <p:cNvPicPr>
            <a:picLocks noChangeAspect="1"/>
          </p:cNvPicPr>
          <p:nvPr/>
        </p:nvPicPr>
        <p:blipFill>
          <a:blip r:embed="rId2"/>
          <a:srcRect l="10390" t="6536" r="21424" b="6633"/>
          <a:stretch>
            <a:fillRect/>
          </a:stretch>
        </p:blipFill>
        <p:spPr>
          <a:xfrm>
            <a:off x="4642707" y="2553283"/>
            <a:ext cx="4009911" cy="3945877"/>
          </a:xfrm>
          <a:prstGeom prst="rect">
            <a:avLst/>
          </a:prstGeom>
        </p:spPr>
      </p:pic>
      <p:sp>
        <p:nvSpPr>
          <p:cNvPr id="6" name="TextBox 5"/>
          <p:cNvSpPr txBox="1"/>
          <p:nvPr/>
        </p:nvSpPr>
        <p:spPr>
          <a:xfrm>
            <a:off x="224131" y="2913416"/>
            <a:ext cx="3959644" cy="2431435"/>
          </a:xfrm>
          <a:prstGeom prst="rect">
            <a:avLst/>
          </a:prstGeom>
          <a:noFill/>
        </p:spPr>
        <p:txBody>
          <a:bodyPr wrap="square" rtlCol="0">
            <a:spAutoFit/>
          </a:bodyPr>
          <a:lstStyle/>
          <a:p>
            <a:pPr algn="l"/>
            <a:r>
              <a:rPr lang="en-US" sz="1600" b="1" dirty="0" smtClean="0"/>
              <a:t>For example, this simulation illustrates the L2 threshold requirements for measuring electrons with LET.   For an L2 thickness of 500 </a:t>
            </a:r>
            <a:r>
              <a:rPr lang="en-US" sz="1600" b="1" dirty="0" smtClean="0">
                <a:latin typeface="Symbol"/>
              </a:rPr>
              <a:t>m</a:t>
            </a:r>
            <a:r>
              <a:rPr lang="en-US" sz="1600" b="1" dirty="0" smtClean="0"/>
              <a:t>m a trigger threshold of 0.110 - 0.125 MeV gives 95% - 100% detection efficiency for all electrons of interest (0.5 – 6 MeV)</a:t>
            </a:r>
          </a:p>
          <a:p>
            <a:pPr algn="l"/>
            <a:r>
              <a:rPr lang="en-US" sz="1600" b="1" dirty="0" smtClean="0"/>
              <a:t> </a:t>
            </a:r>
          </a:p>
          <a:p>
            <a:pPr algn="l"/>
            <a:endParaRPr lang="en-US" sz="2400" b="1" dirty="0" smtClean="0"/>
          </a:p>
        </p:txBody>
      </p:sp>
      <p:cxnSp>
        <p:nvCxnSpPr>
          <p:cNvPr id="8" name="Straight Connector 7"/>
          <p:cNvCxnSpPr/>
          <p:nvPr/>
        </p:nvCxnSpPr>
        <p:spPr bwMode="auto">
          <a:xfrm rot="16200000" flipH="1">
            <a:off x="4648173" y="4647593"/>
            <a:ext cx="2646621" cy="10670"/>
          </a:xfrm>
          <a:prstGeom prst="line">
            <a:avLst/>
          </a:prstGeom>
          <a:blipFill dpi="0" rotWithShape="0">
            <a:blip r:embed="rId3"/>
            <a:srcRect/>
            <a:stretch>
              <a:fillRect/>
            </a:stretch>
          </a:blipFill>
          <a:ln w="28575" cap="flat" cmpd="sng" algn="ctr">
            <a:solidFill>
              <a:srgbClr val="FF6600"/>
            </a:solidFill>
            <a:prstDash val="sysDot"/>
            <a:round/>
            <a:headEnd type="none" w="med" len="med"/>
            <a:tailEnd type="none" w="med" len="med"/>
          </a:ln>
          <a:effectLst/>
        </p:spPr>
      </p:cxnSp>
      <p:cxnSp>
        <p:nvCxnSpPr>
          <p:cNvPr id="12" name="Straight Connector 11"/>
          <p:cNvCxnSpPr/>
          <p:nvPr/>
        </p:nvCxnSpPr>
        <p:spPr bwMode="auto">
          <a:xfrm rot="16200000" flipH="1">
            <a:off x="4747211" y="4639917"/>
            <a:ext cx="2646621" cy="10670"/>
          </a:xfrm>
          <a:prstGeom prst="line">
            <a:avLst/>
          </a:prstGeom>
          <a:blipFill dpi="0" rotWithShape="0">
            <a:blip r:embed="rId3"/>
            <a:srcRect/>
            <a:stretch>
              <a:fillRect/>
            </a:stretch>
          </a:blipFill>
          <a:ln w="28575" cap="flat" cmpd="sng" algn="ctr">
            <a:solidFill>
              <a:srgbClr val="FF6600"/>
            </a:solidFill>
            <a:prstDash val="sysDot"/>
            <a:round/>
            <a:headEnd type="none" w="med" len="med"/>
            <a:tailEnd type="none" w="med" len="med"/>
          </a:ln>
          <a:effectLst/>
        </p:spPr>
      </p:cxnSp>
      <p:sp>
        <p:nvSpPr>
          <p:cNvPr id="7" name="TextBox 6"/>
          <p:cNvSpPr txBox="1"/>
          <p:nvPr/>
        </p:nvSpPr>
        <p:spPr>
          <a:xfrm>
            <a:off x="481690" y="6206572"/>
            <a:ext cx="2416046" cy="307777"/>
          </a:xfrm>
          <a:prstGeom prst="rect">
            <a:avLst/>
          </a:prstGeom>
          <a:noFill/>
        </p:spPr>
        <p:txBody>
          <a:bodyPr wrap="none" rtlCol="0">
            <a:spAutoFit/>
          </a:bodyPr>
          <a:lstStyle/>
          <a:p>
            <a:r>
              <a:rPr lang="en-US" sz="1400" b="1" dirty="0" smtClean="0"/>
              <a:t>Simulation by A. Labrador</a:t>
            </a:r>
            <a:endParaRPr lang="en-US" sz="1400" b="1" dirty="0"/>
          </a:p>
        </p:txBody>
      </p:sp>
    </p:spTree>
    <p:extLst>
      <p:ext uri="{BB962C8B-B14F-4D97-AF65-F5344CB8AC3E}">
        <p14:creationId xmlns:p14="http://schemas.microsoft.com/office/powerpoint/2010/main" val="35169771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0" tIns="18288"/>
          <a:lstStyle/>
          <a:p>
            <a:pPr marL="0">
              <a:buNone/>
            </a:pPr>
            <a:r>
              <a:rPr lang="en-US" sz="2000" b="1" dirty="0" smtClean="0"/>
              <a:t>The combined LET and HET fields of view are to cover ≥ </a:t>
            </a:r>
            <a:r>
              <a:rPr lang="en-US" sz="2000" b="1" dirty="0" smtClean="0">
                <a:latin typeface="Symbol" charset="2"/>
                <a:cs typeface="Symbol" charset="2"/>
              </a:rPr>
              <a:t>p/2 </a:t>
            </a:r>
            <a:r>
              <a:rPr lang="en-US" sz="2000" b="1" dirty="0" smtClean="0">
                <a:cs typeface="Symbol" charset="2"/>
              </a:rPr>
              <a:t>sr in both the sunward and anti-sunward directions (see LET-1 example below)</a:t>
            </a:r>
          </a:p>
          <a:p>
            <a:pPr marL="0">
              <a:buNone/>
            </a:pPr>
            <a:endParaRPr lang="en-US" sz="1000" b="1" dirty="0" smtClean="0">
              <a:cs typeface="Symbol" charset="2"/>
            </a:endParaRPr>
          </a:p>
          <a:p>
            <a:pPr>
              <a:buNone/>
            </a:pPr>
            <a:r>
              <a:rPr lang="en-US" sz="1800" b="1" dirty="0" smtClean="0"/>
              <a:t>•  The geometry factor and directional coverage of each of the  25 sectors within each cone will be determined with a Monte Carlo calculation taking into account the pointing directions of the three telescopes relative to the spacecraft and </a:t>
            </a:r>
            <a:r>
              <a:rPr lang="en-US" sz="1800" b="1" dirty="0"/>
              <a:t>Sun </a:t>
            </a:r>
            <a:r>
              <a:rPr lang="en-US" sz="1800" b="1" dirty="0" smtClean="0"/>
              <a:t>and any obstructions. </a:t>
            </a:r>
          </a:p>
          <a:p>
            <a:pPr>
              <a:buNone/>
            </a:pPr>
            <a:endParaRPr lang="en-US" sz="1000" b="1" dirty="0" smtClean="0"/>
          </a:p>
          <a:p>
            <a:pPr>
              <a:spcAft>
                <a:spcPts val="0"/>
              </a:spcAft>
              <a:buNone/>
            </a:pPr>
            <a:r>
              <a:rPr lang="en-US" dirty="0" smtClean="0"/>
              <a:t>• </a:t>
            </a:r>
            <a:r>
              <a:rPr lang="en-US" sz="1800" b="1" dirty="0" smtClean="0"/>
              <a:t>The relative geometry factor of each </a:t>
            </a:r>
          </a:p>
          <a:p>
            <a:pPr>
              <a:spcAft>
                <a:spcPts val="0"/>
              </a:spcAft>
              <a:buNone/>
            </a:pPr>
            <a:r>
              <a:rPr lang="en-US" sz="1800" b="1" dirty="0" smtClean="0"/>
              <a:t>   sector can be validated in-flight during</a:t>
            </a:r>
          </a:p>
          <a:p>
            <a:pPr>
              <a:spcAft>
                <a:spcPts val="0"/>
              </a:spcAft>
              <a:buNone/>
            </a:pPr>
            <a:r>
              <a:rPr lang="en-US" sz="1800" b="1" dirty="0" smtClean="0"/>
              <a:t>   the decay phase of SEP events when</a:t>
            </a:r>
          </a:p>
          <a:p>
            <a:pPr>
              <a:spcAft>
                <a:spcPts val="0"/>
              </a:spcAft>
              <a:buNone/>
            </a:pPr>
            <a:r>
              <a:rPr lang="en-US" sz="1800" b="1" dirty="0" smtClean="0"/>
              <a:t>   solar energetic particles become nearly </a:t>
            </a:r>
          </a:p>
          <a:p>
            <a:pPr>
              <a:spcAft>
                <a:spcPts val="0"/>
              </a:spcAft>
              <a:buNone/>
            </a:pPr>
            <a:r>
              <a:rPr lang="en-US" sz="1800" b="1" dirty="0"/>
              <a:t> </a:t>
            </a:r>
            <a:r>
              <a:rPr lang="en-US" sz="1800" b="1" dirty="0" smtClean="0"/>
              <a:t>  isotropic in the solar wind rest frame.</a:t>
            </a:r>
          </a:p>
          <a:p>
            <a:pPr>
              <a:buNone/>
            </a:pPr>
            <a:endParaRPr lang="en-US" dirty="0" smtClean="0"/>
          </a:p>
        </p:txBody>
      </p:sp>
      <p:sp>
        <p:nvSpPr>
          <p:cNvPr id="3" name="Title 2"/>
          <p:cNvSpPr>
            <a:spLocks noGrp="1"/>
          </p:cNvSpPr>
          <p:nvPr>
            <p:ph type="title"/>
          </p:nvPr>
        </p:nvSpPr>
        <p:spPr>
          <a:xfrm>
            <a:off x="683879" y="185100"/>
            <a:ext cx="7505758" cy="675511"/>
          </a:xfrm>
        </p:spPr>
        <p:txBody>
          <a:bodyPr/>
          <a:lstStyle/>
          <a:p>
            <a:r>
              <a:rPr lang="en-US" dirty="0" smtClean="0"/>
              <a:t>Calibrating LET/HET Fields of View</a:t>
            </a:r>
            <a:endParaRPr lang="en-US" dirty="0"/>
          </a:p>
        </p:txBody>
      </p:sp>
      <p:pic>
        <p:nvPicPr>
          <p:cNvPr id="4" name="Picture 3" descr="LET1_SPP_FoV.jpg"/>
          <p:cNvPicPr>
            <a:picLocks noChangeAspect="1"/>
          </p:cNvPicPr>
          <p:nvPr/>
        </p:nvPicPr>
        <p:blipFill>
          <a:blip r:embed="rId2"/>
          <a:srcRect l="13077" t="8435" r="14387" b="6120"/>
          <a:stretch>
            <a:fillRect/>
          </a:stretch>
        </p:blipFill>
        <p:spPr>
          <a:xfrm>
            <a:off x="5386376" y="3088000"/>
            <a:ext cx="3163531" cy="2879637"/>
          </a:xfrm>
          <a:prstGeom prst="rect">
            <a:avLst/>
          </a:prstGeom>
        </p:spPr>
      </p:pic>
      <p:sp>
        <p:nvSpPr>
          <p:cNvPr id="5" name="TextBox 4"/>
          <p:cNvSpPr txBox="1"/>
          <p:nvPr/>
        </p:nvSpPr>
        <p:spPr>
          <a:xfrm>
            <a:off x="5494573" y="6035920"/>
            <a:ext cx="2992467" cy="369332"/>
          </a:xfrm>
          <a:prstGeom prst="rect">
            <a:avLst/>
          </a:prstGeom>
          <a:noFill/>
        </p:spPr>
        <p:txBody>
          <a:bodyPr wrap="square" rtlCol="0">
            <a:spAutoFit/>
          </a:bodyPr>
          <a:lstStyle/>
          <a:p>
            <a:r>
              <a:rPr lang="en-US" b="1" dirty="0" smtClean="0"/>
              <a:t>LET-1 Field of View</a:t>
            </a:r>
            <a:endParaRPr lang="en-US" b="1"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6760</TotalTime>
  <Words>1218</Words>
  <Application>Microsoft Macintosh PowerPoint</Application>
  <PresentationFormat>On-screen Show (4:3)</PresentationFormat>
  <Paragraphs>190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Mid Phase B Status - ISIS - DRAFT 1</vt:lpstr>
      <vt:lpstr>EPI-Hi Calibration</vt:lpstr>
      <vt:lpstr>Outline</vt:lpstr>
      <vt:lpstr>Introduction</vt:lpstr>
      <vt:lpstr>Species and Energy Ranges</vt:lpstr>
      <vt:lpstr>Calibration Plan</vt:lpstr>
      <vt:lpstr>Calibrating Detector Energy Thresholds</vt:lpstr>
      <vt:lpstr>Measuring Gains/Offsets of PHASICS</vt:lpstr>
      <vt:lpstr>Monte Carlo Simulations</vt:lpstr>
      <vt:lpstr>Calibrating LET/HET Fields of View</vt:lpstr>
      <vt:lpstr>Facilities – Accelerator Calibration Data</vt:lpstr>
      <vt:lpstr>Facilities – Accelerator Calibrations</vt:lpstr>
      <vt:lpstr> Electron Calibrations</vt:lpstr>
      <vt:lpstr>Calibration Test Flow</vt:lpstr>
      <vt:lpstr>Calibration Test Flow</vt:lpstr>
      <vt:lpstr>In-Flight Calibration</vt:lpstr>
      <vt:lpstr>In-Flight Electronics Calibration</vt:lpstr>
      <vt:lpstr>In-Flight Calibration</vt:lpstr>
      <vt:lpstr>In-flight Energy Spectra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Richard Mewaldt</cp:lastModifiedBy>
  <cp:revision>126</cp:revision>
  <cp:lastPrinted>2013-10-18T17:56:39Z</cp:lastPrinted>
  <dcterms:created xsi:type="dcterms:W3CDTF">2013-10-21T16:41:39Z</dcterms:created>
  <dcterms:modified xsi:type="dcterms:W3CDTF">2013-10-22T00:33:44Z</dcterms:modified>
</cp:coreProperties>
</file>