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29" r:id="rId3"/>
    <p:sldId id="418" r:id="rId4"/>
    <p:sldId id="424" r:id="rId5"/>
    <p:sldId id="425" r:id="rId6"/>
    <p:sldId id="426" r:id="rId7"/>
    <p:sldId id="420" r:id="rId8"/>
    <p:sldId id="421" r:id="rId9"/>
    <p:sldId id="422" r:id="rId10"/>
    <p:sldId id="430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29"/>
            <p14:sldId id="418"/>
            <p14:sldId id="424"/>
            <p14:sldId id="425"/>
            <p14:sldId id="426"/>
            <p14:sldId id="420"/>
            <p14:sldId id="421"/>
            <p14:sldId id="422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78" d="100"/>
          <a:sy n="78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E6F0-14D6-41C6-9840-CD7868C8A972}" type="datetime1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232830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1430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581400"/>
            <a:ext cx="40386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16BD-C406-438B-B2C4-3FC56A74D889}" type="datetime1">
              <a:rPr lang="en-US"/>
              <a:pPr>
                <a:defRPr/>
              </a:pPr>
              <a:t>10/23/2013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381750"/>
            <a:ext cx="3505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RBSPICE CDR August 3 &amp; 4, 2009</a:t>
            </a:r>
          </a:p>
        </p:txBody>
      </p:sp>
    </p:spTree>
    <p:extLst>
      <p:ext uri="{BB962C8B-B14F-4D97-AF65-F5344CB8AC3E}">
        <p14:creationId xmlns:p14="http://schemas.microsoft.com/office/powerpoint/2010/main" val="42041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10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23 – </a:t>
            </a:r>
            <a:r>
              <a:rPr lang="en-US" sz="1000" baseline="0" dirty="0" smtClean="0"/>
              <a:t> Ground Support Equipment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Ground Support Equipment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GSE highly leveraged from previous programs</a:t>
            </a:r>
          </a:p>
          <a:p>
            <a:r>
              <a:rPr lang="en-US" dirty="0" smtClean="0"/>
              <a:t>Most GSE is built and reading for instrument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68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Level GSE</a:t>
            </a:r>
          </a:p>
          <a:p>
            <a:r>
              <a:rPr lang="en-US" dirty="0" smtClean="0"/>
              <a:t>Spacecraft emulators</a:t>
            </a:r>
          </a:p>
          <a:p>
            <a:r>
              <a:rPr lang="en-US" dirty="0" smtClean="0"/>
              <a:t>GSEOS</a:t>
            </a:r>
          </a:p>
          <a:p>
            <a:r>
              <a:rPr lang="en-US" dirty="0" smtClean="0"/>
              <a:t>Safe / Arm plugs</a:t>
            </a:r>
          </a:p>
          <a:p>
            <a:r>
              <a:rPr lang="en-US" dirty="0" smtClean="0"/>
              <a:t>Calibration GSE</a:t>
            </a:r>
          </a:p>
          <a:p>
            <a:r>
              <a:rPr lang="en-US" dirty="0" smtClean="0"/>
              <a:t>Shipping Containers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19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Board-Level GSE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Each lead engineer is responsible for developing their own board-level GSE.</a:t>
            </a:r>
          </a:p>
          <a:p>
            <a:pPr lvl="1" eaLnBrk="1" hangingPunct="1"/>
            <a:r>
              <a:rPr lang="en-US" b="1" u="sng" dirty="0" smtClean="0"/>
              <a:t>Power Board</a:t>
            </a:r>
            <a:r>
              <a:rPr lang="en-US" dirty="0" smtClean="0"/>
              <a:t>: Load board, active load, HV load, breakout box, breakout board, I2C stimulus</a:t>
            </a:r>
          </a:p>
          <a:p>
            <a:pPr lvl="1" eaLnBrk="1" hangingPunct="1"/>
            <a:r>
              <a:rPr lang="en-US" b="1" u="sng" dirty="0" smtClean="0"/>
              <a:t>Event Board</a:t>
            </a:r>
            <a:r>
              <a:rPr lang="en-US" dirty="0" smtClean="0"/>
              <a:t>:  energy and TOF preamp boards, test port box, breakout box, I2C slave, commercial </a:t>
            </a:r>
            <a:r>
              <a:rPr lang="en-US" dirty="0" err="1" smtClean="0"/>
              <a:t>pulsers</a:t>
            </a:r>
            <a:endParaRPr lang="en-US" dirty="0" smtClean="0"/>
          </a:p>
          <a:p>
            <a:pPr lvl="1" eaLnBrk="1" hangingPunct="1"/>
            <a:r>
              <a:rPr lang="en-US" b="1" u="sng" dirty="0" smtClean="0"/>
              <a:t>Anode Board</a:t>
            </a:r>
            <a:r>
              <a:rPr lang="en-US" dirty="0" smtClean="0"/>
              <a:t>: Commercial </a:t>
            </a:r>
            <a:r>
              <a:rPr lang="en-US" dirty="0" err="1" smtClean="0"/>
              <a:t>pulsers</a:t>
            </a:r>
            <a:r>
              <a:rPr lang="en-US" dirty="0" smtClean="0"/>
              <a:t>, scope, HV power supply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All GSE is peer reviewed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6597" y="4703893"/>
            <a:ext cx="6070894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Need EPI-Hi inputs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4" y="1132114"/>
            <a:ext cx="5138583" cy="5238524"/>
          </a:xfrm>
        </p:spPr>
        <p:txBody>
          <a:bodyPr/>
          <a:lstStyle/>
          <a:p>
            <a:r>
              <a:rPr lang="en-US" sz="2000" dirty="0" smtClean="0"/>
              <a:t>Mini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 Interfaces only, No Power Interfaces, No Temperature Interfaces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GSEOS Interface is fully compliant </a:t>
            </a:r>
          </a:p>
          <a:p>
            <a:pPr lvl="1"/>
            <a:r>
              <a:rPr lang="en-US" sz="1800" dirty="0"/>
              <a:t>Non-flight use </a:t>
            </a:r>
            <a:r>
              <a:rPr lang="en-US" sz="1800" dirty="0" smtClean="0"/>
              <a:t>only</a:t>
            </a:r>
          </a:p>
          <a:p>
            <a:r>
              <a:rPr lang="en-US" sz="2000" dirty="0" smtClean="0"/>
              <a:t>Full emulator</a:t>
            </a:r>
          </a:p>
          <a:p>
            <a:pPr lvl="1"/>
            <a:r>
              <a:rPr lang="en-US" sz="1800" dirty="0" smtClean="0"/>
              <a:t>Provides </a:t>
            </a:r>
            <a:r>
              <a:rPr lang="en-US" sz="1800" dirty="0"/>
              <a:t>Instrument Data, Power and Temperature </a:t>
            </a:r>
            <a:r>
              <a:rPr lang="en-US" sz="1800" dirty="0" smtClean="0"/>
              <a:t>Interfaces (no power supply)</a:t>
            </a:r>
            <a:endParaRPr lang="en-US" sz="1800" dirty="0"/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virtual 1PPS </a:t>
            </a:r>
            <a:endParaRPr lang="en-US" sz="1800" dirty="0"/>
          </a:p>
          <a:p>
            <a:pPr lvl="1"/>
            <a:r>
              <a:rPr lang="en-US" sz="1800" dirty="0"/>
              <a:t>Designed for use with Flight </a:t>
            </a:r>
            <a:r>
              <a:rPr lang="en-US" sz="1800" dirty="0" smtClean="0"/>
              <a:t>hardware</a:t>
            </a:r>
          </a:p>
          <a:p>
            <a:r>
              <a:rPr lang="en-US" sz="2000" dirty="0" smtClean="0"/>
              <a:t>GSE verification performed by project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3 full, 2 mini emulators for ISIS???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Emulator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9" y="1777354"/>
            <a:ext cx="3181349" cy="17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Ottman\SPP\Emulator\RBSP_Photos\DSC011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7515" r="6868" b="22880"/>
          <a:stretch/>
        </p:blipFill>
        <p:spPr bwMode="auto">
          <a:xfrm>
            <a:off x="5497358" y="4066767"/>
            <a:ext cx="3374440" cy="176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4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Common GSE software for all instruments</a:t>
            </a:r>
          </a:p>
          <a:p>
            <a:r>
              <a:rPr lang="en-US" sz="2000" dirty="0" smtClean="0"/>
              <a:t>Display </a:t>
            </a:r>
            <a:r>
              <a:rPr lang="en-US" sz="2000" dirty="0"/>
              <a:t>screens and instrument customizations can be used through all development cycles from bench testing, I&amp;T deployment, to flight </a:t>
            </a:r>
            <a:r>
              <a:rPr lang="en-US" sz="2000" dirty="0" smtClean="0"/>
              <a:t>operations</a:t>
            </a:r>
          </a:p>
          <a:p>
            <a:r>
              <a:rPr lang="en-US" sz="2000" dirty="0" smtClean="0"/>
              <a:t>Same platform used for EM, Flight, and Spacecraft operations</a:t>
            </a:r>
          </a:p>
          <a:p>
            <a:pPr lvl="1"/>
            <a:r>
              <a:rPr lang="en-US" sz="2000" dirty="0" smtClean="0"/>
              <a:t>Test scripts can be developed by individual teams, tested on EMs, and then executed at the S/C level</a:t>
            </a:r>
          </a:p>
          <a:p>
            <a:r>
              <a:rPr lang="en-US" sz="2000" dirty="0" smtClean="0"/>
              <a:t>Software verification performed by project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GSEOS</a:t>
            </a:r>
            <a:endParaRPr lang="en-US" dirty="0"/>
          </a:p>
        </p:txBody>
      </p:sp>
      <p:graphicFrame>
        <p:nvGraphicFramePr>
          <p:cNvPr id="4" name="Object 3" descr="Business Areas - Military Spa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21975"/>
              </p:ext>
            </p:extLst>
          </p:nvPr>
        </p:nvGraphicFramePr>
        <p:xfrm>
          <a:off x="4209536" y="3698976"/>
          <a:ext cx="4559100" cy="26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6441547" imgH="3692210" progId="Visio.Drawing.11">
                  <p:embed/>
                </p:oleObj>
              </mc:Choice>
              <mc:Fallback>
                <p:oleObj name="Visio" r:id="rId3" imgW="6441547" imgH="3692210" progId="Visio.Drawing.11">
                  <p:embed/>
                  <p:pic>
                    <p:nvPicPr>
                      <p:cNvPr id="0" name="Picture 11" descr="Business Areas - Military Spac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536" y="3698976"/>
                        <a:ext cx="4559100" cy="261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EPSSI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3698976"/>
            <a:ext cx="3742037" cy="264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15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has a HV air-safe plug</a:t>
            </a:r>
          </a:p>
          <a:p>
            <a:pPr lvl="1"/>
            <a:r>
              <a:rPr lang="en-US" dirty="0" smtClean="0"/>
              <a:t>When installed HV is limited to air safe levels (hardware and software limited)</a:t>
            </a:r>
          </a:p>
          <a:p>
            <a:pPr lvl="1"/>
            <a:r>
              <a:rPr lang="en-US" dirty="0" smtClean="0"/>
              <a:t>Plug will be removed for S/C TV testing</a:t>
            </a:r>
          </a:p>
          <a:p>
            <a:pPr lvl="1"/>
            <a:r>
              <a:rPr lang="en-US" dirty="0" smtClean="0"/>
              <a:t>Plug will be permanently removed during final closeout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Instrument covers</a:t>
            </a:r>
          </a:p>
          <a:p>
            <a:pPr lvl="1"/>
            <a:r>
              <a:rPr lang="en-US" dirty="0" smtClean="0"/>
              <a:t>ISIS instruments will have red-tag covers to protect the apertures</a:t>
            </a:r>
          </a:p>
          <a:p>
            <a:pPr lvl="1"/>
            <a:r>
              <a:rPr lang="en-US" dirty="0" smtClean="0"/>
              <a:t>Covers will be temporarily removed for S/C TV testing </a:t>
            </a:r>
          </a:p>
          <a:p>
            <a:pPr lvl="1"/>
            <a:r>
              <a:rPr lang="en-US" dirty="0" smtClean="0"/>
              <a:t>Covers will be permanently removed during final closeout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/ Arm plugs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3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t="18947" r="12764" b="22915"/>
          <a:stretch/>
        </p:blipFill>
        <p:spPr bwMode="auto">
          <a:xfrm>
            <a:off x="5356178" y="2047373"/>
            <a:ext cx="3613243" cy="2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Instrument Articulation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87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Use in APL accelerator facility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Vacuum compatible (low outgassing)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Cover full FOV for one octant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Specified and purchased custom system from </a:t>
            </a:r>
            <a:r>
              <a:rPr lang="en-US" sz="1600" dirty="0" err="1" smtClean="0"/>
              <a:t>Newmark</a:t>
            </a:r>
            <a:r>
              <a:rPr lang="en-US" sz="1600" dirty="0" smtClean="0"/>
              <a:t>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Received January ‘09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Re-furbished in ’12 at </a:t>
            </a:r>
            <a:r>
              <a:rPr lang="en-US" sz="1600" dirty="0" err="1" smtClean="0"/>
              <a:t>Newmark</a:t>
            </a:r>
            <a:r>
              <a:rPr lang="en-US" sz="1600" dirty="0" smtClean="0"/>
              <a:t>.  Added additional controller and position sensor feedback on all motors.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Fully set up in vacuum chamber with all feed-</a:t>
            </a:r>
            <a:r>
              <a:rPr lang="en-US" sz="1600" dirty="0" err="1" smtClean="0"/>
              <a:t>throughs</a:t>
            </a:r>
            <a:r>
              <a:rPr lang="en-US" sz="1600" dirty="0" smtClean="0"/>
              <a:t> and control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Future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Build adaptor plate for EPI-Lo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Test with mass prototype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0" y="4981074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Articulation stage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1143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Instrument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172200" y="3914274"/>
            <a:ext cx="91440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7620000" y="1447800"/>
            <a:ext cx="533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6248400" y="1828800"/>
            <a:ext cx="1676400" cy="14478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8675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Calibration GSE for Beam Generation</a:t>
            </a:r>
          </a:p>
        </p:txBody>
      </p:sp>
      <p:sp>
        <p:nvSpPr>
          <p:cNvPr id="28676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4038600" cy="4800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Requirements</a:t>
            </a:r>
          </a:p>
          <a:p>
            <a:pPr lvl="1" eaLnBrk="1" hangingPunct="1"/>
            <a:r>
              <a:rPr lang="en-US" sz="1600" dirty="0" smtClean="0"/>
              <a:t>Use in APL calibration facility with particle accelerator</a:t>
            </a:r>
          </a:p>
          <a:p>
            <a:pPr lvl="2" eaLnBrk="1" hangingPunct="1"/>
            <a:r>
              <a:rPr lang="en-US" sz="1400" dirty="0" smtClean="0"/>
              <a:t>Vacuum compatible (low outgassing)</a:t>
            </a:r>
          </a:p>
          <a:p>
            <a:pPr lvl="1" eaLnBrk="1" hangingPunct="1"/>
            <a:r>
              <a:rPr lang="en-US" sz="1600" dirty="0" smtClean="0"/>
              <a:t>Allow user to select ion or electron calibration source and intensity</a:t>
            </a:r>
          </a:p>
          <a:p>
            <a:pPr lvl="1" eaLnBrk="1" hangingPunct="1"/>
            <a:r>
              <a:rPr lang="en-US" sz="1600" dirty="0" smtClean="0"/>
              <a:t>No stray light from optical switches</a:t>
            </a:r>
          </a:p>
          <a:p>
            <a:pPr eaLnBrk="1" hangingPunct="1"/>
            <a:r>
              <a:rPr lang="en-US" sz="1800" dirty="0" smtClean="0"/>
              <a:t>Status</a:t>
            </a:r>
          </a:p>
          <a:p>
            <a:pPr lvl="1" eaLnBrk="1" hangingPunct="1"/>
            <a:r>
              <a:rPr lang="en-US" sz="1600" dirty="0" smtClean="0"/>
              <a:t>Designed and built custom system</a:t>
            </a:r>
          </a:p>
          <a:p>
            <a:pPr lvl="2" eaLnBrk="1" hangingPunct="1"/>
            <a:r>
              <a:rPr lang="en-US" sz="1400" dirty="0" smtClean="0"/>
              <a:t>Three-wheel implementation</a:t>
            </a:r>
          </a:p>
          <a:p>
            <a:pPr lvl="2" eaLnBrk="1" hangingPunct="1"/>
            <a:r>
              <a:rPr lang="en-US" sz="1400" dirty="0" smtClean="0"/>
              <a:t>Optical switches off when not homing</a:t>
            </a:r>
          </a:p>
          <a:p>
            <a:pPr lvl="1" eaLnBrk="1" hangingPunct="1"/>
            <a:r>
              <a:rPr lang="en-US" sz="1600" dirty="0" smtClean="0"/>
              <a:t>Installed and in use in APL facility</a:t>
            </a:r>
          </a:p>
        </p:txBody>
      </p:sp>
      <p:pic>
        <p:nvPicPr>
          <p:cNvPr id="28677" name="Picture 4" descr="P8050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15494" b="4237"/>
          <a:stretch>
            <a:fillRect/>
          </a:stretch>
        </p:blipFill>
        <p:spPr bwMode="auto">
          <a:xfrm>
            <a:off x="4618038" y="1476375"/>
            <a:ext cx="4364037" cy="39052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7343775" y="4986338"/>
            <a:ext cx="14287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Source wheel</a:t>
            </a:r>
          </a:p>
        </p:txBody>
      </p:sp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4748213" y="3978275"/>
            <a:ext cx="1111250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Foil wheel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7589838" y="1817688"/>
            <a:ext cx="1554162" cy="3524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Detector wheel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76105" y="4986338"/>
            <a:ext cx="4762843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Optional slide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7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Footer Placeholder 5"/>
          <p:cNvSpPr txBox="1">
            <a:spLocks noGrp="1"/>
          </p:cNvSpPr>
          <p:nvPr/>
        </p:nvSpPr>
        <p:spPr bwMode="auto">
          <a:xfrm>
            <a:off x="2819400" y="6381750"/>
            <a:ext cx="3505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RBSPICE CDR August 3 &amp; 4, 2009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850900" y="1143000"/>
            <a:ext cx="4016375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GSE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 smtClean="0"/>
              <a:t>Shipping Container </a:t>
            </a:r>
          </a:p>
          <a:p>
            <a:pPr lvl="1"/>
            <a:r>
              <a:rPr lang="en-US" sz="1600" dirty="0" smtClean="0"/>
              <a:t>Requirements</a:t>
            </a:r>
          </a:p>
          <a:p>
            <a:pPr lvl="2"/>
            <a:r>
              <a:rPr lang="en-US" sz="1400" dirty="0" smtClean="0"/>
              <a:t>N2 purged, humidity controlled and monitored</a:t>
            </a:r>
          </a:p>
          <a:p>
            <a:pPr lvl="2"/>
            <a:r>
              <a:rPr lang="en-US" sz="1400" dirty="0" smtClean="0"/>
              <a:t>Low </a:t>
            </a:r>
            <a:r>
              <a:rPr lang="en-US" sz="1400" dirty="0" err="1" smtClean="0"/>
              <a:t>outgassing</a:t>
            </a:r>
            <a:endParaRPr lang="en-US" sz="1400" dirty="0" smtClean="0"/>
          </a:p>
          <a:p>
            <a:pPr lvl="2"/>
            <a:r>
              <a:rPr lang="en-US" sz="1400" dirty="0" smtClean="0"/>
              <a:t>Shock mounted and monitored</a:t>
            </a:r>
          </a:p>
          <a:p>
            <a:pPr lvl="2"/>
            <a:r>
              <a:rPr lang="en-US" sz="1400" dirty="0" smtClean="0"/>
              <a:t>Hermetically sealed with pressure relief valve</a:t>
            </a:r>
          </a:p>
          <a:p>
            <a:r>
              <a:rPr lang="en-US" sz="1800" dirty="0" smtClean="0"/>
              <a:t>Environmental Test Fixtures</a:t>
            </a:r>
          </a:p>
          <a:p>
            <a:pPr lvl="1"/>
            <a:r>
              <a:rPr lang="en-US" sz="1600" dirty="0" smtClean="0"/>
              <a:t>Thermal Vacuum Fixture</a:t>
            </a:r>
          </a:p>
          <a:p>
            <a:pPr lvl="1"/>
            <a:r>
              <a:rPr lang="en-US" sz="1600" dirty="0" smtClean="0"/>
              <a:t>Vibration Plate Fixture</a:t>
            </a:r>
          </a:p>
          <a:p>
            <a:r>
              <a:rPr lang="en-US" sz="1800" dirty="0" smtClean="0"/>
              <a:t>Purge Suitcase</a:t>
            </a:r>
          </a:p>
          <a:p>
            <a:endParaRPr lang="en-US" sz="1800" dirty="0" smtClean="0"/>
          </a:p>
        </p:txBody>
      </p:sp>
      <p:pic>
        <p:nvPicPr>
          <p:cNvPr id="29704" name="Picture 5" descr="Business Areas - Military Spa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>
            <a:fillRect/>
          </a:stretch>
        </p:blipFill>
        <p:spPr bwMode="auto">
          <a:xfrm>
            <a:off x="5173133" y="1532467"/>
            <a:ext cx="27051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1695</TotalTime>
  <Words>526</Words>
  <Application>Microsoft Office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Mid Phase B Status - ISIS - DRAFT 1</vt:lpstr>
      <vt:lpstr>Visio</vt:lpstr>
      <vt:lpstr>Ground Support Equipment</vt:lpstr>
      <vt:lpstr>Outline</vt:lpstr>
      <vt:lpstr>Board-Level GSE</vt:lpstr>
      <vt:lpstr>Spacecraft Emulator</vt:lpstr>
      <vt:lpstr>GSEOS</vt:lpstr>
      <vt:lpstr>Safe / Arm plugs</vt:lpstr>
      <vt:lpstr>Calibration GSE for Instrument Articulation</vt:lpstr>
      <vt:lpstr>Calibration GSE for Beam Generation</vt:lpstr>
      <vt:lpstr>Mechanical GSE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91</cp:revision>
  <cp:lastPrinted>2012-05-09T16:55:26Z</cp:lastPrinted>
  <dcterms:created xsi:type="dcterms:W3CDTF">2013-01-28T12:52:32Z</dcterms:created>
  <dcterms:modified xsi:type="dcterms:W3CDTF">2013-10-23T18:38:29Z</dcterms:modified>
</cp:coreProperties>
</file>