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13" r:id="rId2"/>
    <p:sldId id="429" r:id="rId3"/>
    <p:sldId id="431" r:id="rId4"/>
    <p:sldId id="432" r:id="rId5"/>
    <p:sldId id="425" r:id="rId6"/>
    <p:sldId id="426" r:id="rId7"/>
    <p:sldId id="420" r:id="rId8"/>
    <p:sldId id="421" r:id="rId9"/>
    <p:sldId id="422" r:id="rId10"/>
    <p:sldId id="430" r:id="rId1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BA8F754F-D314-A544-B58E-3A9AFD86BEAA}">
          <p14:sldIdLst>
            <p14:sldId id="413"/>
            <p14:sldId id="429"/>
            <p14:sldId id="418"/>
            <p14:sldId id="424"/>
            <p14:sldId id="425"/>
            <p14:sldId id="426"/>
            <p14:sldId id="420"/>
            <p14:sldId id="421"/>
            <p14:sldId id="422"/>
            <p14:sldId id="4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162" d="100"/>
          <a:sy n="162" d="100"/>
        </p:scale>
        <p:origin x="-7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E6F0-14D6-41C6-9840-CD7868C8A972}" type="datetime1">
              <a:rPr lang="en-US"/>
              <a:pPr>
                <a:defRPr/>
              </a:pPr>
              <a:t>10/24/13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505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RBSPICE CDR August 3 &amp; 4, 2009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830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81800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1430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5814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16BD-C406-438B-B2C4-3FC56A74D889}" type="datetime1">
              <a:rPr lang="en-US"/>
              <a:pPr>
                <a:defRPr/>
              </a:pPr>
              <a:t>10/24/13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505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RBSPICE CDR August 3 &amp; 4, 2009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410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2.jpeg"/><Relationship Id="rId9" Type="http://schemas.openxmlformats.org/officeDocument/2006/relationships/image" Target="../media/image1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10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23 – </a:t>
            </a:r>
            <a:r>
              <a:rPr lang="en-US" sz="1000" baseline="0" dirty="0" smtClean="0"/>
              <a:t> Ground Support Equipment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  <p:sldLayoutId id="2147483674" r:id="rId6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Ground Support Equipment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GSE highly leveraged from previous programs</a:t>
            </a:r>
          </a:p>
          <a:p>
            <a:r>
              <a:rPr lang="en-US" dirty="0" smtClean="0"/>
              <a:t>Most GSE </a:t>
            </a:r>
            <a:r>
              <a:rPr lang="en-US" dirty="0" smtClean="0"/>
              <a:t>is built and </a:t>
            </a:r>
            <a:r>
              <a:rPr lang="en-US" dirty="0" smtClean="0"/>
              <a:t>ready </a:t>
            </a:r>
            <a:r>
              <a:rPr lang="en-US" dirty="0" smtClean="0"/>
              <a:t>for instrument </a:t>
            </a:r>
            <a:r>
              <a:rPr lang="en-US" dirty="0" smtClean="0"/>
              <a:t>testing</a:t>
            </a:r>
          </a:p>
          <a:p>
            <a:r>
              <a:rPr lang="en-US" dirty="0" smtClean="0"/>
              <a:t>EPI-Hi mechanical GSE not designed yet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4468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Level GSE</a:t>
            </a:r>
          </a:p>
          <a:p>
            <a:r>
              <a:rPr lang="en-US" dirty="0" smtClean="0"/>
              <a:t>Spacecraft emulators</a:t>
            </a:r>
          </a:p>
          <a:p>
            <a:r>
              <a:rPr lang="en-US" dirty="0" smtClean="0"/>
              <a:t>GSEOS</a:t>
            </a:r>
          </a:p>
          <a:p>
            <a:r>
              <a:rPr lang="en-US" dirty="0" smtClean="0"/>
              <a:t>Safe / Arm plugs</a:t>
            </a:r>
          </a:p>
          <a:p>
            <a:r>
              <a:rPr lang="en-US" dirty="0" smtClean="0"/>
              <a:t>Calibration GSE</a:t>
            </a:r>
          </a:p>
          <a:p>
            <a:r>
              <a:rPr lang="en-US" dirty="0" smtClean="0"/>
              <a:t>Shipping Containers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1619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Board-Level GSE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229600" cy="5034884"/>
          </a:xfrm>
        </p:spPr>
        <p:txBody>
          <a:bodyPr/>
          <a:lstStyle/>
          <a:p>
            <a:r>
              <a:rPr lang="en-US" dirty="0" smtClean="0"/>
              <a:t>Each EPI-Lo lead engineer is responsible for developing their own board-level GSE.</a:t>
            </a:r>
          </a:p>
          <a:p>
            <a:pPr lvl="1" eaLnBrk="1" hangingPunct="1"/>
            <a:r>
              <a:rPr lang="en-US" b="1" u="sng" dirty="0" smtClean="0"/>
              <a:t>Power Board</a:t>
            </a:r>
            <a:r>
              <a:rPr lang="en-US" dirty="0" smtClean="0"/>
              <a:t>: Load board, active load, HV load, breakout box, breakout board, I2C stimulus</a:t>
            </a:r>
          </a:p>
          <a:p>
            <a:pPr lvl="1" eaLnBrk="1" hangingPunct="1"/>
            <a:r>
              <a:rPr lang="en-US" b="1" u="sng" dirty="0" smtClean="0"/>
              <a:t>Event Board</a:t>
            </a:r>
            <a:r>
              <a:rPr lang="en-US" dirty="0" smtClean="0"/>
              <a:t>:  energy and TOF preamp boards, test port box, breakout box, I2C slave, commercial </a:t>
            </a:r>
            <a:r>
              <a:rPr lang="en-US" dirty="0" err="1" smtClean="0"/>
              <a:t>pulsers</a:t>
            </a:r>
            <a:endParaRPr lang="en-US" dirty="0" smtClean="0"/>
          </a:p>
          <a:p>
            <a:pPr lvl="1" eaLnBrk="1" hangingPunct="1"/>
            <a:r>
              <a:rPr lang="en-US" b="1" u="sng" dirty="0" smtClean="0"/>
              <a:t>Anode Board</a:t>
            </a:r>
            <a:r>
              <a:rPr lang="en-US" dirty="0" smtClean="0"/>
              <a:t>: Commercial </a:t>
            </a:r>
            <a:r>
              <a:rPr lang="en-US" dirty="0" err="1" smtClean="0"/>
              <a:t>pulsers</a:t>
            </a:r>
            <a:r>
              <a:rPr lang="en-US" dirty="0" smtClean="0"/>
              <a:t>, scope, HV power supply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All GSE is peer reviewed</a:t>
            </a:r>
          </a:p>
          <a:p>
            <a:r>
              <a:rPr lang="en-US" dirty="0" smtClean="0"/>
              <a:t>EPI-Hi engineering team develops a board-level GSE for Caltech-designed boards that can be shared between boards based on common subsystems (MISC, I/F to a PC)</a:t>
            </a:r>
          </a:p>
          <a:p>
            <a:r>
              <a:rPr lang="en-US" dirty="0" smtClean="0"/>
              <a:t>Test procedure written for each board, all GSE calibrated</a:t>
            </a:r>
          </a:p>
          <a:p>
            <a:r>
              <a:rPr lang="en-US" dirty="0" smtClean="0"/>
              <a:t> EPI-Hi subcontractors develop their own board-level </a:t>
            </a:r>
            <a:r>
              <a:rPr lang="en-US" smtClean="0"/>
              <a:t>GSE for LVPS </a:t>
            </a:r>
            <a:r>
              <a:rPr lang="en-US" dirty="0" smtClean="0"/>
              <a:t>and </a:t>
            </a:r>
            <a:r>
              <a:rPr lang="en-US" smtClean="0"/>
              <a:t>Bias Supply</a:t>
            </a: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9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132114"/>
            <a:ext cx="5138583" cy="5238524"/>
          </a:xfrm>
        </p:spPr>
        <p:txBody>
          <a:bodyPr/>
          <a:lstStyle/>
          <a:p>
            <a:r>
              <a:rPr lang="en-US" sz="2000" dirty="0" smtClean="0"/>
              <a:t>Mini emulator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Instrument Data Interfaces only, No Power Interfaces, No Temperature Interfaces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rovides virtual 1PPS </a:t>
            </a:r>
            <a:endParaRPr lang="en-US" sz="1800" dirty="0"/>
          </a:p>
          <a:p>
            <a:pPr lvl="1"/>
            <a:r>
              <a:rPr lang="en-US" sz="1800" dirty="0"/>
              <a:t>GSEOS Interface is fully compliant </a:t>
            </a:r>
          </a:p>
          <a:p>
            <a:pPr lvl="1"/>
            <a:r>
              <a:rPr lang="en-US" sz="1800" dirty="0"/>
              <a:t>Non-flight use </a:t>
            </a:r>
            <a:r>
              <a:rPr lang="en-US" sz="1800" dirty="0" smtClean="0"/>
              <a:t>only</a:t>
            </a:r>
          </a:p>
          <a:p>
            <a:r>
              <a:rPr lang="en-US" sz="2000" dirty="0" smtClean="0"/>
              <a:t>Full emulator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Instrument Data, Power and Temperature </a:t>
            </a:r>
            <a:r>
              <a:rPr lang="en-US" sz="1800" dirty="0" smtClean="0"/>
              <a:t>Interfaces (no power supply)</a:t>
            </a:r>
            <a:endParaRPr lang="en-US" sz="1800" dirty="0"/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rovides virtual 1PPS </a:t>
            </a:r>
            <a:endParaRPr lang="en-US" sz="1800" dirty="0"/>
          </a:p>
          <a:p>
            <a:pPr lvl="1"/>
            <a:r>
              <a:rPr lang="en-US" sz="1800" dirty="0"/>
              <a:t>Designed for use with Flight </a:t>
            </a:r>
            <a:r>
              <a:rPr lang="en-US" sz="1800" dirty="0" smtClean="0"/>
              <a:t>hardware</a:t>
            </a:r>
          </a:p>
          <a:p>
            <a:r>
              <a:rPr lang="en-US" sz="2000" dirty="0" smtClean="0"/>
              <a:t>GSE verification performed by Project</a:t>
            </a:r>
          </a:p>
          <a:p>
            <a:r>
              <a:rPr lang="en-US" sz="2000" dirty="0" smtClean="0"/>
              <a:t>3 full, 3 mini emulators for ISIS</a:t>
            </a:r>
          </a:p>
          <a:p>
            <a:pPr>
              <a:buNone/>
            </a:pPr>
            <a:r>
              <a:rPr lang="en-US" sz="2000" dirty="0" smtClean="0"/>
              <a:t>(1 </a:t>
            </a:r>
            <a:r>
              <a:rPr lang="en-US" sz="2000" dirty="0" smtClean="0"/>
              <a:t>ea </a:t>
            </a:r>
            <a:r>
              <a:rPr lang="en-US" sz="2000" dirty="0" smtClean="0"/>
              <a:t>f</a:t>
            </a:r>
            <a:r>
              <a:rPr lang="en-US" sz="2000" dirty="0" smtClean="0"/>
              <a:t>or EPI</a:t>
            </a:r>
            <a:r>
              <a:rPr lang="en-US" sz="2000" dirty="0" smtClean="0"/>
              <a:t>-Lo, 2 </a:t>
            </a:r>
            <a:r>
              <a:rPr lang="en-US" sz="2000" dirty="0" smtClean="0"/>
              <a:t>ea for </a:t>
            </a:r>
            <a:r>
              <a:rPr lang="en-US" sz="2000" dirty="0" smtClean="0"/>
              <a:t>EPI-Hi)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Emulator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90449" y="1777354"/>
            <a:ext cx="3181349" cy="17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Ottman\SPP\Emulator\RBSP_Photos\DSC01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751" t="17515" r="6868" b="22880"/>
          <a:stretch/>
        </p:blipFill>
        <p:spPr bwMode="auto">
          <a:xfrm>
            <a:off x="5497358" y="4066767"/>
            <a:ext cx="3374440" cy="176676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984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Common GSE software for all instruments</a:t>
            </a:r>
          </a:p>
          <a:p>
            <a:r>
              <a:rPr lang="en-US" sz="2000" dirty="0" smtClean="0"/>
              <a:t>Display </a:t>
            </a:r>
            <a:r>
              <a:rPr lang="en-US" sz="2000" dirty="0"/>
              <a:t>screens and instrument customizations can be used through all development cycles from bench testing, I&amp;T deployment, to flight </a:t>
            </a:r>
            <a:r>
              <a:rPr lang="en-US" sz="2000" dirty="0" smtClean="0"/>
              <a:t>operations</a:t>
            </a:r>
          </a:p>
          <a:p>
            <a:r>
              <a:rPr lang="en-US" sz="2000" dirty="0" smtClean="0"/>
              <a:t>Same platform used for EM, Flight, and Spacecraft operations</a:t>
            </a:r>
          </a:p>
          <a:p>
            <a:pPr lvl="1"/>
            <a:r>
              <a:rPr lang="en-US" sz="2000" dirty="0" smtClean="0"/>
              <a:t>Test scripts can be developed by individual teams, tested on EMs, and then executed at the S/C level</a:t>
            </a:r>
          </a:p>
          <a:p>
            <a:r>
              <a:rPr lang="en-US" sz="2000" dirty="0" smtClean="0"/>
              <a:t>Software verification performed by project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GSEOS</a:t>
            </a:r>
            <a:endParaRPr lang="en-US" dirty="0"/>
          </a:p>
        </p:txBody>
      </p:sp>
      <p:graphicFrame>
        <p:nvGraphicFramePr>
          <p:cNvPr id="4" name="Object 3" descr="Business Areas - Military Spac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3021975"/>
              </p:ext>
            </p:extLst>
          </p:nvPr>
        </p:nvGraphicFramePr>
        <p:xfrm>
          <a:off x="4209536" y="3698976"/>
          <a:ext cx="4559100" cy="2613225"/>
        </p:xfrm>
        <a:graphic>
          <a:graphicData uri="http://schemas.openxmlformats.org/presentationml/2006/ole">
            <p:oleObj spid="_x0000_s1036" name="Visio" r:id="rId3" imgW="7200900" imgH="4229100" progId="">
              <p:embed/>
            </p:oleObj>
          </a:graphicData>
        </a:graphic>
      </p:graphicFrame>
      <p:pic>
        <p:nvPicPr>
          <p:cNvPr id="5" name="Picture 7" descr="PEPSSI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38" y="3698976"/>
            <a:ext cx="3742037" cy="264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8815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has a HV air-safe plug</a:t>
            </a:r>
          </a:p>
          <a:p>
            <a:pPr lvl="1"/>
            <a:r>
              <a:rPr lang="en-US" dirty="0" smtClean="0"/>
              <a:t>When installed HV is limited to air safe levels (hardware and software limited)</a:t>
            </a:r>
          </a:p>
          <a:p>
            <a:pPr lvl="1"/>
            <a:r>
              <a:rPr lang="en-US" dirty="0" smtClean="0"/>
              <a:t>Plug will be removed for S/C TV testing</a:t>
            </a:r>
          </a:p>
          <a:p>
            <a:pPr lvl="1"/>
            <a:r>
              <a:rPr lang="en-US" dirty="0" smtClean="0"/>
              <a:t>Plug will be permanently removed during final closeout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Instrument covers</a:t>
            </a:r>
          </a:p>
          <a:p>
            <a:pPr lvl="1"/>
            <a:r>
              <a:rPr lang="en-US" dirty="0" smtClean="0"/>
              <a:t>ISIS instruments will have red-tag covers to protect the apertures</a:t>
            </a:r>
          </a:p>
          <a:p>
            <a:pPr lvl="1"/>
            <a:r>
              <a:rPr lang="en-US" dirty="0" smtClean="0"/>
              <a:t>Covers will be temporarily removed for S/C TV testing </a:t>
            </a:r>
          </a:p>
          <a:p>
            <a:pPr lvl="1"/>
            <a:r>
              <a:rPr lang="en-US" dirty="0" smtClean="0"/>
              <a:t>Covers will be permanently removed during final closeout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/ Arm plugs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3393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684" t="18947" r="12764" b="22915"/>
          <a:stretch/>
        </p:blipFill>
        <p:spPr bwMode="auto">
          <a:xfrm>
            <a:off x="5356178" y="2047373"/>
            <a:ext cx="3613243" cy="2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Calibration GSE for Instrument Articulation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87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Use in APL accelerator facility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/>
              <a:t>Vacuum compatible (low outgassing)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Cover full FOV for one octant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Specified and purchased custom system from </a:t>
            </a:r>
            <a:r>
              <a:rPr lang="en-US" sz="1600" dirty="0" err="1" smtClean="0"/>
              <a:t>Newmark</a:t>
            </a:r>
            <a:r>
              <a:rPr lang="en-US" sz="1600" dirty="0" smtClean="0"/>
              <a:t>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Received January ‘09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Re-furbished in ’12 at </a:t>
            </a:r>
            <a:r>
              <a:rPr lang="en-US" sz="1600" dirty="0" err="1" smtClean="0"/>
              <a:t>Newmark</a:t>
            </a:r>
            <a:r>
              <a:rPr lang="en-US" sz="1600" dirty="0" smtClean="0"/>
              <a:t>.  Added additional controller and position sensor feedback on all motors.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Fully set up in vacuum chamber with all feed-</a:t>
            </a:r>
            <a:r>
              <a:rPr lang="en-US" sz="1600" dirty="0" err="1" smtClean="0"/>
              <a:t>throughs</a:t>
            </a:r>
            <a:r>
              <a:rPr lang="en-US" sz="1600" dirty="0" smtClean="0"/>
              <a:t> and control software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Future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Build adaptor plate for EPI-Lo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Test with mass prototype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34000" y="4981074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Articulation stage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543800" y="1143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Instrument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172200" y="3914274"/>
            <a:ext cx="914400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7620000" y="1447800"/>
            <a:ext cx="533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6248400" y="1828800"/>
            <a:ext cx="1676400" cy="14478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16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Calibration GSE for Beam Generation</a:t>
            </a:r>
          </a:p>
        </p:txBody>
      </p:sp>
      <p:sp>
        <p:nvSpPr>
          <p:cNvPr id="28676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038600" cy="4800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Requirements</a:t>
            </a:r>
          </a:p>
          <a:p>
            <a:pPr lvl="1" eaLnBrk="1" hangingPunct="1"/>
            <a:r>
              <a:rPr lang="en-US" sz="1600" dirty="0" smtClean="0"/>
              <a:t>Use in APL calibration facility with particle accelerator</a:t>
            </a:r>
          </a:p>
          <a:p>
            <a:pPr lvl="2" eaLnBrk="1" hangingPunct="1"/>
            <a:r>
              <a:rPr lang="en-US" sz="1400" dirty="0" smtClean="0"/>
              <a:t>Vacuum compatible (low outgassing)</a:t>
            </a:r>
          </a:p>
          <a:p>
            <a:pPr lvl="1" eaLnBrk="1" hangingPunct="1"/>
            <a:r>
              <a:rPr lang="en-US" sz="1600" dirty="0" smtClean="0"/>
              <a:t>Allow user to select ion or electron calibration source and intensity</a:t>
            </a:r>
          </a:p>
          <a:p>
            <a:pPr lvl="1" eaLnBrk="1" hangingPunct="1"/>
            <a:r>
              <a:rPr lang="en-US" sz="1600" dirty="0" smtClean="0"/>
              <a:t>No stray light from optical switches</a:t>
            </a:r>
          </a:p>
          <a:p>
            <a:pPr eaLnBrk="1" hangingPunct="1"/>
            <a:r>
              <a:rPr lang="en-US" sz="1800" dirty="0" smtClean="0"/>
              <a:t>Status</a:t>
            </a:r>
          </a:p>
          <a:p>
            <a:pPr lvl="1" eaLnBrk="1" hangingPunct="1"/>
            <a:r>
              <a:rPr lang="en-US" sz="1600" dirty="0" smtClean="0"/>
              <a:t>Designed and built custom system</a:t>
            </a:r>
          </a:p>
          <a:p>
            <a:pPr lvl="2" eaLnBrk="1" hangingPunct="1"/>
            <a:r>
              <a:rPr lang="en-US" sz="1400" dirty="0" smtClean="0"/>
              <a:t>Three-wheel implementation</a:t>
            </a:r>
          </a:p>
          <a:p>
            <a:pPr lvl="2" eaLnBrk="1" hangingPunct="1"/>
            <a:r>
              <a:rPr lang="en-US" sz="1400" dirty="0" smtClean="0"/>
              <a:t>Optical switches off when not homing</a:t>
            </a:r>
          </a:p>
          <a:p>
            <a:pPr lvl="1" eaLnBrk="1" hangingPunct="1"/>
            <a:r>
              <a:rPr lang="en-US" sz="1600" dirty="0" smtClean="0"/>
              <a:t>Installed and in use in APL facility</a:t>
            </a:r>
          </a:p>
        </p:txBody>
      </p:sp>
      <p:pic>
        <p:nvPicPr>
          <p:cNvPr id="28677" name="Picture 4" descr="P80501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224" r="15494" b="4237"/>
          <a:stretch>
            <a:fillRect/>
          </a:stretch>
        </p:blipFill>
        <p:spPr bwMode="auto">
          <a:xfrm>
            <a:off x="4618038" y="1476375"/>
            <a:ext cx="4364037" cy="39052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7343775" y="4986338"/>
            <a:ext cx="1428750" cy="3524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Source wheel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4748213" y="3978275"/>
            <a:ext cx="1111250" cy="3524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Foil wheel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7589838" y="1817688"/>
            <a:ext cx="1554162" cy="3524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Detector wheel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57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850900" y="1143000"/>
            <a:ext cx="4016375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GSE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 smtClean="0"/>
              <a:t>Shipping Container </a:t>
            </a:r>
          </a:p>
          <a:p>
            <a:pPr lvl="1"/>
            <a:r>
              <a:rPr lang="en-US" sz="1600" dirty="0" smtClean="0"/>
              <a:t>Requirements</a:t>
            </a:r>
          </a:p>
          <a:p>
            <a:pPr lvl="2"/>
            <a:r>
              <a:rPr lang="en-US" sz="1400" dirty="0" smtClean="0"/>
              <a:t>N2 purged, humidity controlled and monitored</a:t>
            </a:r>
          </a:p>
          <a:p>
            <a:pPr lvl="2"/>
            <a:r>
              <a:rPr lang="en-US" sz="1400" dirty="0" smtClean="0"/>
              <a:t>Low </a:t>
            </a:r>
            <a:r>
              <a:rPr lang="en-US" sz="1400" dirty="0" err="1" smtClean="0"/>
              <a:t>outgassing</a:t>
            </a:r>
            <a:endParaRPr lang="en-US" sz="1400" dirty="0" smtClean="0"/>
          </a:p>
          <a:p>
            <a:pPr lvl="2"/>
            <a:r>
              <a:rPr lang="en-US" sz="1400" dirty="0" smtClean="0"/>
              <a:t>Shock mounted and monitored</a:t>
            </a:r>
          </a:p>
          <a:p>
            <a:pPr lvl="2"/>
            <a:r>
              <a:rPr lang="en-US" sz="1400" dirty="0" smtClean="0"/>
              <a:t>Hermetically sealed with pressure relief valve</a:t>
            </a:r>
          </a:p>
          <a:p>
            <a:r>
              <a:rPr lang="en-US" sz="1800" dirty="0" smtClean="0"/>
              <a:t>Environmental Test Fixtures</a:t>
            </a:r>
          </a:p>
          <a:p>
            <a:pPr lvl="1"/>
            <a:r>
              <a:rPr lang="en-US" sz="1600" dirty="0" smtClean="0"/>
              <a:t>Thermal Vacuum Fixture</a:t>
            </a:r>
          </a:p>
          <a:p>
            <a:pPr lvl="1"/>
            <a:r>
              <a:rPr lang="en-US" sz="1600" dirty="0" smtClean="0"/>
              <a:t>Vibration Plate Fixture</a:t>
            </a:r>
          </a:p>
          <a:p>
            <a:r>
              <a:rPr lang="en-US" sz="1800" dirty="0" smtClean="0"/>
              <a:t>Purge </a:t>
            </a:r>
            <a:r>
              <a:rPr lang="en-US" sz="1800" dirty="0" smtClean="0"/>
              <a:t>Suitcase</a:t>
            </a:r>
            <a:endParaRPr lang="en-US" sz="1800" dirty="0" smtClean="0"/>
          </a:p>
          <a:p>
            <a:r>
              <a:rPr lang="en-US" sz="1800" dirty="0" smtClean="0"/>
              <a:t>EPI-Hi </a:t>
            </a:r>
            <a:r>
              <a:rPr lang="en-US" sz="1800" dirty="0" smtClean="0"/>
              <a:t>m</a:t>
            </a:r>
            <a:r>
              <a:rPr lang="en-US" sz="1800" dirty="0" smtClean="0"/>
              <a:t>echanical GSE holds the rigid-flex board stack in binder style, </a:t>
            </a:r>
            <a:r>
              <a:rPr lang="en-US" sz="1800" dirty="0" smtClean="0"/>
              <a:t>allowing</a:t>
            </a:r>
            <a:r>
              <a:rPr lang="en-US" sz="1800" dirty="0" smtClean="0"/>
              <a:t> individual boards to “open” </a:t>
            </a:r>
            <a:r>
              <a:rPr lang="en-US" sz="1800" dirty="0" smtClean="0"/>
              <a:t>like book </a:t>
            </a:r>
            <a:r>
              <a:rPr lang="en-US" sz="1800" dirty="0" smtClean="0"/>
              <a:t>pages</a:t>
            </a:r>
            <a:r>
              <a:rPr lang="en-US" sz="1800" dirty="0" smtClean="0"/>
              <a:t> for testing before installation into the flight E-box.</a:t>
            </a:r>
            <a:endParaRPr lang="en-US" sz="1800" dirty="0" smtClean="0"/>
          </a:p>
        </p:txBody>
      </p:sp>
      <p:pic>
        <p:nvPicPr>
          <p:cNvPr id="29704" name="Picture 5" descr="Business Areas - Military Spa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4253"/>
          <a:stretch>
            <a:fillRect/>
          </a:stretch>
        </p:blipFill>
        <p:spPr bwMode="auto">
          <a:xfrm>
            <a:off x="5173133" y="1532467"/>
            <a:ext cx="27051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1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1742</TotalTime>
  <Words>642</Words>
  <Application>Microsoft Macintosh PowerPoint</Application>
  <PresentationFormat>On-screen Show (4:3)</PresentationFormat>
  <Paragraphs>93</Paragraphs>
  <Slides>10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Mid Phase B Status - ISIS - DRAFT 1</vt:lpstr>
      <vt:lpstr>Visio</vt:lpstr>
      <vt:lpstr>Ground Support Equipment</vt:lpstr>
      <vt:lpstr>Outline</vt:lpstr>
      <vt:lpstr>Board-Level GSE</vt:lpstr>
      <vt:lpstr>Spacecraft Emulator</vt:lpstr>
      <vt:lpstr>GSEOS</vt:lpstr>
      <vt:lpstr>Safe / Arm plugs</vt:lpstr>
      <vt:lpstr>Calibration GSE for Instrument Articulation</vt:lpstr>
      <vt:lpstr>Calibration GSE for Beam Generation</vt:lpstr>
      <vt:lpstr>Mechanical GSE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Branislav  Kecman</cp:lastModifiedBy>
  <cp:revision>99</cp:revision>
  <cp:lastPrinted>2012-05-09T16:55:26Z</cp:lastPrinted>
  <dcterms:created xsi:type="dcterms:W3CDTF">2013-10-24T07:32:43Z</dcterms:created>
  <dcterms:modified xsi:type="dcterms:W3CDTF">2013-10-24T08:19:44Z</dcterms:modified>
</cp:coreProperties>
</file>