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theme/theme3.xml" ContentType="application/vnd.openxmlformats-officedocument.them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Default Extension="png" ContentType="image/png"/>
  <Override PartName="/ppt/slideLayouts/slideLayout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413" r:id="rId2"/>
    <p:sldId id="415" r:id="rId3"/>
    <p:sldId id="416" r:id="rId4"/>
    <p:sldId id="417" r:id="rId5"/>
    <p:sldId id="418" r:id="rId6"/>
    <p:sldId id="419" r:id="rId7"/>
    <p:sldId id="420" r:id="rId8"/>
    <p:sldId id="421" r:id="rId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18" d="100"/>
          <a:sy n="118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22 – </a:t>
            </a:r>
            <a:r>
              <a:rPr lang="en-US" sz="1000" baseline="0" dirty="0" smtClean="0"/>
              <a:t> Flight Operations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Christian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Flight Operations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commissioning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</a:t>
            </a:r>
            <a:r>
              <a:rPr lang="en-US" dirty="0" smtClean="0">
                <a:solidFill>
                  <a:srgbClr val="000000"/>
                </a:solidFill>
              </a:rPr>
              <a:t>ominal operations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Instrument command loads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Instrument autonomy requirements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Flight operations staffing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Off-nominal operations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Initial Commissioning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06664" y="949158"/>
            <a:ext cx="8503652" cy="538881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ISIS EPI-Lo and EPI-Hi Statistics Gathering and Threshold Scans</a:t>
            </a: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After initial checkout it is important that ISIS instrument gather as much data as possible (especially raw event data)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Allows instruments to populate composition tracks so that TOF </a:t>
            </a:r>
            <a:r>
              <a:rPr lang="en-US" sz="18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vs</a:t>
            </a:r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E flux boxes (EPI-Lo) and De </a:t>
            </a:r>
            <a:r>
              <a:rPr lang="en-US" sz="18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vs</a:t>
            </a:r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Eprime</a:t>
            </a:r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boxes (EPI-Hi) can be adjusted before perihelion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Threshold scans to determine optimal threshold values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6 weeks need for these activities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EPI-Lo does not need to be on continuously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ISIS EPI-Lo and EPI-Hi Table Loads and/or Software Updates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Table updates expected (adjustment of flux box bins) 3 weeks into statistic gathering period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Software updates as needed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Based on STEREO experience EPI-HI will require 10-20 opportunities (on separate days) to send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commands in the first two months</a:t>
            </a:r>
            <a:endParaRPr lang="en-US" sz="11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Necessary to obtain/analyze at least a few hours of new data in between command opportunities to test whether the commands worked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Therefore, need to collect data between commanding opportunities</a:t>
            </a:r>
          </a:p>
          <a:p>
            <a:pPr marL="228600" lvl="1" indent="0" eaLnBrk="1" hangingPunct="1">
              <a:buNone/>
            </a:pP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17660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EPI</a:t>
            </a:r>
            <a:r>
              <a:rPr lang="en-US" sz="2000" dirty="0"/>
              <a:t>-Hi and EPI-Lo operate the same </a:t>
            </a:r>
            <a:r>
              <a:rPr lang="en-US" sz="2000" dirty="0" smtClean="0"/>
              <a:t>whenever </a:t>
            </a:r>
            <a:r>
              <a:rPr lang="en-US" sz="2000" dirty="0"/>
              <a:t>powered-</a:t>
            </a:r>
            <a:r>
              <a:rPr lang="en-US" sz="2000" dirty="0" smtClean="0"/>
              <a:t>on except </a:t>
            </a:r>
            <a:r>
              <a:rPr lang="en-US" sz="2000" dirty="0"/>
              <a:t>for the volume/content of the data sent to the S/C inside/outside 0.25 </a:t>
            </a:r>
            <a:r>
              <a:rPr lang="en-US" sz="2000" dirty="0" smtClean="0"/>
              <a:t>AU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Spacecraft- Sun Distance R&lt;0.25 AU (Normal Science Mode)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Full nominal power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High data collection </a:t>
            </a:r>
            <a:r>
              <a:rPr lang="en-US" sz="2000" dirty="0" smtClean="0"/>
              <a:t>rate</a:t>
            </a:r>
          </a:p>
          <a:p>
            <a:pPr lvl="1"/>
            <a:r>
              <a:rPr lang="en-US" sz="2000" dirty="0" smtClean="0"/>
              <a:t> Burst </a:t>
            </a:r>
            <a:r>
              <a:rPr lang="en-US" sz="2000" dirty="0"/>
              <a:t>mode</a:t>
            </a:r>
            <a:r>
              <a:rPr lang="en-US" sz="2000" dirty="0" smtClean="0"/>
              <a:t> (EPI-Lo)</a:t>
            </a:r>
          </a:p>
          <a:p>
            <a:r>
              <a:rPr lang="en-US" sz="2000" b="1" dirty="0"/>
              <a:t>Spacecraft- Sun Distance: </a:t>
            </a:r>
            <a:r>
              <a:rPr lang="en-US" sz="2000" b="1" dirty="0" smtClean="0"/>
              <a:t>0.25 AU &lt; R (</a:t>
            </a:r>
            <a:r>
              <a:rPr lang="en-US" sz="2000" b="1" dirty="0"/>
              <a:t>Low-rate Science Mode)</a:t>
            </a:r>
            <a:endParaRPr lang="en-US" sz="2000" dirty="0"/>
          </a:p>
          <a:p>
            <a:pPr lvl="1"/>
            <a:r>
              <a:rPr lang="en-US" sz="2000" dirty="0" smtClean="0"/>
              <a:t>Full </a:t>
            </a:r>
            <a:r>
              <a:rPr lang="en-US" sz="2000" dirty="0"/>
              <a:t>power</a:t>
            </a:r>
            <a:r>
              <a:rPr lang="en-US" sz="2000" dirty="0" smtClean="0"/>
              <a:t> whenever </a:t>
            </a:r>
            <a:r>
              <a:rPr lang="en-US" sz="2000" dirty="0"/>
              <a:t>possible</a:t>
            </a:r>
          </a:p>
          <a:p>
            <a:pPr lvl="1"/>
            <a:r>
              <a:rPr lang="en-US" sz="2000" dirty="0" smtClean="0"/>
              <a:t>Reduced </a:t>
            </a:r>
            <a:r>
              <a:rPr lang="en-US" sz="2000" dirty="0"/>
              <a:t>data collection </a:t>
            </a:r>
            <a:r>
              <a:rPr lang="en-US" sz="2000" dirty="0" smtClean="0"/>
              <a:t>rate (fits within ISIS telemetry allocation)</a:t>
            </a:r>
          </a:p>
          <a:p>
            <a:pPr lvl="1"/>
            <a:r>
              <a:rPr lang="en-US" sz="2000" dirty="0" smtClean="0"/>
              <a:t>Commanding </a:t>
            </a:r>
            <a:r>
              <a:rPr lang="en-US" sz="2000" dirty="0"/>
              <a:t>window should be scheduled late in the series of telemetry passes, although it may not be used every </a:t>
            </a:r>
            <a:r>
              <a:rPr lang="en-US" sz="2000" dirty="0" smtClean="0"/>
              <a:t>orbit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Minimize power cycling the HV </a:t>
            </a:r>
            <a:r>
              <a:rPr lang="en-US" sz="2000" dirty="0" smtClean="0"/>
              <a:t>supplies</a:t>
            </a:r>
          </a:p>
          <a:p>
            <a:pPr marL="228600" lvl="1" indent="0">
              <a:buNone/>
            </a:pPr>
            <a:endParaRPr lang="en-US" sz="1600" dirty="0" smtClean="0"/>
          </a:p>
          <a:p>
            <a:r>
              <a:rPr lang="en-US" sz="2000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Expecting some tool </a:t>
            </a:r>
            <a:r>
              <a:rPr lang="en-US" altLang="ja-JP" sz="2000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to plan and coordinate operations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Operations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766257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42736"/>
            <a:ext cx="7982453" cy="5148831"/>
          </a:xfrm>
        </p:spPr>
        <p:txBody>
          <a:bodyPr/>
          <a:lstStyle/>
          <a:p>
            <a:r>
              <a:rPr lang="en-US" dirty="0" smtClean="0"/>
              <a:t>Commanding </a:t>
            </a:r>
            <a:r>
              <a:rPr lang="en-US" dirty="0"/>
              <a:t>of EPI-Hi and EPI-Lo</a:t>
            </a:r>
          </a:p>
          <a:p>
            <a:pPr lvl="1"/>
            <a:r>
              <a:rPr lang="en-US" sz="1800" dirty="0"/>
              <a:t>“</a:t>
            </a:r>
            <a:r>
              <a:rPr lang="en-US" sz="1800" dirty="0" err="1"/>
              <a:t>Flatsat</a:t>
            </a:r>
            <a:r>
              <a:rPr lang="en-US" sz="1800" dirty="0"/>
              <a:t>” at UNH used to test command loads</a:t>
            </a:r>
          </a:p>
          <a:p>
            <a:pPr lvl="2"/>
            <a:r>
              <a:rPr lang="en-US" sz="1400" dirty="0" err="1"/>
              <a:t>SwRI</a:t>
            </a:r>
            <a:r>
              <a:rPr lang="en-US" sz="1400" dirty="0"/>
              <a:t> engineer will be responsible for using the native design products during Phase C to create a “behavioral model” of EPI-Hi and EPI-</a:t>
            </a:r>
            <a:r>
              <a:rPr lang="en-US" sz="1400" dirty="0" smtClean="0"/>
              <a:t>Lo</a:t>
            </a:r>
            <a:r>
              <a:rPr lang="en-US" sz="1400" dirty="0"/>
              <a:t>  </a:t>
            </a:r>
            <a:endParaRPr lang="en-US" sz="1400" dirty="0" smtClean="0"/>
          </a:p>
          <a:p>
            <a:pPr lvl="2"/>
            <a:r>
              <a:rPr lang="en-US" sz="1400" dirty="0" smtClean="0"/>
              <a:t>Constraint Checking Modules</a:t>
            </a:r>
            <a:endParaRPr lang="en-US" sz="1400" dirty="0"/>
          </a:p>
          <a:p>
            <a:pPr lvl="1"/>
            <a:r>
              <a:rPr lang="en-US" sz="1800" dirty="0"/>
              <a:t>Standard Commanding performed via GSEOS at UNH SOC</a:t>
            </a:r>
          </a:p>
          <a:p>
            <a:pPr lvl="1"/>
            <a:r>
              <a:rPr lang="en-US" sz="1800" dirty="0"/>
              <a:t>Commissioning and Contingency response, commanding </a:t>
            </a:r>
            <a:r>
              <a:rPr lang="en-US" sz="1800" dirty="0" smtClean="0"/>
              <a:t>may optionally </a:t>
            </a:r>
            <a:r>
              <a:rPr lang="en-US" sz="1800" dirty="0"/>
              <a:t>be done by EPI-Hi and EPI-Lo via </a:t>
            </a:r>
            <a:r>
              <a:rPr lang="en-US" sz="1800" dirty="0" smtClean="0"/>
              <a:t>GSEOS directly through MOC</a:t>
            </a:r>
            <a:endParaRPr lang="en-US" sz="2400" dirty="0" smtClean="0"/>
          </a:p>
          <a:p>
            <a:r>
              <a:rPr lang="en-US" dirty="0" smtClean="0"/>
              <a:t>Planning for instrument operations </a:t>
            </a:r>
          </a:p>
          <a:p>
            <a:pPr lvl="1"/>
            <a:r>
              <a:rPr lang="en-US" sz="2000" dirty="0" smtClean="0"/>
              <a:t>Planning software</a:t>
            </a:r>
          </a:p>
          <a:p>
            <a:pPr lvl="2"/>
            <a:r>
              <a:rPr lang="en-US" dirty="0" smtClean="0"/>
              <a:t>Automated routines &amp; Templates for initial planning</a:t>
            </a:r>
          </a:p>
          <a:p>
            <a:pPr lvl="2"/>
            <a:r>
              <a:rPr lang="en-US" dirty="0" smtClean="0"/>
              <a:t>Interactions with ISIS SOC interfaces for finalization of planning</a:t>
            </a:r>
          </a:p>
          <a:p>
            <a:pPr lvl="1"/>
            <a:r>
              <a:rPr lang="en-US" sz="2000" dirty="0" smtClean="0"/>
              <a:t>Develop rough plans three orbits ahead</a:t>
            </a:r>
          </a:p>
          <a:p>
            <a:pPr lvl="2"/>
            <a:r>
              <a:rPr lang="en-US" dirty="0" smtClean="0"/>
              <a:t>Test command load</a:t>
            </a:r>
          </a:p>
          <a:p>
            <a:pPr lvl="1"/>
            <a:r>
              <a:rPr lang="en-US" sz="2000" dirty="0" smtClean="0"/>
              <a:t>Develop definitive plans one orbit ahead</a:t>
            </a:r>
          </a:p>
          <a:p>
            <a:pPr lvl="2"/>
            <a:r>
              <a:rPr lang="en-US" dirty="0" smtClean="0"/>
              <a:t>Final testing</a:t>
            </a:r>
          </a:p>
          <a:p>
            <a:pPr lvl="2"/>
            <a:r>
              <a:rPr lang="en-US" dirty="0" smtClean="0"/>
              <a:t>Upload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Instrument Command Loads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067174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Instrument Autonomy requirements considerably more than in initial SPP proposal and more than EPI-HI has experienced in previous missions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Main additional requirement is the ability to record the instrument state and return to that state autonomously after instrument power cycling, due to either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s/c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telemetry time periods or anomalous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safing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of instrument.</a:t>
            </a:r>
          </a:p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ISIS will implement operational mode changes via instrument autonomy logic supplemented by a macro capability</a:t>
            </a:r>
          </a:p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Autonomy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06717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FLEXIBLE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variability of telemetry and commanding requires flexible </a:t>
            </a:r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staffing</a:t>
            </a: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Priorities (in order)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Analysis of health and safety housekeeping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Analysis of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quicklook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science data to determine interesting time periods and science optimization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Full analysis of science data and generation of data products</a:t>
            </a:r>
          </a:p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Flight Operations Staffing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06717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Plan to avoid them</a:t>
            </a:r>
          </a:p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they do occur, do whatever is necessary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Pull in whomever is needed, when they are needed</a:t>
            </a:r>
          </a:p>
          <a:p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Off-nominal Operations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0671746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1523</TotalTime>
  <Words>617</Words>
  <Application>Microsoft Macintosh PowerPoint</Application>
  <PresentationFormat>On-screen Show (4:3)</PresentationFormat>
  <Paragraphs>85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Mid Phase B Status - ISIS - DRAFT 1</vt:lpstr>
      <vt:lpstr>Flight Operations</vt:lpstr>
      <vt:lpstr>Outline</vt:lpstr>
      <vt:lpstr>Initial Commissioning</vt:lpstr>
      <vt:lpstr>Nominal Operations</vt:lpstr>
      <vt:lpstr>Instrument Command Loads</vt:lpstr>
      <vt:lpstr>Autonomy</vt:lpstr>
      <vt:lpstr>Flight Operations Staffing</vt:lpstr>
      <vt:lpstr>Off-nominal Operations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Eric Christian</cp:lastModifiedBy>
  <cp:revision>77</cp:revision>
  <cp:lastPrinted>2012-05-09T16:55:26Z</cp:lastPrinted>
  <dcterms:created xsi:type="dcterms:W3CDTF">2013-10-22T15:50:02Z</dcterms:created>
  <dcterms:modified xsi:type="dcterms:W3CDTF">2013-10-22T15:56:47Z</dcterms:modified>
</cp:coreProperties>
</file>