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13" r:id="rId2"/>
    <p:sldId id="428" r:id="rId3"/>
    <p:sldId id="418" r:id="rId4"/>
    <p:sldId id="429" r:id="rId5"/>
    <p:sldId id="417" r:id="rId6"/>
    <p:sldId id="433" r:id="rId7"/>
    <p:sldId id="436" r:id="rId8"/>
    <p:sldId id="443" r:id="rId9"/>
    <p:sldId id="437" r:id="rId10"/>
    <p:sldId id="438" r:id="rId11"/>
    <p:sldId id="439" r:id="rId12"/>
    <p:sldId id="440" r:id="rId13"/>
    <p:sldId id="441" r:id="rId14"/>
    <p:sldId id="442" r:id="rId15"/>
    <p:sldId id="444" r:id="rId16"/>
    <p:sldId id="445" r:id="rId17"/>
    <p:sldId id="448" r:id="rId18"/>
    <p:sldId id="446" r:id="rId1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 xmlns:mv="urn:schemas-microsoft-com:mac:vml" xmlns:mc="http://schemas.openxmlformats.org/markup-compatibility/2006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1540" autoAdjust="0"/>
  </p:normalViewPr>
  <p:slideViewPr>
    <p:cSldViewPr snapToGrid="0">
      <p:cViewPr varScale="1">
        <p:scale>
          <a:sx n="78" d="100"/>
          <a:sy n="7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15 – </a:t>
            </a:r>
            <a:r>
              <a:rPr lang="en-US" sz="1000" baseline="0" dirty="0" smtClean="0"/>
              <a:t> EPI-Hi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Branislav Kecman / Rick Cook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</a:t>
            </a:r>
            <a:r>
              <a:rPr lang="en-US" dirty="0" err="1" smtClean="0"/>
              <a:t>Mods</a:t>
            </a:r>
            <a:r>
              <a:rPr lang="en-US" dirty="0" smtClean="0"/>
              <a:t> near Peak Detector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2267" y="4989576"/>
            <a:ext cx="7964325" cy="1386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STEREO Peak detector contained two differential amplifier stages at input. For Solar Probe reduced to one stage but with higher current resulting in lower noise.</a:t>
            </a:r>
          </a:p>
          <a:p>
            <a:r>
              <a:rPr lang="en-US" dirty="0" smtClean="0"/>
              <a:t>Size of FETs in current mirror at output increased to improve matching and threshold uniformity.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88" y="1072896"/>
            <a:ext cx="7053071" cy="3724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208" y="1063020"/>
            <a:ext cx="139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04288" y="1694688"/>
            <a:ext cx="560832" cy="195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3936" y="1050828"/>
            <a:ext cx="144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Mirror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91584" y="1487424"/>
            <a:ext cx="1609344" cy="54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</a:t>
            </a:r>
            <a:r>
              <a:rPr lang="en-US" dirty="0" err="1" smtClean="0"/>
              <a:t>Mods</a:t>
            </a:r>
            <a:r>
              <a:rPr lang="en-US" dirty="0" smtClean="0"/>
              <a:t> near Peak Detector cont.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936" y="4800600"/>
            <a:ext cx="8001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16 bit shift register added to capture time history of discriminator output to aid in cross-talk identification.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47" y="1371600"/>
            <a:ext cx="6276975" cy="33147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983736" y="426720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PHASIC noise/threshold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4688894" cy="24336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4134761"/>
              </p:ext>
            </p:extLst>
          </p:nvPr>
        </p:nvGraphicFramePr>
        <p:xfrm>
          <a:off x="1371600" y="4012935"/>
          <a:ext cx="6699502" cy="191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496"/>
                <a:gridCol w="669496"/>
                <a:gridCol w="669496"/>
                <a:gridCol w="669496"/>
                <a:gridCol w="670253"/>
                <a:gridCol w="805455"/>
                <a:gridCol w="535051"/>
                <a:gridCol w="670253"/>
                <a:gridCol w="779676"/>
                <a:gridCol w="560830"/>
              </a:tblGrid>
              <a:tr h="668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Det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Cdet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(pF)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Rdet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(ohm)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Cin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(pF)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Nf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Threshold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(MeV)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Full Scale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</a:t>
                      </a:r>
                      <a:r>
                        <a:rPr lang="en-US" sz="1000" dirty="0" err="1">
                          <a:effectLst/>
                        </a:rPr>
                        <a:t>MeV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Zn @ 45 </a:t>
                      </a:r>
                      <a:r>
                        <a:rPr lang="en-US" sz="1000" dirty="0" smtClean="0">
                          <a:effectLst/>
                        </a:rPr>
                        <a:t>degrees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New York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dirty="0" err="1" smtClean="0">
                          <a:effectLst/>
                          <a:latin typeface="New York"/>
                          <a:ea typeface="Times New Roman"/>
                          <a:cs typeface="Times New Roman"/>
                        </a:rPr>
                        <a:t>MeV</a:t>
                      </a:r>
                      <a:r>
                        <a:rPr lang="en-US" sz="1000" dirty="0" smtClean="0">
                          <a:effectLst/>
                          <a:latin typeface="New York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Gain</a:t>
                      </a:r>
                      <a:r>
                        <a:rPr lang="en-US" sz="1000" baseline="0" dirty="0" smtClean="0">
                          <a:effectLst/>
                        </a:rPr>
                        <a:t> Crossover Freq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(MHz)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Phase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Margin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(deg)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0.09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L2(H1)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10000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2802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2660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13.4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L3(H2)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7500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0.19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4337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4092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10.8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15000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0.28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6155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6203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10.5</a:t>
                      </a:r>
                      <a:endParaRPr lang="en-US" sz="12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56</a:t>
                      </a:r>
                      <a:endParaRPr lang="en-US" sz="1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1734681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Cf</a:t>
            </a:r>
            <a:r>
              <a:rPr lang="en-US" dirty="0" smtClean="0"/>
              <a:t> = </a:t>
            </a:r>
            <a:r>
              <a:rPr lang="en-US" dirty="0" err="1" smtClean="0"/>
              <a:t>Nf</a:t>
            </a:r>
            <a:r>
              <a:rPr lang="en-US" dirty="0" smtClean="0"/>
              <a:t> * 5pF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1200" y="2013466"/>
            <a:ext cx="3810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Radiation Tolerance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191000" y="1524000"/>
            <a:ext cx="42672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dose tolerance improved by adding proven </a:t>
            </a:r>
            <a:r>
              <a:rPr lang="en-US" dirty="0" err="1" smtClean="0"/>
              <a:t>Aeroflex</a:t>
            </a:r>
            <a:r>
              <a:rPr lang="en-US" dirty="0" smtClean="0"/>
              <a:t> processing steps to commercial ON Semi C5N CMOS process.</a:t>
            </a:r>
          </a:p>
          <a:p>
            <a:r>
              <a:rPr lang="en-US" dirty="0" smtClean="0"/>
              <a:t>Layout modified to comply with slight </a:t>
            </a:r>
            <a:r>
              <a:rPr lang="en-US" dirty="0" err="1" smtClean="0"/>
              <a:t>Aeroflex</a:t>
            </a:r>
            <a:r>
              <a:rPr lang="en-US" dirty="0" smtClean="0"/>
              <a:t> design rule differences.</a:t>
            </a:r>
          </a:p>
          <a:p>
            <a:r>
              <a:rPr lang="en-US" dirty="0" smtClean="0"/>
              <a:t>12 </a:t>
            </a:r>
            <a:r>
              <a:rPr lang="en-US" dirty="0" err="1" smtClean="0"/>
              <a:t>krad</a:t>
            </a:r>
            <a:r>
              <a:rPr lang="en-US" dirty="0" smtClean="0"/>
              <a:t> improves to &gt;100 </a:t>
            </a:r>
            <a:r>
              <a:rPr lang="en-US" dirty="0" err="1" smtClean="0"/>
              <a:t>krad</a:t>
            </a:r>
            <a:endParaRPr lang="en-US" dirty="0" smtClean="0"/>
          </a:p>
          <a:p>
            <a:r>
              <a:rPr lang="en-US" dirty="0" err="1" smtClean="0"/>
              <a:t>Latchup</a:t>
            </a:r>
            <a:r>
              <a:rPr lang="en-US" dirty="0" smtClean="0"/>
              <a:t> threshold should still be &gt;80 </a:t>
            </a:r>
            <a:r>
              <a:rPr lang="en-US" dirty="0" err="1" smtClean="0"/>
              <a:t>MeV</a:t>
            </a:r>
            <a:r>
              <a:rPr lang="en-US" dirty="0" smtClean="0"/>
              <a:t>/(mg-cm2) due to use of guard rings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4" y="1371600"/>
            <a:ext cx="3295398" cy="4267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Status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9900" y="1500632"/>
            <a:ext cx="8259572" cy="449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Engineering run though C5N commercial process was completed, yielding “EM” wafers and dice.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EM dice installed in STEREO hybrids and tested.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Systematic noise was issue in  STEREO test fixture due to socket. (For SPP some channels need to operate at higher gain than for STEREO.)</a:t>
            </a: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Completed new test fixture without socket. Residual noise was eliminated, allowing full performance testing to proceed.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Initial test results indicate noise and dynamic range goals achieved and new 16 bit SR’s are functional.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Linearity and threshold testing in progress (should be done by PDR).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PHASIC Manual has been updated to account for SPP </a:t>
            </a:r>
            <a:r>
              <a:rPr lang="en-US" sz="2000" kern="0" dirty="0" err="1" smtClean="0">
                <a:latin typeface="+mn-lt"/>
              </a:rPr>
              <a:t>mods</a:t>
            </a:r>
            <a:r>
              <a:rPr lang="en-US" sz="2000" kern="0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MISC stands for “Minimal Instruction Set Processor”</a:t>
            </a:r>
          </a:p>
          <a:p>
            <a:r>
              <a:rPr lang="en-US" sz="2000" dirty="0" smtClean="0"/>
              <a:t>Public domain design concept by Charles Moore, inventor of FORTH</a:t>
            </a:r>
          </a:p>
          <a:p>
            <a:r>
              <a:rPr lang="en-US" sz="2000" dirty="0" smtClean="0"/>
              <a:t>Our implementation defined in 2002 for STEREO, with Dr. C.H. Ting</a:t>
            </a:r>
          </a:p>
          <a:p>
            <a:r>
              <a:rPr lang="en-US" sz="2000" dirty="0" smtClean="0"/>
              <a:t>24 bit word width; Four 6-bit instructions per word</a:t>
            </a:r>
          </a:p>
          <a:p>
            <a:r>
              <a:rPr lang="en-US" sz="2000" dirty="0" smtClean="0"/>
              <a:t>All instructions execute in single clock cycle</a:t>
            </a:r>
          </a:p>
          <a:p>
            <a:r>
              <a:rPr lang="en-US" sz="2000" dirty="0" smtClean="0"/>
              <a:t>Dedicated I/O bus and instructions</a:t>
            </a:r>
          </a:p>
          <a:p>
            <a:r>
              <a:rPr lang="en-US" sz="2000" dirty="0" smtClean="0"/>
              <a:t>11 prioritized interrupts</a:t>
            </a:r>
          </a:p>
          <a:p>
            <a:r>
              <a:rPr lang="en-US" sz="2000" dirty="0" smtClean="0"/>
              <a:t>Both MISC design and FORTH operating system stable since 2002.</a:t>
            </a:r>
          </a:p>
          <a:p>
            <a:r>
              <a:rPr lang="en-US" sz="2000" dirty="0" smtClean="0"/>
              <a:t>Compact design fits nicely in RTAX250.</a:t>
            </a:r>
          </a:p>
          <a:p>
            <a:r>
              <a:rPr lang="en-US" sz="2000" dirty="0" smtClean="0"/>
              <a:t>Data and Return stacks implemented using “block ram” in RTAX250, with EDAC becomes SEU tolerant.</a:t>
            </a:r>
          </a:p>
          <a:p>
            <a:r>
              <a:rPr lang="en-US" sz="2000" dirty="0" smtClean="0"/>
              <a:t>RTAX250 implementation (flown on </a:t>
            </a:r>
            <a:r>
              <a:rPr lang="en-US" sz="2000" dirty="0" err="1" smtClean="0"/>
              <a:t>NuSTAR</a:t>
            </a:r>
            <a:r>
              <a:rPr lang="en-US" sz="2000" dirty="0" smtClean="0"/>
              <a:t>) runs @ 15 MHz</a:t>
            </a:r>
            <a:endParaRPr lang="en-US" dirty="0" smtClean="0"/>
          </a:p>
          <a:p>
            <a:r>
              <a:rPr lang="en-US" sz="2000" dirty="0" smtClean="0"/>
              <a:t>MISC uses 36% of RTAX250 “R cells” (flip-flops) and 63% of “C cells” (logic gates), leaving 1050 R cells and 900 C cells for application specific logic.</a:t>
            </a:r>
          </a:p>
          <a:p>
            <a:r>
              <a:rPr lang="en-US" sz="2000" dirty="0" smtClean="0"/>
              <a:t>Estimated app specific logic for telescope board: 500 </a:t>
            </a:r>
            <a:r>
              <a:rPr lang="en-US" sz="2000" dirty="0" err="1" smtClean="0"/>
              <a:t>Rcell</a:t>
            </a:r>
            <a:r>
              <a:rPr lang="en-US" sz="2000" dirty="0" smtClean="0"/>
              <a:t>, 300 </a:t>
            </a:r>
            <a:r>
              <a:rPr lang="en-US" sz="2000" dirty="0" err="1" smtClean="0"/>
              <a:t>Ccell</a:t>
            </a:r>
            <a:r>
              <a:rPr lang="en-US" sz="2000" dirty="0" smtClean="0"/>
              <a:t> based on similar STEREO design, i.e. &lt; 50% of available resources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MISC?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Housekeeping Chip is a new ASIC design for use in EPI-HI.</a:t>
            </a:r>
          </a:p>
          <a:p>
            <a:r>
              <a:rPr lang="en-US" dirty="0" smtClean="0"/>
              <a:t>Includes most auxiliary functions needed for a small instrument in a 68 pin hermetic ceramic package:</a:t>
            </a:r>
          </a:p>
          <a:p>
            <a:r>
              <a:rPr lang="en-US" dirty="0" smtClean="0"/>
              <a:t>Delta sigma modulator, for making DC voltage (0-5V) measurements to monitor power supply voltages, currents, and instrument temperatures.</a:t>
            </a:r>
          </a:p>
          <a:p>
            <a:r>
              <a:rPr lang="en-US" dirty="0" smtClean="0"/>
              <a:t>35 input analog multiplexor</a:t>
            </a:r>
          </a:p>
          <a:p>
            <a:r>
              <a:rPr lang="en-US" dirty="0" smtClean="0"/>
              <a:t>12 10-bit DACs with option of rail to rail buffered output</a:t>
            </a:r>
          </a:p>
          <a:p>
            <a:r>
              <a:rPr lang="en-US" dirty="0" smtClean="0"/>
              <a:t>12 digital outputs designed to drive </a:t>
            </a:r>
            <a:r>
              <a:rPr lang="en-US" dirty="0" err="1" smtClean="0"/>
              <a:t>opto</a:t>
            </a:r>
            <a:r>
              <a:rPr lang="en-US" dirty="0" smtClean="0"/>
              <a:t>-isolated power switches for heater control</a:t>
            </a:r>
          </a:p>
          <a:p>
            <a:r>
              <a:rPr lang="en-US" dirty="0" smtClean="0"/>
              <a:t>DACs may be ganged for greater voltage setting resolution</a:t>
            </a:r>
          </a:p>
          <a:p>
            <a:r>
              <a:rPr lang="en-US" dirty="0" smtClean="0"/>
              <a:t>DAC outputs may be internally routed to modulator for precision measurement =&gt; low precision DACs can be used to generate high precision voltages and improved in-flight PHASIC calibration.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Packaging</a:t>
            </a:r>
            <a:endParaRPr lang="en-US" dirty="0"/>
          </a:p>
        </p:txBody>
      </p:sp>
      <p:pic>
        <p:nvPicPr>
          <p:cNvPr id="5" name="Picture 4" descr="HK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023" y="902208"/>
            <a:ext cx="3320225" cy="4418784"/>
          </a:xfrm>
          <a:prstGeom prst="rect">
            <a:avLst/>
          </a:prstGeom>
        </p:spPr>
      </p:pic>
      <p:pic>
        <p:nvPicPr>
          <p:cNvPr id="4" name="Picture 3" descr="HKpack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256" y="1316736"/>
            <a:ext cx="3908619" cy="360883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3718560" y="1670304"/>
            <a:ext cx="2670048" cy="117043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194304" y="5401056"/>
            <a:ext cx="2511552" cy="231648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803904" y="1524000"/>
            <a:ext cx="2621280" cy="135331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791712" y="3291840"/>
            <a:ext cx="2633472" cy="141427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91222" y="5205984"/>
            <a:ext cx="595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HK Chip packaged in hermetic 68 pin ceramic package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HK Chip to be qualified and screened to level Q, with PIND test included.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HK Chip was laid out using </a:t>
            </a:r>
            <a:r>
              <a:rPr lang="en-US" dirty="0" err="1" smtClean="0"/>
              <a:t>Aeroflex</a:t>
            </a:r>
            <a:r>
              <a:rPr lang="en-US" dirty="0" smtClean="0"/>
              <a:t> design rules.</a:t>
            </a:r>
          </a:p>
          <a:p>
            <a:r>
              <a:rPr lang="en-US" dirty="0" smtClean="0"/>
              <a:t>Fabrication of EM parts was done with ON Semi C5N process through MOSIS.</a:t>
            </a:r>
          </a:p>
          <a:p>
            <a:r>
              <a:rPr lang="en-US" dirty="0" smtClean="0"/>
              <a:t>Test results: DAC linearity limited to 8 bits; Delta sigma modulator can provide up to 18 bit performance. Buffer amps, digital outputs and power on reset circuit all perform properly.</a:t>
            </a:r>
          </a:p>
          <a:p>
            <a:r>
              <a:rPr lang="en-US" dirty="0" smtClean="0"/>
              <a:t>Design judged adequate for flight re-spin with </a:t>
            </a:r>
            <a:r>
              <a:rPr lang="en-US" dirty="0" err="1" smtClean="0"/>
              <a:t>Aeroflex</a:t>
            </a:r>
            <a:r>
              <a:rPr lang="en-US" dirty="0" smtClean="0"/>
              <a:t> radiation hardening.</a:t>
            </a:r>
          </a:p>
          <a:p>
            <a:r>
              <a:rPr lang="en-US" dirty="0" smtClean="0"/>
              <a:t>Flight re-spin will occur simultaneously with PHASIC flight </a:t>
            </a:r>
            <a:r>
              <a:rPr lang="en-US" dirty="0" err="1" smtClean="0"/>
              <a:t>fab</a:t>
            </a:r>
            <a:r>
              <a:rPr lang="en-US" dirty="0" smtClean="0"/>
              <a:t> on same wafers.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Status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1700" y="2197100"/>
            <a:ext cx="760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Electronics System Overview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Rick Cook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Electrical Systems Engineer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284" y="1043941"/>
            <a:ext cx="7849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Support  three independent charged particle telescopes: LET1, LET2 and HET.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For each telescope provide for  detection of coincident signals from various Si detector elements to define “events”  caused by the incidence of individual nuclei, electrons and neutral particles/photons.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For each event, provide pulse height analysis of the signal amplitudes in the various stimulated detector elements. Large dynamic range is needed for measurement of electrons through Zn nuclei.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Sort and count the events according to particle type and energy.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Integrate the counts for the various particle/energy categories over time periods ranging from seconds to hours.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Format  the count rate data into packets and transmit them to the s/c.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Include in data packets the raw pulse height data for a sample of events to aid in-flight calibration.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Monitor instrument health by measurement of detector leakage currents, instrument temperatures, power supply voltages and total instrument current draw, and include this “housekeeping” data in telemetry packets.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Respond to commands for altering threshold voltages, bias voltages, etc. and performing instrument self-tests and </a:t>
            </a:r>
            <a:r>
              <a:rPr lang="en-US" dirty="0" err="1" smtClean="0"/>
              <a:t>auxilliary</a:t>
            </a:r>
            <a:r>
              <a:rPr lang="en-US" dirty="0" smtClean="0"/>
              <a:t> functions.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Control instrument operational heaters.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Constraints and their Implications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1905000"/>
            <a:ext cx="7823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Both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power and mass are very tightly constrained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lang="en-US" kern="0" baseline="0" dirty="0" smtClean="0">
                <a:latin typeface="+mn-lt"/>
                <a:ea typeface="ＭＳ Ｐゴシック" pitchFamily="-65" charset="-128"/>
              </a:rPr>
              <a:t>Design</a:t>
            </a:r>
            <a:r>
              <a:rPr lang="en-US" kern="0" dirty="0" smtClean="0">
                <a:latin typeface="+mn-lt"/>
                <a:ea typeface="ＭＳ Ｐゴシック" pitchFamily="-65" charset="-128"/>
              </a:rPr>
              <a:t> should be single string, yet reliable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Primary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data collection occurs when s/c </a:t>
            </a:r>
            <a:r>
              <a:rPr lang="en-US" kern="0" dirty="0" smtClean="0">
                <a:latin typeface="+mn-lt"/>
                <a:ea typeface="ＭＳ Ｐゴシック" pitchFamily="-65" charset="-128"/>
              </a:rPr>
              <a:t>cannot communicate with Earth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Radiation environment is more severe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than in typical mission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231" y="1244600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Constraints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3356" y="3606800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Implications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44500" y="4197189"/>
            <a:ext cx="77978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Reliability through minimization of parts count and use of “natural” redundancy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Use of custom </a:t>
            </a:r>
            <a:r>
              <a:rPr lang="en-US" kern="0" dirty="0" err="1" smtClean="0">
                <a:ea typeface="ＭＳ Ｐゴシック" pitchFamily="-65" charset="-128"/>
              </a:rPr>
              <a:t>radhard</a:t>
            </a:r>
            <a:r>
              <a:rPr lang="en-US" kern="0" dirty="0" smtClean="0">
                <a:ea typeface="ＭＳ Ｐゴシック" pitchFamily="-65" charset="-128"/>
              </a:rPr>
              <a:t> VLSI: PHASIC and HKCHIP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Design should be “bullet proof” with regard to radiation affects: no latch-up, no processor crash due to SEU, total dose tolerant &gt; 100 </a:t>
            </a:r>
            <a:r>
              <a:rPr lang="en-US" kern="0" dirty="0" err="1" smtClean="0">
                <a:ea typeface="ＭＳ Ｐゴシック" pitchFamily="-65" charset="-128"/>
              </a:rPr>
              <a:t>kRad</a:t>
            </a:r>
            <a:endParaRPr lang="en-US" kern="0" dirty="0" smtClean="0">
              <a:ea typeface="ＭＳ Ｐゴシック" pitchFamily="-65" charset="-128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kern="0" dirty="0" smtClean="0">
                <a:ea typeface="ＭＳ Ｐゴシック" pitchFamily="-65" charset="-128"/>
              </a:rPr>
              <a:t>Design should be capable of autonomous operation during primary data collection period (&lt;0.25 AU from sun)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Block Diagram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83159" y="1363762"/>
            <a:ext cx="3371977" cy="5073614"/>
          </a:xfrm>
        </p:spPr>
        <p:txBody>
          <a:bodyPr/>
          <a:lstStyle/>
          <a:p>
            <a:r>
              <a:rPr lang="en-US" sz="1800" dirty="0" smtClean="0"/>
              <a:t>6 boards</a:t>
            </a:r>
          </a:p>
          <a:p>
            <a:r>
              <a:rPr lang="en-US" sz="1800" dirty="0" smtClean="0"/>
              <a:t>All telescope boards same</a:t>
            </a:r>
            <a:endParaRPr lang="en-US" sz="1800" dirty="0" smtClean="0"/>
          </a:p>
          <a:p>
            <a:r>
              <a:rPr lang="en-US" sz="1800" dirty="0" smtClean="0"/>
              <a:t>DPU formats </a:t>
            </a:r>
            <a:r>
              <a:rPr lang="en-US" sz="1800" dirty="0" smtClean="0"/>
              <a:t>data and </a:t>
            </a:r>
            <a:r>
              <a:rPr lang="en-US" sz="1800" dirty="0" smtClean="0"/>
              <a:t>provides </a:t>
            </a:r>
            <a:r>
              <a:rPr lang="en-US" sz="1800" dirty="0" smtClean="0"/>
              <a:t>a single point interface with s/c.</a:t>
            </a:r>
          </a:p>
          <a:p>
            <a:r>
              <a:rPr lang="en-US" sz="1800" dirty="0" smtClean="0"/>
              <a:t>Low Voltage Power Supply (LVPS) and Bias Supply board are shared.</a:t>
            </a:r>
          </a:p>
          <a:p>
            <a:r>
              <a:rPr lang="en-US" sz="1800" dirty="0" smtClean="0"/>
              <a:t>Bias Supply board contains </a:t>
            </a:r>
            <a:r>
              <a:rPr lang="en-US" sz="1800" dirty="0" smtClean="0"/>
              <a:t>a separate supply </a:t>
            </a:r>
            <a:r>
              <a:rPr lang="en-US" sz="1800" dirty="0" smtClean="0"/>
              <a:t>for </a:t>
            </a:r>
            <a:r>
              <a:rPr lang="en-US" sz="1800" dirty="0" smtClean="0"/>
              <a:t>each </a:t>
            </a:r>
            <a:r>
              <a:rPr lang="en-US" sz="1800" dirty="0" smtClean="0"/>
              <a:t>telescope “</a:t>
            </a:r>
            <a:r>
              <a:rPr lang="en-US" sz="1800" dirty="0" smtClean="0"/>
              <a:t>end”.</a:t>
            </a:r>
            <a:endParaRPr lang="en-US" sz="1800" dirty="0" smtClean="0"/>
          </a:p>
          <a:p>
            <a:r>
              <a:rPr lang="en-US" sz="1800" dirty="0" smtClean="0"/>
              <a:t>Logic and </a:t>
            </a:r>
            <a:r>
              <a:rPr lang="en-US" sz="1800" dirty="0" smtClean="0"/>
              <a:t>MISCs </a:t>
            </a:r>
            <a:r>
              <a:rPr lang="en-US" sz="1800" dirty="0" smtClean="0"/>
              <a:t>are implemented </a:t>
            </a:r>
            <a:r>
              <a:rPr lang="en-US" sz="1800" dirty="0" smtClean="0"/>
              <a:t>in </a:t>
            </a:r>
            <a:r>
              <a:rPr lang="en-US" sz="1800" dirty="0" smtClean="0"/>
              <a:t>RTAX 250 </a:t>
            </a:r>
            <a:r>
              <a:rPr lang="en-US" sz="1800" dirty="0" smtClean="0"/>
              <a:t>FPGAs</a:t>
            </a:r>
            <a:r>
              <a:rPr lang="en-US" sz="1800" dirty="0" smtClean="0"/>
              <a:t>, 4 total.</a:t>
            </a:r>
            <a:endParaRPr lang="en-US" sz="1800" dirty="0" smtClean="0"/>
          </a:p>
          <a:p>
            <a:r>
              <a:rPr lang="en-US" sz="1800" dirty="0" smtClean="0"/>
              <a:t>H</a:t>
            </a:r>
            <a:r>
              <a:rPr lang="en-US" sz="1800" dirty="0" smtClean="0"/>
              <a:t>eritage </a:t>
            </a:r>
            <a:r>
              <a:rPr lang="en-US" sz="1800" dirty="0" smtClean="0"/>
              <a:t>from earlier projects: STEREO and </a:t>
            </a:r>
            <a:r>
              <a:rPr lang="en-US" sz="1800" dirty="0" err="1" smtClean="0"/>
              <a:t>NuSTAR</a:t>
            </a:r>
            <a:r>
              <a:rPr lang="en-US" sz="1800" dirty="0" smtClean="0"/>
              <a:t>. </a:t>
            </a:r>
          </a:p>
          <a:p>
            <a:endParaRPr lang="en-US" sz="1800" dirty="0"/>
          </a:p>
        </p:txBody>
      </p:sp>
      <p:pic>
        <p:nvPicPr>
          <p:cNvPr id="8" name="Picture 7" descr="epi-hi-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9529" y="1264729"/>
            <a:ext cx="5076645" cy="46240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Instrument to S/C Electrical Interfaces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4952" y="1000252"/>
            <a:ext cx="8151368" cy="451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Interfaces with S/C </a:t>
            </a:r>
            <a:r>
              <a:rPr lang="en-US" sz="2400" kern="0" dirty="0" smtClean="0">
                <a:latin typeface="+mn-lt"/>
              </a:rPr>
              <a:t>specified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ICD under APL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C</a:t>
            </a:r>
            <a:r>
              <a:rPr lang="en-US" sz="2400" kern="0" dirty="0" smtClean="0">
                <a:latin typeface="+mn-lt"/>
              </a:rPr>
              <a:t>ommand </a:t>
            </a:r>
            <a:r>
              <a:rPr lang="en-US" sz="2400" kern="0" dirty="0" smtClean="0">
                <a:latin typeface="+mn-lt"/>
              </a:rPr>
              <a:t>and data interfaces are 115.2 </a:t>
            </a:r>
            <a:r>
              <a:rPr lang="en-US" sz="2400" kern="0" dirty="0" err="1" smtClean="0">
                <a:latin typeface="+mn-lt"/>
              </a:rPr>
              <a:t>kbaud</a:t>
            </a:r>
            <a:r>
              <a:rPr lang="en-US" sz="2400" kern="0" dirty="0" smtClean="0">
                <a:latin typeface="+mn-lt"/>
              </a:rPr>
              <a:t> LVDS using </a:t>
            </a:r>
            <a:r>
              <a:rPr lang="en-US" sz="2400" kern="0" dirty="0" err="1" smtClean="0">
                <a:latin typeface="+mn-lt"/>
              </a:rPr>
              <a:t>radhard</a:t>
            </a:r>
            <a:r>
              <a:rPr lang="en-US" sz="2400" kern="0" dirty="0" smtClean="0">
                <a:latin typeface="+mn-lt"/>
              </a:rPr>
              <a:t> drivers/receivers specified by APL</a:t>
            </a:r>
            <a:r>
              <a:rPr lang="en-US" sz="2400" kern="0" dirty="0" smtClean="0">
                <a:latin typeface="+mn-lt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Redundant A and B sides</a:t>
            </a:r>
            <a:endParaRPr lang="en-US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Timing signals removed from interface by APL for simplicity. Functions included in command signal protocol.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400" kern="0" baseline="0" dirty="0" smtClean="0">
                <a:latin typeface="+mn-lt"/>
              </a:rPr>
              <a:t>MISC</a:t>
            </a:r>
            <a:r>
              <a:rPr lang="en-US" sz="2400" kern="0" dirty="0" smtClean="0">
                <a:latin typeface="+mn-lt"/>
              </a:rPr>
              <a:t> boot method has been modified to accommodate lack of Reset signal.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S/C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supplies separate 30V power services for survival and operational heaters.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S/C monitors instrument temp via S/C supplied </a:t>
            </a:r>
            <a:r>
              <a:rPr lang="en-US" sz="2400" kern="0" dirty="0" err="1" smtClean="0">
                <a:latin typeface="+mn-lt"/>
              </a:rPr>
              <a:t>thermistors</a:t>
            </a:r>
            <a:r>
              <a:rPr lang="en-US" sz="2400" kern="0" dirty="0" smtClean="0">
                <a:latin typeface="+mn-lt"/>
              </a:rPr>
              <a:t>.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Overview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8432" y="1502664"/>
            <a:ext cx="3346704" cy="48371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PHASIC stand for “pulse height analysis system integrated circuit”</a:t>
            </a:r>
          </a:p>
          <a:p>
            <a:r>
              <a:rPr lang="en-US" dirty="0" smtClean="0"/>
              <a:t>Originally developed and used in NASA’s STEREO mission.</a:t>
            </a:r>
          </a:p>
          <a:p>
            <a:r>
              <a:rPr lang="en-US" dirty="0" smtClean="0"/>
              <a:t>Each PHASIC contains 16 complete dual gain pulse height analysis (PHA) chains.</a:t>
            </a:r>
          </a:p>
          <a:p>
            <a:r>
              <a:rPr lang="en-US" dirty="0" smtClean="0"/>
              <a:t>STEREO PHASICs still operational in space.</a:t>
            </a:r>
          </a:p>
          <a:p>
            <a:r>
              <a:rPr lang="en-US" dirty="0" err="1" smtClean="0"/>
              <a:t>Mods</a:t>
            </a:r>
            <a:r>
              <a:rPr lang="en-US" dirty="0" smtClean="0"/>
              <a:t> for SPP include widening dynamic range, and improving total dose tolerance to &gt;100 </a:t>
            </a:r>
            <a:r>
              <a:rPr lang="en-US" dirty="0" err="1" smtClean="0"/>
              <a:t>krad</a:t>
            </a:r>
            <a:endParaRPr lang="en-US" dirty="0"/>
          </a:p>
        </p:txBody>
      </p:sp>
      <p:pic>
        <p:nvPicPr>
          <p:cNvPr id="5" name="Picture 2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751" y="1694688"/>
            <a:ext cx="5284039" cy="409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ASIC hybr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8535" y="1092742"/>
            <a:ext cx="4164457" cy="31355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PHASIC packaging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4816" y="4291584"/>
            <a:ext cx="666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PHASIC die is installed in an 80-pin hermetic </a:t>
            </a:r>
            <a:r>
              <a:rPr lang="en-US" dirty="0" err="1" smtClean="0"/>
              <a:t>Covar</a:t>
            </a:r>
            <a:r>
              <a:rPr lang="en-US" dirty="0" smtClean="0"/>
              <a:t> package along with a few passive components to form a “hybrid” circuit.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Hybrid substrate design and passives same as for STEREO.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PHASIC hybrid to be qualified and screened to class H (as on STEREO).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Passive components include a precision resistor for each PHA chain that sets the rundown current . Allows PHA channel gain to have low &lt;50 </a:t>
            </a:r>
            <a:r>
              <a:rPr lang="en-US" dirty="0" err="1" smtClean="0"/>
              <a:t>ppm</a:t>
            </a:r>
            <a:r>
              <a:rPr lang="en-US" dirty="0" smtClean="0"/>
              <a:t>/</a:t>
            </a:r>
            <a:r>
              <a:rPr lang="en-US" dirty="0" err="1" smtClean="0"/>
              <a:t>degC</a:t>
            </a:r>
            <a:r>
              <a:rPr lang="en-US" dirty="0" smtClean="0"/>
              <a:t> temperature </a:t>
            </a:r>
            <a:r>
              <a:rPr lang="en-US" dirty="0" err="1" smtClean="0"/>
              <a:t>coeficient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</a:t>
            </a:r>
            <a:r>
              <a:rPr lang="en-US" dirty="0" err="1" smtClean="0"/>
              <a:t>Mods</a:t>
            </a:r>
            <a:r>
              <a:rPr lang="en-US" dirty="0" smtClean="0"/>
              <a:t> near Preamp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080" y="1520952"/>
            <a:ext cx="33528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Preamp output stage changed from “follower” to “open drain” to increase output swing.</a:t>
            </a:r>
          </a:p>
          <a:p>
            <a:r>
              <a:rPr lang="en-US" dirty="0" smtClean="0"/>
              <a:t>Preamp compensation method changed for lower noise.</a:t>
            </a:r>
          </a:p>
          <a:p>
            <a:r>
              <a:rPr lang="en-US" dirty="0" smtClean="0"/>
              <a:t>Buffer added in high gain signal chain</a:t>
            </a:r>
          </a:p>
          <a:p>
            <a:r>
              <a:rPr lang="en-US" dirty="0" smtClean="0"/>
              <a:t>High/Low gain ratio increased from 20 to 68, with programmable option of 40 </a:t>
            </a:r>
          </a:p>
          <a:p>
            <a:r>
              <a:rPr lang="en-US" dirty="0" smtClean="0"/>
              <a:t>High/low gain boundary falls between alphas and carbon for most detectors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" y="1851089"/>
            <a:ext cx="4544027" cy="35194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2351</TotalTime>
  <Words>1467</Words>
  <Application>Microsoft Office PowerPoint</Application>
  <PresentationFormat>On-screen Show (4:3)</PresentationFormat>
  <Paragraphs>188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Mid Phase B Status - ISIS - DRAFT 1</vt:lpstr>
      <vt:lpstr>EPI-Hi Electronics</vt:lpstr>
      <vt:lpstr>EPI-Hi Electronics</vt:lpstr>
      <vt:lpstr>Key Requirements</vt:lpstr>
      <vt:lpstr>Constraints and their Implications</vt:lpstr>
      <vt:lpstr>EPI-Hi Block Diagram</vt:lpstr>
      <vt:lpstr>Instrument to S/C Electrical Interfaces</vt:lpstr>
      <vt:lpstr>PHASIC Overview</vt:lpstr>
      <vt:lpstr>PHASIC packaging</vt:lpstr>
      <vt:lpstr>PHASIC Mods near Preamp</vt:lpstr>
      <vt:lpstr>PHASIC Mods near Peak Detector</vt:lpstr>
      <vt:lpstr>PHASIC Mods near Peak Detector cont.</vt:lpstr>
      <vt:lpstr>Predicted PHASIC noise/threshold</vt:lpstr>
      <vt:lpstr>PHASIC Radiation Tolerance</vt:lpstr>
      <vt:lpstr>PHASIC Status</vt:lpstr>
      <vt:lpstr>What is a MISC?</vt:lpstr>
      <vt:lpstr>HK Chip</vt:lpstr>
      <vt:lpstr>HK Chip Packaging</vt:lpstr>
      <vt:lpstr>HK Chip Status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Rick Cook</cp:lastModifiedBy>
  <cp:revision>127</cp:revision>
  <cp:lastPrinted>2012-05-09T16:55:26Z</cp:lastPrinted>
  <dcterms:created xsi:type="dcterms:W3CDTF">2013-09-18T20:26:35Z</dcterms:created>
  <dcterms:modified xsi:type="dcterms:W3CDTF">2013-10-22T01:20:02Z</dcterms:modified>
</cp:coreProperties>
</file>