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413" r:id="rId2"/>
    <p:sldId id="428" r:id="rId3"/>
    <p:sldId id="435" r:id="rId4"/>
    <p:sldId id="443" r:id="rId5"/>
    <p:sldId id="431" r:id="rId6"/>
    <p:sldId id="440" r:id="rId7"/>
    <p:sldId id="434" r:id="rId8"/>
    <p:sldId id="439" r:id="rId9"/>
    <p:sldId id="442" r:id="rId10"/>
    <p:sldId id="441" r:id="rId11"/>
    <p:sldId id="438" r:id="rId12"/>
    <p:sldId id="419" r:id="rId13"/>
    <p:sldId id="432" r:id="rId1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25" autoAdjust="0"/>
    <p:restoredTop sz="93254" autoAdjust="0"/>
  </p:normalViewPr>
  <p:slideViewPr>
    <p:cSldViewPr snapToGrid="0">
      <p:cViewPr>
        <p:scale>
          <a:sx n="150" d="100"/>
          <a:sy n="150" d="100"/>
        </p:scale>
        <p:origin x="-116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Branislav Kecman / Rick Cook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320799" y="4693919"/>
          <a:ext cx="6443133" cy="15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</a:rPr>
                        <a:t>End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End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EOL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EOL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7735" y="1253067"/>
          <a:ext cx="64262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066"/>
                <a:gridCol w="225213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Subsystem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Power [ W ]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Beginning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BOL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BOL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270000" y="1253067"/>
          <a:ext cx="6443133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Mass [ </a:t>
                      </a:r>
                      <a:r>
                        <a:rPr lang="en-US" sz="2000" dirty="0" err="1" smtClean="0">
                          <a:solidFill>
                            <a:srgbClr val="3366FF"/>
                          </a:solidFill>
                        </a:rPr>
                        <a:t>g</a:t>
                      </a:r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shields</a:t>
                      </a:r>
                    </a:p>
                    <a:p>
                      <a:r>
                        <a:rPr lang="en-US" sz="1800" baseline="0" dirty="0" smtClean="0"/>
                        <a:t>LVPS &amp; RF 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+ 130</a:t>
                      </a: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+ 250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Harness Diagram</a:t>
            </a:r>
            <a:endParaRPr lang="en-US" dirty="0"/>
          </a:p>
        </p:txBody>
      </p:sp>
      <p:pic>
        <p:nvPicPr>
          <p:cNvPr id="11" name="Picture 10" descr="epi-hi_harness_10-20-13_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948267"/>
            <a:ext cx="8475133" cy="55964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Thermal Harness Diagram</a:t>
            </a:r>
            <a:endParaRPr lang="en-US" dirty="0"/>
          </a:p>
        </p:txBody>
      </p:sp>
      <p:pic>
        <p:nvPicPr>
          <p:cNvPr id="11" name="Picture 10" descr="epi-hi_thermal_harness_10-20-13_pd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532743"/>
            <a:ext cx="8813800" cy="45037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Implementation and Status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</a:rPr>
              <a:t>Branislav Kecman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</a:rPr>
              <a:t>Cognizant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>
                <a:solidFill>
                  <a:srgbClr val="003399"/>
                </a:solidFill>
              </a:rPr>
              <a:t>Electrical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07067"/>
            <a:ext cx="7823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Design/Assembly/Test Flow</a:t>
            </a:r>
          </a:p>
          <a:p>
            <a:pPr marL="457200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Boards Status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Layout Example</a:t>
            </a:r>
          </a:p>
          <a:p>
            <a:pPr marL="914400" lvl="1" indent="-457200" algn="l"/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Parts Status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Major Parts Used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In-House Screening</a:t>
            </a:r>
          </a:p>
          <a:p>
            <a:pPr marL="914400" lvl="1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Resources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Power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Mass</a:t>
            </a:r>
          </a:p>
          <a:p>
            <a:pPr marL="914400" lvl="1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Harness Diagram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Thermal Harness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Design/Assembly/Test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8516" y="2540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731" y="42555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89374" y="4113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972734" y="2150533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Detailed </a:t>
            </a:r>
            <a:r>
              <a:rPr lang="en-US" sz="1200" b="1" dirty="0" smtClean="0"/>
              <a:t>design</a:t>
            </a:r>
          </a:p>
          <a:p>
            <a:pPr algn="ctr"/>
            <a:r>
              <a:rPr lang="en-US" sz="1200" b="1" dirty="0" smtClean="0"/>
              <a:t>and schematic</a:t>
            </a:r>
            <a:r>
              <a:rPr lang="en-US" sz="1200" dirty="0" smtClean="0"/>
              <a:t> </a:t>
            </a:r>
            <a:endParaRPr lang="en-US" sz="1200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pPr algn="ctr"/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939771" y="2141008"/>
            <a:ext cx="1020762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</a:t>
            </a:r>
            <a:r>
              <a:rPr lang="en-US" sz="1200" b="1" dirty="0" smtClean="0"/>
              <a:t>ayout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134534" y="3403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 </a:t>
            </a:r>
            <a:r>
              <a:rPr lang="en-US" sz="1200" b="1" dirty="0" smtClean="0"/>
              <a:t>identification, </a:t>
            </a:r>
            <a:r>
              <a:rPr lang="en-US" sz="1200" b="1" dirty="0"/>
              <a:t>EM and flight </a:t>
            </a:r>
          </a:p>
          <a:p>
            <a:pPr algn="ctr"/>
            <a:r>
              <a:rPr lang="en-US" sz="1200" dirty="0"/>
              <a:t>B. </a:t>
            </a:r>
            <a:r>
              <a:rPr lang="en-US" sz="1200" dirty="0" smtClean="0"/>
              <a:t>Kecman, J. Burnham</a:t>
            </a:r>
          </a:p>
          <a:p>
            <a:pPr algn="ctr"/>
            <a:r>
              <a:rPr lang="en-US" sz="1200" dirty="0" smtClean="0"/>
              <a:t>J. </a:t>
            </a:r>
            <a:r>
              <a:rPr lang="en-US" sz="1200" dirty="0" err="1" smtClean="0"/>
              <a:t>Tumlinson</a:t>
            </a:r>
            <a:r>
              <a:rPr lang="en-US" sz="1200" dirty="0" smtClean="0"/>
              <a:t> </a:t>
            </a:r>
            <a:r>
              <a:rPr lang="en-US" sz="1200" dirty="0" err="1" smtClean="0"/>
              <a:t>SwRI</a:t>
            </a:r>
            <a:endParaRPr lang="en-US" sz="1200" dirty="0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152224" y="34036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Parts stress</a:t>
            </a:r>
          </a:p>
          <a:p>
            <a:pPr algn="ctr"/>
            <a:r>
              <a:rPr lang="en-US" sz="1200" b="1" dirty="0" smtClean="0"/>
              <a:t>analysis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400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518400" y="2150533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EM</a:t>
            </a:r>
            <a:r>
              <a:rPr lang="en-US" sz="1200" b="1" dirty="0" smtClean="0"/>
              <a:t> assembly</a:t>
            </a:r>
            <a:endParaRPr lang="en-US" sz="1200" dirty="0" smtClean="0"/>
          </a:p>
          <a:p>
            <a:r>
              <a:rPr lang="en-US" sz="1200" dirty="0" smtClean="0"/>
              <a:t>J. Burnham</a:t>
            </a:r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521884" y="4262966"/>
            <a:ext cx="716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</a:t>
            </a:r>
            <a:r>
              <a:rPr lang="en-US" sz="1200" b="1" dirty="0" smtClean="0"/>
              <a:t> procurement</a:t>
            </a:r>
            <a:r>
              <a:rPr lang="en-US" sz="1200" b="1" dirty="0"/>
              <a:t>, EM and</a:t>
            </a:r>
            <a:r>
              <a:rPr lang="en-US" sz="1200" b="1" dirty="0" smtClean="0"/>
              <a:t> flight</a:t>
            </a:r>
            <a:endParaRPr lang="en-US" sz="1200" dirty="0"/>
          </a:p>
          <a:p>
            <a:r>
              <a:rPr lang="en-US" sz="1200" dirty="0"/>
              <a:t>B. Kecman,</a:t>
            </a:r>
            <a:r>
              <a:rPr lang="en-US" sz="1200" dirty="0" smtClean="0"/>
              <a:t> M. </a:t>
            </a:r>
            <a:r>
              <a:rPr lang="en-US" sz="1200" dirty="0" err="1" smtClean="0"/>
              <a:t>Windhausen</a:t>
            </a:r>
            <a:r>
              <a:rPr lang="en-US" sz="1200" dirty="0" smtClean="0"/>
              <a:t> GSFC</a:t>
            </a:r>
            <a:endParaRPr lang="en-US" sz="1200" dirty="0" smtClean="0"/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7440084" y="3141133"/>
            <a:ext cx="1371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Test/rework/test</a:t>
            </a:r>
          </a:p>
          <a:p>
            <a:pPr algn="ctr"/>
            <a:r>
              <a:rPr lang="en-US" sz="1200" dirty="0"/>
              <a:t>R. Cook</a:t>
            </a:r>
          </a:p>
          <a:p>
            <a:pPr algn="ctr"/>
            <a:r>
              <a:rPr lang="en-US" sz="1200" dirty="0"/>
              <a:t>B. Kecman</a:t>
            </a:r>
          </a:p>
          <a:p>
            <a:pPr algn="ctr"/>
            <a:r>
              <a:rPr lang="en-US" sz="1200" dirty="0"/>
              <a:t>J. </a:t>
            </a:r>
            <a:r>
              <a:rPr lang="en-US" sz="1200" dirty="0" smtClean="0"/>
              <a:t>Burnham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3699934" y="5311246"/>
            <a:ext cx="17526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</a:t>
            </a:r>
          </a:p>
          <a:p>
            <a:pPr algn="ctr"/>
            <a:r>
              <a:rPr lang="en-US" sz="1200" b="1" dirty="0" smtClean="0"/>
              <a:t>assembly &amp; inspection</a:t>
            </a:r>
          </a:p>
          <a:p>
            <a:pPr algn="ctr"/>
            <a:r>
              <a:rPr lang="en-US" sz="1200" dirty="0" smtClean="0"/>
              <a:t>JPL</a:t>
            </a:r>
            <a:endParaRPr lang="en-US" sz="1200" dirty="0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146800" y="2150533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</a:t>
            </a:r>
            <a:r>
              <a:rPr lang="en-US" sz="1200" b="1" dirty="0" smtClean="0"/>
              <a:t>ayout</a:t>
            </a:r>
          </a:p>
          <a:p>
            <a:pPr algn="ctr"/>
            <a:r>
              <a:rPr lang="en-US" sz="1200" b="1" dirty="0" smtClean="0"/>
              <a:t>review</a:t>
            </a:r>
          </a:p>
          <a:p>
            <a:pPr algn="ctr"/>
            <a:r>
              <a:rPr lang="en-US" sz="1200" dirty="0" err="1" smtClean="0"/>
              <a:t>SwRI</a:t>
            </a:r>
            <a:endParaRPr lang="en-US" sz="1200" dirty="0" smtClean="0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702300" y="5306483"/>
            <a:ext cx="1553634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test</a:t>
            </a:r>
            <a:endParaRPr lang="en-US" sz="1200" b="1" dirty="0"/>
          </a:p>
          <a:p>
            <a:pPr algn="ctr"/>
            <a:r>
              <a:rPr lang="en-US" sz="1200" dirty="0"/>
              <a:t>R. </a:t>
            </a:r>
            <a:r>
              <a:rPr lang="en-US" sz="1200" dirty="0" smtClean="0"/>
              <a:t>Cook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  <a:p>
            <a:pPr algn="ctr"/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smtClean="0"/>
              <a:t>Burnham</a:t>
            </a:r>
            <a:endParaRPr lang="en-US" sz="1200" dirty="0"/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7492999" y="5306674"/>
            <a:ext cx="1220681" cy="847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Staking, </a:t>
            </a:r>
            <a:endParaRPr lang="en-US" sz="1200" b="1" dirty="0" smtClean="0"/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onformal </a:t>
            </a:r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oating</a:t>
            </a:r>
            <a:endParaRPr lang="en-US" sz="1200" b="1" dirty="0"/>
          </a:p>
          <a:p>
            <a:pPr algn="ctr"/>
            <a:r>
              <a:rPr lang="en-US" sz="1200" dirty="0"/>
              <a:t>JPL</a:t>
            </a:r>
          </a:p>
        </p:txBody>
      </p:sp>
      <p:cxnSp>
        <p:nvCxnSpPr>
          <p:cNvPr id="53" name="AutoShape 21"/>
          <p:cNvCxnSpPr>
            <a:cxnSpLocks noChangeShapeType="1"/>
            <a:stCxn id="47" idx="3"/>
            <a:endCxn id="43" idx="1"/>
          </p:cNvCxnSpPr>
          <p:nvPr/>
        </p:nvCxnSpPr>
        <p:spPr bwMode="auto">
          <a:xfrm>
            <a:off x="7289800" y="2531533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23"/>
          <p:cNvCxnSpPr>
            <a:cxnSpLocks noChangeShapeType="1"/>
            <a:endCxn id="41" idx="1"/>
          </p:cNvCxnSpPr>
          <p:nvPr/>
        </p:nvCxnSpPr>
        <p:spPr bwMode="auto">
          <a:xfrm rot="16200000" flipH="1">
            <a:off x="621461" y="3195326"/>
            <a:ext cx="798605" cy="2275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/>
            <a:tailEnd type="triangle" w="med" len="med"/>
          </a:ln>
          <a:effectLst/>
        </p:spPr>
      </p:cxnSp>
      <p:cxnSp>
        <p:nvCxnSpPr>
          <p:cNvPr id="56" name="AutoShape 25"/>
          <p:cNvCxnSpPr>
            <a:cxnSpLocks noChangeShapeType="1"/>
            <a:stCxn id="41" idx="3"/>
            <a:endCxn id="42" idx="1"/>
          </p:cNvCxnSpPr>
          <p:nvPr/>
        </p:nvCxnSpPr>
        <p:spPr bwMode="auto">
          <a:xfrm>
            <a:off x="3649134" y="3708400"/>
            <a:ext cx="50309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30"/>
          <p:cNvCxnSpPr>
            <a:cxnSpLocks noChangeShapeType="1"/>
            <a:stCxn id="41" idx="1"/>
            <a:endCxn id="44" idx="1"/>
          </p:cNvCxnSpPr>
          <p:nvPr/>
        </p:nvCxnSpPr>
        <p:spPr bwMode="auto">
          <a:xfrm rot="10800000" flipH="1" flipV="1">
            <a:off x="1134534" y="3708400"/>
            <a:ext cx="387350" cy="783166"/>
          </a:xfrm>
          <a:prstGeom prst="bentConnector3">
            <a:avLst>
              <a:gd name="adj1" fmla="val -590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" name="AutoShape 35"/>
          <p:cNvCxnSpPr>
            <a:cxnSpLocks noChangeShapeType="1"/>
            <a:stCxn id="44" idx="3"/>
            <a:endCxn id="142" idx="1"/>
          </p:cNvCxnSpPr>
          <p:nvPr/>
        </p:nvCxnSpPr>
        <p:spPr bwMode="auto">
          <a:xfrm flipH="1">
            <a:off x="524933" y="4491566"/>
            <a:ext cx="8159751" cy="1234017"/>
          </a:xfrm>
          <a:prstGeom prst="bentConnector5">
            <a:avLst>
              <a:gd name="adj1" fmla="val -2802"/>
              <a:gd name="adj2" fmla="val 42281"/>
              <a:gd name="adj3" fmla="val 1028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2" name="AutoShape 36"/>
          <p:cNvCxnSpPr>
            <a:cxnSpLocks noChangeShapeType="1"/>
            <a:endCxn id="141" idx="1"/>
          </p:cNvCxnSpPr>
          <p:nvPr/>
        </p:nvCxnSpPr>
        <p:spPr bwMode="auto">
          <a:xfrm flipV="1">
            <a:off x="2025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972734" y="1117600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Mechanical design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S. Shuman</a:t>
            </a:r>
            <a:endParaRPr lang="en-US" sz="1200" dirty="0" smtClean="0"/>
          </a:p>
          <a:p>
            <a:pPr algn="ctr"/>
            <a:r>
              <a:rPr lang="en-US" sz="1200" dirty="0" smtClean="0"/>
              <a:t>GSFC</a:t>
            </a:r>
            <a:endParaRPr lang="en-US" sz="1200" dirty="0"/>
          </a:p>
        </p:txBody>
      </p:sp>
      <p:cxnSp>
        <p:nvCxnSpPr>
          <p:cNvPr id="50" name="Straight Arrow Connector 49"/>
          <p:cNvCxnSpPr>
            <a:stCxn id="34" idx="2"/>
            <a:endCxn id="39" idx="0"/>
          </p:cNvCxnSpPr>
          <p:nvPr/>
        </p:nvCxnSpPr>
        <p:spPr bwMode="auto">
          <a:xfrm rot="5400000">
            <a:off x="2559799" y="2013697"/>
            <a:ext cx="273671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1C1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0" name="Rectangle 14"/>
          <p:cNvSpPr>
            <a:spLocks noChangeArrowheads="1"/>
          </p:cNvSpPr>
          <p:nvPr/>
        </p:nvSpPr>
        <p:spPr bwMode="auto">
          <a:xfrm>
            <a:off x="3606800" y="2142067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Peer</a:t>
            </a:r>
            <a:r>
              <a:rPr lang="en-US" sz="1200" b="1" dirty="0" smtClean="0"/>
              <a:t> review</a:t>
            </a:r>
          </a:p>
          <a:p>
            <a:pPr algn="ctr"/>
            <a:r>
              <a:rPr lang="en-US" sz="1200" dirty="0" err="1" smtClean="0"/>
              <a:t>SwRI</a:t>
            </a:r>
            <a:r>
              <a:rPr lang="en-US" sz="1200" dirty="0" smtClean="0"/>
              <a:t>, JPL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1727200" y="2514600"/>
            <a:ext cx="914400" cy="91440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232834" y="2150533"/>
            <a:ext cx="1551516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Preliminary design </a:t>
            </a:r>
          </a:p>
          <a:p>
            <a:r>
              <a:rPr lang="en-US" sz="1200" b="1" dirty="0" smtClean="0"/>
              <a:t>and schematic</a:t>
            </a:r>
            <a:endParaRPr lang="en-US" sz="1200" dirty="0" smtClean="0"/>
          </a:p>
          <a:p>
            <a:r>
              <a:rPr lang="en-US" sz="1200" dirty="0" smtClean="0"/>
              <a:t>R. Cook</a:t>
            </a:r>
          </a:p>
          <a:p>
            <a:r>
              <a:rPr lang="en-US" sz="1200" dirty="0" smtClean="0"/>
              <a:t>J. </a:t>
            </a:r>
            <a:r>
              <a:rPr lang="en-US" sz="1200" dirty="0" smtClean="0"/>
              <a:t>Burnham</a:t>
            </a:r>
            <a:endParaRPr lang="en-US" sz="1200" dirty="0" smtClean="0"/>
          </a:p>
        </p:txBody>
      </p:sp>
      <p:cxnSp>
        <p:nvCxnSpPr>
          <p:cNvPr id="108" name="Straight Arrow Connector 107"/>
          <p:cNvCxnSpPr>
            <a:stCxn id="100" idx="3"/>
            <a:endCxn id="39" idx="1"/>
          </p:cNvCxnSpPr>
          <p:nvPr/>
        </p:nvCxnSpPr>
        <p:spPr bwMode="auto">
          <a:xfrm>
            <a:off x="178435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341630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475615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595630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/>
          <p:cNvCxnSpPr>
            <a:stCxn id="42" idx="2"/>
          </p:cNvCxnSpPr>
          <p:nvPr/>
        </p:nvCxnSpPr>
        <p:spPr bwMode="auto">
          <a:xfrm rot="5400000">
            <a:off x="4859791" y="4143717"/>
            <a:ext cx="261151" cy="11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8035923" y="3032133"/>
            <a:ext cx="222255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2266950" y="5306483"/>
            <a:ext cx="1191684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Flight layout</a:t>
            </a:r>
          </a:p>
          <a:p>
            <a:r>
              <a:rPr lang="en-US" sz="1200" b="1" dirty="0" smtClean="0"/>
              <a:t>review</a:t>
            </a:r>
            <a:endParaRPr lang="en-US" sz="1200" b="1" dirty="0" smtClean="0"/>
          </a:p>
          <a:p>
            <a:r>
              <a:rPr lang="en-US" sz="1200" dirty="0" err="1" smtClean="0"/>
              <a:t>SwRI</a:t>
            </a:r>
            <a:endParaRPr lang="en-US" sz="1200" dirty="0" smtClean="0"/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524933" y="5306483"/>
            <a:ext cx="1504951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Flight layout </a:t>
            </a:r>
            <a:r>
              <a:rPr lang="en-US" sz="1200" b="1" dirty="0" err="1" smtClean="0"/>
              <a:t>mods</a:t>
            </a:r>
            <a:endParaRPr lang="en-US" sz="1200" b="1" dirty="0" smtClean="0"/>
          </a:p>
          <a:p>
            <a:r>
              <a:rPr lang="en-US" sz="1200" dirty="0" smtClean="0"/>
              <a:t>J. Burnham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  <a:endParaRPr lang="en-US" sz="1200" dirty="0" smtClean="0"/>
          </a:p>
        </p:txBody>
      </p:sp>
      <p:cxnSp>
        <p:nvCxnSpPr>
          <p:cNvPr id="153" name="Shape 152"/>
          <p:cNvCxnSpPr>
            <a:stCxn id="45" idx="3"/>
          </p:cNvCxnSpPr>
          <p:nvPr/>
        </p:nvCxnSpPr>
        <p:spPr bwMode="auto">
          <a:xfrm>
            <a:off x="8811684" y="3598333"/>
            <a:ext cx="97366" cy="891117"/>
          </a:xfrm>
          <a:prstGeom prst="bentConnector2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AutoShape 36"/>
          <p:cNvCxnSpPr>
            <a:cxnSpLocks noChangeShapeType="1"/>
          </p:cNvCxnSpPr>
          <p:nvPr/>
        </p:nvCxnSpPr>
        <p:spPr bwMode="auto">
          <a:xfrm flipV="1">
            <a:off x="34607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" name="AutoShape 36"/>
          <p:cNvCxnSpPr>
            <a:cxnSpLocks noChangeShapeType="1"/>
          </p:cNvCxnSpPr>
          <p:nvPr/>
        </p:nvCxnSpPr>
        <p:spPr bwMode="auto">
          <a:xfrm flipV="1">
            <a:off x="5454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8" name="AutoShape 36"/>
          <p:cNvCxnSpPr>
            <a:cxnSpLocks noChangeShapeType="1"/>
          </p:cNvCxnSpPr>
          <p:nvPr/>
        </p:nvCxnSpPr>
        <p:spPr bwMode="auto">
          <a:xfrm flipV="1">
            <a:off x="726440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Status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854075" y="2006071"/>
          <a:ext cx="7544858" cy="1934846"/>
        </p:xfrm>
        <a:graphic>
          <a:graphicData uri="http://schemas.openxmlformats.org/drawingml/2006/table">
            <a:tbl>
              <a:tblPr/>
              <a:tblGrid>
                <a:gridCol w="1663700"/>
                <a:gridCol w="895350"/>
                <a:gridCol w="777875"/>
                <a:gridCol w="846667"/>
                <a:gridCol w="1151466"/>
                <a:gridCol w="1066800"/>
                <a:gridCol w="11430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Sche-matics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Peer review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EM layout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fab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EM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parts procured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test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start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Telescope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 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Mar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‘14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DPU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~100%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90%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Jan ‘14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LVPS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In process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Nov ‘13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Feb ‘14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DPU Board Layout</a:t>
            </a:r>
            <a:endParaRPr lang="en-US" dirty="0"/>
          </a:p>
        </p:txBody>
      </p:sp>
      <p:pic>
        <p:nvPicPr>
          <p:cNvPr id="5" name="Picture 4" descr="PCB_PRINT_SPP_DPU_RevA_201306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04" y="38100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193801"/>
            <a:ext cx="782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Parts list submitted to Parts Control Board for </a:t>
            </a:r>
            <a:r>
              <a:rPr lang="en-US" sz="2400" dirty="0" smtClean="0"/>
              <a:t>review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All parts comply with Level 2 per </a:t>
            </a:r>
            <a:r>
              <a:rPr lang="en-US" sz="2400" dirty="0" smtClean="0"/>
              <a:t>NASA EEE-INST-002</a:t>
            </a: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Currently ordering parts for EM and prototype boards</a:t>
            </a: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Will use spare flight parts from Caltech, GSFC, </a:t>
            </a:r>
            <a:r>
              <a:rPr lang="en-US" sz="2400" dirty="0" err="1" smtClean="0"/>
              <a:t>SwRI</a:t>
            </a:r>
            <a:r>
              <a:rPr lang="en-US" sz="2400" dirty="0" smtClean="0"/>
              <a:t> and JPL </a:t>
            </a:r>
            <a:r>
              <a:rPr lang="en-US" sz="2400" dirty="0" smtClean="0"/>
              <a:t>stock if Lot Date Code &lt; 5 years old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Controlled access, temp. and humidity in parts storage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Using 2 </a:t>
            </a:r>
            <a:r>
              <a:rPr lang="en-US" sz="2400" dirty="0" smtClean="0"/>
              <a:t>custom </a:t>
            </a:r>
            <a:r>
              <a:rPr lang="en-US" sz="2400" dirty="0" smtClean="0"/>
              <a:t>databases, Parts</a:t>
            </a:r>
            <a:r>
              <a:rPr lang="en-US" sz="2400" dirty="0" smtClean="0"/>
              <a:t> &amp; Kits, for </a:t>
            </a:r>
            <a:r>
              <a:rPr lang="en-US" sz="2400" dirty="0" smtClean="0"/>
              <a:t>inventory </a:t>
            </a:r>
            <a:r>
              <a:rPr lang="en-US" sz="2400" dirty="0" smtClean="0"/>
              <a:t>tracking and kitting of parts for assembly since ACE (‘93)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Lead bending on all IC packages done at JPL</a:t>
            </a: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JPL will package PHASIC and </a:t>
            </a:r>
            <a:r>
              <a:rPr lang="en-US" sz="2400" dirty="0" err="1" smtClean="0"/>
              <a:t>HKchip</a:t>
            </a: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Screening </a:t>
            </a:r>
            <a:r>
              <a:rPr lang="en-US" sz="2400" dirty="0" smtClean="0"/>
              <a:t>spec for </a:t>
            </a:r>
            <a:r>
              <a:rPr lang="en-US" sz="2400" dirty="0" smtClean="0"/>
              <a:t>PHASIC and</a:t>
            </a:r>
            <a:r>
              <a:rPr lang="en-US" sz="2400" dirty="0" smtClean="0"/>
              <a:t> SOW for </a:t>
            </a:r>
            <a:r>
              <a:rPr lang="en-US" sz="2400" dirty="0" err="1" smtClean="0"/>
              <a:t>HKchip</a:t>
            </a:r>
            <a:r>
              <a:rPr lang="en-US" sz="2400" dirty="0" smtClean="0"/>
              <a:t> </a:t>
            </a:r>
            <a:r>
              <a:rPr lang="en-US" sz="2400" dirty="0" smtClean="0"/>
              <a:t>submitted to PCB for </a:t>
            </a:r>
            <a:r>
              <a:rPr lang="en-US" sz="2400" dirty="0" smtClean="0"/>
              <a:t>review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Plan to test </a:t>
            </a:r>
            <a:r>
              <a:rPr lang="en-US" sz="2400" dirty="0" err="1" smtClean="0"/>
              <a:t>rad</a:t>
            </a:r>
            <a:r>
              <a:rPr lang="en-US" sz="2400" dirty="0" smtClean="0"/>
              <a:t>-hard PHASIC and </a:t>
            </a:r>
            <a:r>
              <a:rPr lang="en-US" sz="2400" dirty="0" err="1" smtClean="0"/>
              <a:t>HKchip</a:t>
            </a:r>
            <a:r>
              <a:rPr lang="en-US" sz="2400" dirty="0" smtClean="0"/>
              <a:t> die for TID and Latch-up at </a:t>
            </a:r>
            <a:r>
              <a:rPr lang="en-US" sz="2400" dirty="0" err="1" smtClean="0"/>
              <a:t>LBNL’s</a:t>
            </a:r>
            <a:r>
              <a:rPr lang="en-US" sz="2400" dirty="0" smtClean="0"/>
              <a:t> 88” Cyclotron</a:t>
            </a:r>
            <a:endParaRPr lang="en-US" sz="2400" dirty="0" smtClean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Parts Used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733" y="1278467"/>
            <a:ext cx="782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Parts with heritage: </a:t>
            </a:r>
          </a:p>
          <a:p>
            <a:pPr algn="l">
              <a:buFont typeface="Arial"/>
              <a:buChar char="•"/>
            </a:pPr>
            <a:r>
              <a:rPr lang="en-US" sz="2400" dirty="0" err="1" smtClean="0"/>
              <a:t>Microsemi</a:t>
            </a:r>
            <a:r>
              <a:rPr lang="en-US" sz="2400" dirty="0" err="1" smtClean="0"/>
              <a:t>/Actel</a:t>
            </a:r>
            <a:r>
              <a:rPr lang="en-US" sz="2400" dirty="0" smtClean="0"/>
              <a:t> FPGA, RTAX250SL-</a:t>
            </a:r>
            <a:r>
              <a:rPr lang="en-US" sz="2400" dirty="0" smtClean="0"/>
              <a:t>CQ208B, </a:t>
            </a:r>
            <a:r>
              <a:rPr lang="en-US" sz="2400" dirty="0" err="1" smtClean="0"/>
              <a:t>NuSTAR</a:t>
            </a: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Aeroflex </a:t>
            </a:r>
            <a:r>
              <a:rPr lang="en-US" sz="2400" dirty="0" smtClean="0"/>
              <a:t>SRAM 4Mb (128k </a:t>
            </a:r>
            <a:r>
              <a:rPr lang="en-US" sz="2400" dirty="0" err="1" smtClean="0"/>
              <a:t>x</a:t>
            </a:r>
            <a:r>
              <a:rPr lang="en-US" sz="2400" dirty="0" smtClean="0"/>
              <a:t> 32), </a:t>
            </a:r>
            <a:r>
              <a:rPr lang="en-US" sz="2400" dirty="0" smtClean="0"/>
              <a:t>UT8R128K32,    “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PHASIC </a:t>
            </a:r>
            <a:r>
              <a:rPr lang="en-US" sz="2400" dirty="0" smtClean="0"/>
              <a:t>hybrid, heritage </a:t>
            </a:r>
            <a:r>
              <a:rPr lang="en-US" sz="2400" dirty="0" smtClean="0"/>
              <a:t>STEREO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New parts for SPP:</a:t>
            </a: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Aeroflex SRAM 16Mb (512k </a:t>
            </a:r>
            <a:r>
              <a:rPr lang="en-US" sz="2400" dirty="0" err="1" smtClean="0"/>
              <a:t>x</a:t>
            </a:r>
            <a:r>
              <a:rPr lang="en-US" sz="2400" dirty="0" smtClean="0"/>
              <a:t> 32), </a:t>
            </a:r>
            <a:r>
              <a:rPr lang="en-US" sz="2400" dirty="0" smtClean="0"/>
              <a:t>UT8CR512K32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Aeroflex MRAM 16Mb (2M </a:t>
            </a:r>
            <a:r>
              <a:rPr lang="en-US" sz="2400" dirty="0" err="1" smtClean="0"/>
              <a:t>x</a:t>
            </a:r>
            <a:r>
              <a:rPr lang="en-US" sz="2400" dirty="0" smtClean="0"/>
              <a:t> 8), </a:t>
            </a:r>
            <a:r>
              <a:rPr lang="en-US" sz="2400" dirty="0" smtClean="0"/>
              <a:t>UT8MR2M8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HKchip</a:t>
            </a:r>
            <a:endParaRPr lang="en-US" sz="2400" dirty="0" smtClean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 Screening</a:t>
            </a:r>
            <a:endParaRPr lang="en-US" dirty="0"/>
          </a:p>
        </p:txBody>
      </p:sp>
      <p:pic>
        <p:nvPicPr>
          <p:cNvPr id="4" name="Picture 3" descr="IMG_0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346"/>
            <a:ext cx="9144000" cy="5133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3257</TotalTime>
  <Words>622</Words>
  <Application>Microsoft Macintosh PowerPoint</Application>
  <PresentationFormat>On-screen Show (4:3)</PresentationFormat>
  <Paragraphs>193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Mid Phase B Status - ISIS - DRAFT 1</vt:lpstr>
      <vt:lpstr>EPI-Hi Electronics</vt:lpstr>
      <vt:lpstr>EPI-Hi Electronics</vt:lpstr>
      <vt:lpstr>Outline</vt:lpstr>
      <vt:lpstr>Design/Assembly/Test Flow</vt:lpstr>
      <vt:lpstr>Boards Status</vt:lpstr>
      <vt:lpstr>DPU Board Layout</vt:lpstr>
      <vt:lpstr>Parts Status</vt:lpstr>
      <vt:lpstr>Major Parts Used</vt:lpstr>
      <vt:lpstr>In-House Screening</vt:lpstr>
      <vt:lpstr>Resources - Power</vt:lpstr>
      <vt:lpstr>Resources - Mass</vt:lpstr>
      <vt:lpstr>Harness Diagram</vt:lpstr>
      <vt:lpstr>Thermal Harness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Branislav  Kecman</cp:lastModifiedBy>
  <cp:revision>197</cp:revision>
  <cp:lastPrinted>2012-05-09T16:55:26Z</cp:lastPrinted>
  <dcterms:created xsi:type="dcterms:W3CDTF">2013-10-21T02:14:55Z</dcterms:created>
  <dcterms:modified xsi:type="dcterms:W3CDTF">2013-10-21T06:06:06Z</dcterms:modified>
</cp:coreProperties>
</file>