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20" r:id="rId4"/>
    <p:sldId id="430" r:id="rId5"/>
    <p:sldId id="421" r:id="rId6"/>
    <p:sldId id="422" r:id="rId7"/>
    <p:sldId id="428" r:id="rId8"/>
    <p:sldId id="436" r:id="rId9"/>
    <p:sldId id="429" r:id="rId10"/>
    <p:sldId id="433" r:id="rId11"/>
    <p:sldId id="426" r:id="rId12"/>
    <p:sldId id="427" r:id="rId13"/>
    <p:sldId id="438" r:id="rId14"/>
    <p:sldId id="437" r:id="rId15"/>
    <p:sldId id="439" r:id="rId16"/>
    <p:sldId id="441" r:id="rId17"/>
    <p:sldId id="425" r:id="rId18"/>
    <p:sldId id="419" r:id="rId19"/>
    <p:sldId id="432" r:id="rId20"/>
    <p:sldId id="449" r:id="rId21"/>
    <p:sldId id="417" r:id="rId22"/>
    <p:sldId id="450" r:id="rId23"/>
    <p:sldId id="440" r:id="rId24"/>
    <p:sldId id="447" r:id="rId25"/>
    <p:sldId id="434" r:id="rId26"/>
    <p:sldId id="444" r:id="rId27"/>
    <p:sldId id="448" r:id="rId28"/>
    <p:sldId id="442" r:id="rId29"/>
    <p:sldId id="443" r:id="rId30"/>
    <p:sldId id="445" r:id="rId31"/>
    <p:sldId id="446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0"/>
            <p14:sldId id="421"/>
            <p14:sldId id="422"/>
            <p14:sldId id="428"/>
            <p14:sldId id="436"/>
            <p14:sldId id="429"/>
            <p14:sldId id="433"/>
            <p14:sldId id="426"/>
            <p14:sldId id="427"/>
            <p14:sldId id="438"/>
            <p14:sldId id="437"/>
            <p14:sldId id="439"/>
            <p14:sldId id="441"/>
            <p14:sldId id="425"/>
            <p14:sldId id="419"/>
            <p14:sldId id="432"/>
            <p14:sldId id="449"/>
            <p14:sldId id="417"/>
            <p14:sldId id="450"/>
            <p14:sldId id="440"/>
            <p14:sldId id="447"/>
            <p14:sldId id="434"/>
            <p14:sldId id="444"/>
            <p14:sldId id="448"/>
            <p14:sldId id="442"/>
            <p14:sldId id="443"/>
            <p14:sldId id="44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261350" cy="5238524"/>
          </a:xfrm>
        </p:spPr>
        <p:txBody>
          <a:bodyPr/>
          <a:lstStyle/>
          <a:p>
            <a:r>
              <a:rPr lang="en-US" dirty="0" smtClean="0"/>
              <a:t>Energy system re-designed from previous instruments</a:t>
            </a:r>
          </a:p>
          <a:p>
            <a:pPr lvl="1"/>
            <a:r>
              <a:rPr lang="en-US" dirty="0" smtClean="0"/>
              <a:t>8 ADC121s read out the 8 peak detect chips</a:t>
            </a:r>
          </a:p>
          <a:p>
            <a:pPr lvl="1"/>
            <a:r>
              <a:rPr lang="en-US" dirty="0" smtClean="0"/>
              <a:t>Prior designs used MUX and one fast ADC</a:t>
            </a:r>
          </a:p>
          <a:p>
            <a:pPr lvl="1"/>
            <a:r>
              <a:rPr lang="en-US" dirty="0" smtClean="0"/>
              <a:t>New design allows de-coupling of quadrants – each quadrant had completely independent readout electronics and can be operated as an individual instrument</a:t>
            </a:r>
          </a:p>
          <a:p>
            <a:pPr lvl="1"/>
            <a:r>
              <a:rPr lang="en-US" dirty="0" smtClean="0"/>
              <a:t>Event logic will be identical for each quadrant and then the data will be combined</a:t>
            </a:r>
          </a:p>
          <a:p>
            <a:pPr lvl="1"/>
            <a:r>
              <a:rPr lang="en-US" dirty="0" smtClean="0"/>
              <a:t>New approach significantly simplifies event logic design and increases data processing rates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Prototype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840" t="9607" r="33022" b="8829"/>
          <a:stretch/>
        </p:blipFill>
        <p:spPr bwMode="auto">
          <a:xfrm>
            <a:off x="2310577" y="1728156"/>
            <a:ext cx="4213943" cy="467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247" y="3896828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pre-</a:t>
            </a:r>
            <a:r>
              <a:rPr lang="en-US" dirty="0" err="1" smtClean="0"/>
              <a:t>amplfiers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698" y="241920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82" y="3292309"/>
            <a:ext cx="16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ADC121 (EM)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2324" y="3896829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09720" y="4288262"/>
            <a:ext cx="1424199" cy="39702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723604" y="4369699"/>
            <a:ext cx="720191" cy="24172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405480" y="3738520"/>
            <a:ext cx="1664935" cy="50523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34591" y="4243755"/>
            <a:ext cx="2079653" cy="60337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186995" y="3476976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68310" y="2704653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8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Test interface of peak – detect chip to ADC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resolution of test setup far exceeds requirement</a:t>
            </a:r>
          </a:p>
          <a:p>
            <a:r>
              <a:rPr lang="en-US" dirty="0"/>
              <a:t>No glitches observed on signal when ADC transitions into track mode after the peak detect SIP captures an event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Prototype Performance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00222"/>
              </p:ext>
            </p:extLst>
          </p:nvPr>
        </p:nvGraphicFramePr>
        <p:xfrm>
          <a:off x="1988448" y="2695581"/>
          <a:ext cx="5001897" cy="348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992"/>
                <a:gridCol w="597945"/>
                <a:gridCol w="733992"/>
                <a:gridCol w="733992"/>
                <a:gridCol w="733992"/>
                <a:gridCol w="733992"/>
                <a:gridCol w="733992"/>
              </a:tblGrid>
              <a:tr h="457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DB </a:t>
                      </a:r>
                      <a:r>
                        <a:rPr lang="en-US" sz="1200" u="none" strike="noStrike" dirty="0" err="1">
                          <a:effectLst/>
                        </a:rPr>
                        <a:t>atten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 Dev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 (KeV)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12.1025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912.161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8.78712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812.964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7.6375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6.26275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724.555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7.426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6.08932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645.760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7.097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5.81954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575.535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323.647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5.9925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4.91385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182.000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5.6635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4.64407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102.346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4.50918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4.29721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32.365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5.0525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4.14305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4.54772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1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</a:t>
            </a:r>
            <a:r>
              <a:rPr lang="en-US" sz="2000" dirty="0"/>
              <a:t>contains all event logic and event processing </a:t>
            </a:r>
          </a:p>
          <a:p>
            <a:pPr lvl="1"/>
            <a:r>
              <a:rPr lang="en-US" sz="2000" dirty="0" smtClean="0"/>
              <a:t>SCIP</a:t>
            </a:r>
            <a:r>
              <a:rPr lang="en-US" sz="2000" dirty="0"/>
              <a:t>: 16-bit 10 MIPS processor (reused custom embedded processor based on Harris RTX2010 and APL’s FRISC)</a:t>
            </a:r>
          </a:p>
          <a:p>
            <a:pPr lvl="1"/>
            <a:r>
              <a:rPr lang="en-US" sz="2000" dirty="0" smtClean="0"/>
              <a:t>Processor </a:t>
            </a:r>
            <a:r>
              <a:rPr lang="en-US" sz="2000" dirty="0"/>
              <a:t>memory interface to PROM, MRAM, SRAM 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I/O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voltage supply clocks, read </a:t>
            </a:r>
            <a:r>
              <a:rPr lang="en-US" sz="1600" dirty="0" err="1"/>
              <a:t>safing</a:t>
            </a:r>
            <a:r>
              <a:rPr lang="en-US" sz="1600" dirty="0"/>
              <a:t> status, </a:t>
            </a:r>
            <a:r>
              <a:rPr lang="en-US" sz="1600" dirty="0" smtClean="0"/>
              <a:t>set thresholds</a:t>
            </a:r>
            <a:r>
              <a:rPr lang="en-US" sz="1600" dirty="0"/>
              <a:t>, monitor housekeeping, etc.</a:t>
            </a:r>
          </a:p>
          <a:p>
            <a:pPr lvl="2"/>
            <a:r>
              <a:rPr lang="en-US" sz="1600" dirty="0" smtClean="0"/>
              <a:t>LVDS </a:t>
            </a:r>
            <a:r>
              <a:rPr lang="en-US" sz="1600" dirty="0"/>
              <a:t>spacecraft communication interface</a:t>
            </a:r>
          </a:p>
          <a:p>
            <a:pPr lvl="2"/>
            <a:r>
              <a:rPr lang="en-US" sz="1600" dirty="0" smtClean="0"/>
              <a:t>Processor </a:t>
            </a:r>
            <a:r>
              <a:rPr lang="en-US" sz="1600" dirty="0"/>
              <a:t>test port interface</a:t>
            </a:r>
          </a:p>
          <a:p>
            <a:pPr lvl="1"/>
            <a:r>
              <a:rPr lang="en-US" sz="2000" dirty="0" smtClean="0"/>
              <a:t>Event </a:t>
            </a:r>
            <a:r>
              <a:rPr lang="en-US" sz="2000" dirty="0"/>
              <a:t>Logic</a:t>
            </a:r>
          </a:p>
          <a:p>
            <a:pPr lvl="2"/>
            <a:r>
              <a:rPr lang="en-US" sz="1600" dirty="0" smtClean="0"/>
              <a:t>Count </a:t>
            </a:r>
            <a:r>
              <a:rPr lang="en-US" sz="1600" dirty="0"/>
              <a:t>sensor basic rates and diagnostic rates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 err="1"/>
              <a:t>pulser</a:t>
            </a:r>
            <a:r>
              <a:rPr lang="en-US" sz="1600" dirty="0"/>
              <a:t> stimulus</a:t>
            </a:r>
          </a:p>
          <a:p>
            <a:pPr lvl="2"/>
            <a:r>
              <a:rPr lang="en-US" sz="1600" dirty="0" smtClean="0"/>
              <a:t>Collect </a:t>
            </a:r>
            <a:r>
              <a:rPr lang="en-US" sz="1600" dirty="0"/>
              <a:t>and process TOF values to generate start direction and particle time-of-flight 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appropriate SSD channel and record energy deposited</a:t>
            </a:r>
          </a:p>
          <a:p>
            <a:pPr lvl="2"/>
            <a:r>
              <a:rPr lang="en-US" sz="1600" dirty="0" smtClean="0"/>
              <a:t>Detect </a:t>
            </a:r>
            <a:r>
              <a:rPr lang="en-US" sz="1600" dirty="0"/>
              <a:t>anti-coincidence (electron only) and pulse-height over-threshold (start and stop)</a:t>
            </a:r>
          </a:p>
          <a:p>
            <a:pPr lvl="2"/>
            <a:r>
              <a:rPr lang="en-US" sz="1600" dirty="0" smtClean="0"/>
              <a:t>Send </a:t>
            </a:r>
            <a:r>
              <a:rPr lang="en-US" sz="1600" dirty="0"/>
              <a:t>selected valid events based on commanded event criteria to processor event buffer</a:t>
            </a:r>
          </a:p>
          <a:p>
            <a:pPr lvl="2"/>
            <a:r>
              <a:rPr lang="en-US" sz="1600" dirty="0" smtClean="0"/>
              <a:t>Event </a:t>
            </a:r>
            <a:r>
              <a:rPr lang="en-US" sz="1600" dirty="0"/>
              <a:t>logic test port for ground testing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Actel</a:t>
            </a:r>
            <a:r>
              <a:rPr lang="en-US" sz="2000" dirty="0"/>
              <a:t> RTAX2000SL -1 speed CCGA-624 (common buy part)</a:t>
            </a:r>
          </a:p>
          <a:p>
            <a:pPr lvl="1"/>
            <a:r>
              <a:rPr lang="en-US" sz="2000" dirty="0"/>
              <a:t>Estimate ~40% resource utilization based on </a:t>
            </a:r>
            <a:r>
              <a:rPr lang="en-US" sz="2000" dirty="0" smtClean="0"/>
              <a:t>RBSPICE design</a:t>
            </a:r>
            <a:endParaRPr lang="en-US" sz="2000" dirty="0"/>
          </a:p>
          <a:p>
            <a:pPr lvl="1"/>
            <a:r>
              <a:rPr lang="en-US" sz="2000" dirty="0" smtClean="0"/>
              <a:t>Internal </a:t>
            </a:r>
            <a:r>
              <a:rPr lang="en-US" sz="2000" dirty="0"/>
              <a:t>RAM for event FIFO only </a:t>
            </a:r>
          </a:p>
          <a:p>
            <a:pPr lvl="2"/>
            <a:r>
              <a:rPr lang="en-US" sz="1600" dirty="0"/>
              <a:t>No minimize size required and soft memory is fine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# user I/O of 418 user I/O total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# spares to power board + 6 spares through Schmitt triggers to test connector + # true spares = # spares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Note: At the FPGA requirement review, moderate reuse designs are green for at least 17 uncommitted I/O pins </a:t>
            </a:r>
          </a:p>
          <a:p>
            <a:pPr lvl="1"/>
            <a:r>
              <a:rPr lang="en-US" sz="2000" dirty="0"/>
              <a:t>1.5V Core Voltage, 3.3V I/O Supply Voltage</a:t>
            </a:r>
          </a:p>
          <a:p>
            <a:pPr lvl="2"/>
            <a:r>
              <a:rPr lang="en-US" sz="1600" dirty="0"/>
              <a:t>+/-5% voltage tolerance</a:t>
            </a:r>
          </a:p>
          <a:p>
            <a:pPr lvl="2"/>
            <a:r>
              <a:rPr lang="en-US" sz="1600" dirty="0"/>
              <a:t>Supplies can be powered up or powered down in any sequence as long as some app note details are considered </a:t>
            </a:r>
          </a:p>
          <a:p>
            <a:pPr lvl="2"/>
            <a:r>
              <a:rPr lang="en-US" sz="1600" dirty="0"/>
              <a:t>I/O are </a:t>
            </a:r>
            <a:r>
              <a:rPr lang="en-US" sz="1600" dirty="0" smtClean="0"/>
              <a:t>tri-stated </a:t>
            </a:r>
            <a:r>
              <a:rPr lang="en-US" sz="1600" dirty="0"/>
              <a:t>during power-up</a:t>
            </a:r>
          </a:p>
          <a:p>
            <a:pPr lvl="1"/>
            <a:r>
              <a:rPr lang="en-US" sz="2000" dirty="0"/>
              <a:t>Lower standby current part but still significant power contribution at hot temperatures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Part prototyping </a:t>
            </a:r>
          </a:p>
          <a:p>
            <a:pPr lvl="1"/>
            <a:r>
              <a:rPr lang="en-US" sz="1800" dirty="0"/>
              <a:t>Reprogrammable </a:t>
            </a:r>
            <a:r>
              <a:rPr lang="en-US" sz="1800" dirty="0" err="1"/>
              <a:t>Aldec</a:t>
            </a:r>
            <a:r>
              <a:rPr lang="en-US" sz="1800" dirty="0"/>
              <a:t>/</a:t>
            </a:r>
            <a:r>
              <a:rPr lang="en-US" sz="1800" dirty="0" err="1"/>
              <a:t>Actel</a:t>
            </a:r>
            <a:r>
              <a:rPr lang="en-US" sz="1800" dirty="0"/>
              <a:t> system for EM</a:t>
            </a:r>
          </a:p>
          <a:p>
            <a:pPr lvl="1"/>
            <a:r>
              <a:rPr lang="en-US" sz="1800" dirty="0"/>
              <a:t>Board layout also </a:t>
            </a:r>
            <a:r>
              <a:rPr lang="en-US" sz="1800" dirty="0" smtClean="0"/>
              <a:t>accommodates commercial </a:t>
            </a:r>
            <a:r>
              <a:rPr lang="en-US" sz="1800" dirty="0"/>
              <a:t>socket if needed </a:t>
            </a:r>
          </a:p>
          <a:p>
            <a:pPr lvl="1"/>
            <a:r>
              <a:rPr lang="en-US" sz="1800" dirty="0"/>
              <a:t>RTAX2000SL -1 speed CCGA-624 for flight (participating in common buy)</a:t>
            </a:r>
          </a:p>
          <a:p>
            <a:pPr lvl="0"/>
            <a:r>
              <a:rPr lang="en-US" sz="1800" dirty="0"/>
              <a:t>Design prototyping/reuse</a:t>
            </a:r>
          </a:p>
          <a:p>
            <a:pPr lvl="1"/>
            <a:r>
              <a:rPr lang="en-US" sz="1800" dirty="0"/>
              <a:t>SCIP is identical to </a:t>
            </a:r>
            <a:r>
              <a:rPr lang="en-US" sz="1800" dirty="0" smtClean="0"/>
              <a:t>RBSPICE</a:t>
            </a:r>
            <a:endParaRPr lang="en-US" sz="1800" dirty="0"/>
          </a:p>
          <a:p>
            <a:pPr lvl="1"/>
            <a:r>
              <a:rPr lang="en-US" sz="1800" dirty="0"/>
              <a:t>Similar approach to </a:t>
            </a:r>
            <a:r>
              <a:rPr lang="en-US" sz="1800" dirty="0" smtClean="0"/>
              <a:t>RBSPICE for </a:t>
            </a:r>
            <a:r>
              <a:rPr lang="en-US" sz="1800" dirty="0"/>
              <a:t>many interfaces: S/C communication, power supplies, QDACs, test port, memories, peak detects, </a:t>
            </a:r>
            <a:r>
              <a:rPr lang="en-US" sz="1800" dirty="0" err="1"/>
              <a:t>pulsers</a:t>
            </a:r>
            <a:endParaRPr lang="en-US" sz="1800" dirty="0"/>
          </a:p>
          <a:p>
            <a:pPr lvl="1"/>
            <a:r>
              <a:rPr lang="en-US" sz="1800" dirty="0"/>
              <a:t>New interfaces prototyped prior to EM: TOF-D rather than TOF-C, new ADC for HK and peak detect</a:t>
            </a:r>
          </a:p>
          <a:p>
            <a:pPr lvl="1"/>
            <a:r>
              <a:rPr lang="en-US" sz="1800" dirty="0"/>
              <a:t>Significant previous experience with all design tools: VHDL (with </a:t>
            </a:r>
            <a:r>
              <a:rPr lang="en-US" sz="1800" dirty="0" err="1"/>
              <a:t>tcl</a:t>
            </a:r>
            <a:r>
              <a:rPr lang="en-US" sz="1800" dirty="0"/>
              <a:t> scripts, </a:t>
            </a:r>
            <a:r>
              <a:rPr lang="en-US" sz="1800" dirty="0" err="1"/>
              <a:t>pdc</a:t>
            </a:r>
            <a:r>
              <a:rPr lang="en-US" sz="1800" dirty="0"/>
              <a:t> files etc.), </a:t>
            </a:r>
            <a:r>
              <a:rPr lang="en-US" sz="1800" dirty="0" err="1"/>
              <a:t>Synplify</a:t>
            </a:r>
            <a:r>
              <a:rPr lang="en-US" sz="1800" dirty="0"/>
              <a:t> Pro, </a:t>
            </a:r>
            <a:r>
              <a:rPr lang="en-US" sz="1800" dirty="0" err="1"/>
              <a:t>Actel</a:t>
            </a:r>
            <a:r>
              <a:rPr lang="en-US" sz="1800" dirty="0"/>
              <a:t> </a:t>
            </a:r>
            <a:r>
              <a:rPr lang="en-US" sz="1800" dirty="0" err="1"/>
              <a:t>Libero</a:t>
            </a:r>
            <a:r>
              <a:rPr lang="en-US" sz="1800" dirty="0"/>
              <a:t>, </a:t>
            </a:r>
            <a:r>
              <a:rPr lang="en-US" sz="1800" dirty="0" err="1"/>
              <a:t>ModelSim</a:t>
            </a:r>
            <a:endParaRPr lang="en-US" sz="1800" dirty="0"/>
          </a:p>
          <a:p>
            <a:pPr lvl="0"/>
            <a:r>
              <a:rPr lang="en-US" sz="1800" dirty="0"/>
              <a:t>No expected areas of concern</a:t>
            </a:r>
          </a:p>
          <a:p>
            <a:pPr lvl="1"/>
            <a:r>
              <a:rPr lang="en-US" sz="1800" dirty="0"/>
              <a:t>No timing closure challenges expected (most of design at 10MHz, some at 40MHz)</a:t>
            </a:r>
          </a:p>
          <a:p>
            <a:pPr lvl="1"/>
            <a:r>
              <a:rPr lang="en-US" sz="1800" dirty="0"/>
              <a:t>Primarily synchronous design techniques with standard clock domain crossing techniques and no gated clocks</a:t>
            </a:r>
          </a:p>
          <a:p>
            <a:pPr lvl="1"/>
            <a:r>
              <a:rPr lang="en-US" sz="1800" dirty="0"/>
              <a:t>Straightforward reset filtering and routing network</a:t>
            </a:r>
          </a:p>
          <a:p>
            <a:pPr lvl="1"/>
            <a:r>
              <a:rPr lang="en-US" sz="1800" dirty="0"/>
              <a:t>Sufficient clock nets available for clocks and reset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analog is separated from digital</a:t>
            </a:r>
          </a:p>
          <a:p>
            <a:pPr lvl="1"/>
            <a:r>
              <a:rPr lang="en-US" dirty="0" smtClean="0"/>
              <a:t>FPGA, S/C communication, SRAM, PROM, MRAM, and oscillator on top of board</a:t>
            </a:r>
          </a:p>
          <a:p>
            <a:pPr lvl="1"/>
            <a:r>
              <a:rPr lang="en-US" dirty="0" smtClean="0"/>
              <a:t>TOF electronics on left and right of board</a:t>
            </a:r>
          </a:p>
          <a:p>
            <a:pPr lvl="1"/>
            <a:r>
              <a:rPr lang="en-US" dirty="0" smtClean="0"/>
              <a:t>Peak detect and ADC electronics on bottom of board</a:t>
            </a:r>
          </a:p>
          <a:p>
            <a:pPr lvl="1"/>
            <a:r>
              <a:rPr lang="en-US" dirty="0"/>
              <a:t>All critical routing isolated by ground </a:t>
            </a:r>
            <a:r>
              <a:rPr lang="en-US" dirty="0" smtClean="0"/>
              <a:t>planes from digital routing</a:t>
            </a:r>
            <a:endParaRPr lang="en-US" dirty="0"/>
          </a:p>
          <a:p>
            <a:pPr marL="228600" indent="-228600">
              <a:defRPr/>
            </a:pPr>
            <a:r>
              <a:rPr lang="en-US" dirty="0" smtClean="0"/>
              <a:t>12 layers, 2 ground, 2 power planes, 8 routing planes</a:t>
            </a:r>
          </a:p>
          <a:p>
            <a:pPr marL="228600" indent="-228600">
              <a:defRPr/>
            </a:pPr>
            <a:r>
              <a:rPr lang="en-US" dirty="0" err="1" smtClean="0"/>
              <a:t>Actel</a:t>
            </a:r>
            <a:r>
              <a:rPr lang="en-US" dirty="0" smtClean="0"/>
              <a:t> </a:t>
            </a:r>
            <a:r>
              <a:rPr lang="en-US" dirty="0"/>
              <a:t>located with SRAM directly </a:t>
            </a:r>
            <a:r>
              <a:rPr lang="en-US" dirty="0" smtClean="0"/>
              <a:t>adjacent</a:t>
            </a:r>
            <a:endParaRPr lang="en-US" dirty="0"/>
          </a:p>
          <a:p>
            <a:pPr marL="571500" lvl="1" indent="-228600">
              <a:defRPr/>
            </a:pPr>
            <a:r>
              <a:rPr lang="en-US" dirty="0"/>
              <a:t>Reduce track-length to SRAM to reduce noise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 on Primary side, to allow the Development Tool access to the program pins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4" y="1398922"/>
            <a:ext cx="46291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2276" y="1435871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CFD-Ds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43601" y="1620537"/>
            <a:ext cx="1840831" cy="74968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2275" y="1957603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TOF-Ds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342021" y="2142269"/>
            <a:ext cx="2442411" cy="93781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016416" y="104910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752474" y="1233766"/>
            <a:ext cx="2586099" cy="109316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72134" y="430740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17168" y="4492074"/>
            <a:ext cx="2477123" cy="37484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241695" y="336933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7168" y="3553998"/>
            <a:ext cx="2192446" cy="58486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58384" y="96943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3723082" y="1338762"/>
            <a:ext cx="328862" cy="16811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15256" y="14358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MRAM, PROM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57828" y="1759036"/>
            <a:ext cx="2265253" cy="61118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49347" y="244328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LVDS, Test Port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1491919" y="2766452"/>
            <a:ext cx="1876923" cy="7875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9791" y="355399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TOF-Ds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531646" y="3765884"/>
            <a:ext cx="2088884" cy="63312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19790" y="4671307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CFD-Ds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531645" y="4883193"/>
            <a:ext cx="1594614" cy="1574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3 fast discrete amplifiers</a:t>
            </a:r>
          </a:p>
          <a:p>
            <a:pPr lvl="2"/>
            <a:r>
              <a:rPr lang="en-US" dirty="0" smtClean="0"/>
              <a:t>Stop anode and each end of the start delay line</a:t>
            </a:r>
          </a:p>
          <a:p>
            <a:pPr lvl="2"/>
            <a:r>
              <a:rPr lang="en-US" dirty="0" smtClean="0"/>
              <a:t>50 ohm impedance matched, designed to drive 50 ohms</a:t>
            </a:r>
          </a:p>
          <a:p>
            <a:pPr lvl="1"/>
            <a:r>
              <a:rPr lang="en-US" dirty="0" smtClean="0"/>
              <a:t>Anode is at 3kV, PCB embedded capacitors isolate HV from LV</a:t>
            </a:r>
          </a:p>
          <a:p>
            <a:pPr lvl="1"/>
            <a:r>
              <a:rPr lang="en-US" dirty="0" smtClean="0"/>
              <a:t>1 start </a:t>
            </a:r>
            <a:r>
              <a:rPr lang="en-US" dirty="0" err="1" smtClean="0"/>
              <a:t>pulser</a:t>
            </a:r>
            <a:r>
              <a:rPr lang="en-US" dirty="0" smtClean="0"/>
              <a:t> and 1 stop </a:t>
            </a:r>
            <a:r>
              <a:rPr lang="en-US" dirty="0" err="1" smtClean="0"/>
              <a:t>pulser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 err="1" smtClean="0"/>
              <a:t>pulser</a:t>
            </a:r>
            <a:r>
              <a:rPr lang="en-US" dirty="0" smtClean="0"/>
              <a:t> location in imaginary anode between sensor wedges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6 coax </a:t>
            </a:r>
            <a:r>
              <a:rPr lang="en-US" dirty="0" smtClean="0">
                <a:solidFill>
                  <a:srgbClr val="FF0000"/>
                </a:solidFill>
              </a:rPr>
              <a:t>SSMB</a:t>
            </a:r>
            <a:r>
              <a:rPr lang="en-US" dirty="0" smtClean="0"/>
              <a:t> connectors</a:t>
            </a:r>
          </a:p>
          <a:p>
            <a:pPr lvl="1"/>
            <a:r>
              <a:rPr lang="en-US" dirty="0" smtClean="0"/>
              <a:t>Power, 3 outputs, 2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Description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50897" y="4646910"/>
            <a:ext cx="10071988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 output waveform with X #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input electrons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93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Initial prototype board fabricated, assembled, and tested</a:t>
            </a:r>
          </a:p>
          <a:p>
            <a:pPr lvl="1"/>
            <a:r>
              <a:rPr lang="en-US" sz="1800" dirty="0" smtClean="0"/>
              <a:t>First implementation of embedded capacitors for HV anode</a:t>
            </a:r>
          </a:p>
          <a:p>
            <a:pPr lvl="1"/>
            <a:r>
              <a:rPr lang="en-US" sz="1800" dirty="0" smtClean="0"/>
              <a:t>Verified quadrant design</a:t>
            </a:r>
          </a:p>
          <a:p>
            <a:r>
              <a:rPr lang="en-US" sz="1800" dirty="0" smtClean="0"/>
              <a:t>EM anode board fabricated, assembled, and tested</a:t>
            </a:r>
          </a:p>
          <a:p>
            <a:pPr lvl="1"/>
            <a:r>
              <a:rPr lang="en-US" sz="1800" dirty="0" smtClean="0"/>
              <a:t>Electrical and mechanical interfaces well defined</a:t>
            </a:r>
          </a:p>
          <a:p>
            <a:pPr lvl="1"/>
            <a:r>
              <a:rPr lang="en-US" sz="1800" dirty="0" smtClean="0"/>
              <a:t>Position mapping on prototype verified simulations for start pad locations</a:t>
            </a:r>
          </a:p>
          <a:p>
            <a:pPr lvl="1"/>
            <a:r>
              <a:rPr lang="en-US" sz="1800" dirty="0" err="1" smtClean="0"/>
              <a:t>Kapton</a:t>
            </a:r>
            <a:r>
              <a:rPr lang="en-US" sz="1800" dirty="0" smtClean="0"/>
              <a:t> layer provides dielectric </a:t>
            </a:r>
            <a:r>
              <a:rPr lang="en-US" sz="1800" dirty="0" err="1" smtClean="0"/>
              <a:t>strengh</a:t>
            </a:r>
            <a:r>
              <a:rPr lang="en-US" sz="1800" dirty="0" smtClean="0"/>
              <a:t> of ~20kV for embedded capacitors</a:t>
            </a:r>
          </a:p>
          <a:p>
            <a:pPr lvl="2"/>
            <a:r>
              <a:rPr lang="en-US" sz="1400" dirty="0" smtClean="0"/>
              <a:t>Passed 10 day, 2x HV standoff test (recommended by Steve Battel)</a:t>
            </a:r>
          </a:p>
          <a:p>
            <a:pPr lvl="1"/>
            <a:r>
              <a:rPr lang="en-US" sz="1800" dirty="0" smtClean="0"/>
              <a:t>APL packaged transistor array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Anode Board Prototyping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2" y="4029470"/>
            <a:ext cx="4050881" cy="24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2377" t="16035" r="24712" b="14842"/>
          <a:stretch/>
        </p:blipFill>
        <p:spPr bwMode="auto">
          <a:xfrm>
            <a:off x="4758990" y="4029470"/>
            <a:ext cx="3350293" cy="2441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001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Electronics Overview</a:t>
            </a:r>
          </a:p>
          <a:p>
            <a:r>
              <a:rPr lang="en-US" sz="2000" dirty="0" smtClean="0"/>
              <a:t>Block Diagrams</a:t>
            </a:r>
          </a:p>
          <a:p>
            <a:r>
              <a:rPr lang="en-US" sz="2000" dirty="0" smtClean="0"/>
              <a:t>Driving Requirements</a:t>
            </a:r>
          </a:p>
          <a:p>
            <a:r>
              <a:rPr lang="en-US" sz="2000" dirty="0" smtClean="0"/>
              <a:t>Event Board</a:t>
            </a:r>
          </a:p>
          <a:p>
            <a:pPr lvl="1"/>
            <a:r>
              <a:rPr lang="en-US" sz="1800" dirty="0" smtClean="0"/>
              <a:t>Functionality, Interfaces, prototyping, FPGA, layout</a:t>
            </a:r>
            <a:endParaRPr lang="en-US" sz="1800" dirty="0"/>
          </a:p>
          <a:p>
            <a:r>
              <a:rPr lang="en-US" sz="2000" dirty="0" smtClean="0"/>
              <a:t>Anode Board</a:t>
            </a:r>
          </a:p>
          <a:p>
            <a:pPr lvl="1"/>
            <a:r>
              <a:rPr lang="en-US" sz="1800" dirty="0" smtClean="0"/>
              <a:t>Functionality, </a:t>
            </a:r>
            <a:r>
              <a:rPr lang="en-US" sz="1800" dirty="0"/>
              <a:t>Interfaces, prototyping, </a:t>
            </a:r>
            <a:r>
              <a:rPr lang="en-US" sz="1800" dirty="0" smtClean="0"/>
              <a:t>layout</a:t>
            </a:r>
          </a:p>
          <a:p>
            <a:r>
              <a:rPr lang="en-US" sz="2000" dirty="0" smtClean="0"/>
              <a:t>Energy Board</a:t>
            </a:r>
          </a:p>
          <a:p>
            <a:pPr lvl="1"/>
            <a:r>
              <a:rPr lang="en-US" sz="1800" dirty="0"/>
              <a:t>Functionality, Interfaces, prototyping, layout</a:t>
            </a:r>
          </a:p>
          <a:p>
            <a:r>
              <a:rPr lang="en-US" sz="2000" dirty="0" smtClean="0"/>
              <a:t>Packaging and thermal considerations</a:t>
            </a:r>
          </a:p>
          <a:p>
            <a:r>
              <a:rPr lang="en-US" sz="2000" dirty="0" smtClean="0"/>
              <a:t>Radiation analysis</a:t>
            </a:r>
          </a:p>
          <a:p>
            <a:r>
              <a:rPr lang="en-US" sz="2000" dirty="0" smtClean="0"/>
              <a:t>Plans for testing </a:t>
            </a:r>
          </a:p>
          <a:p>
            <a:r>
              <a:rPr lang="en-US" sz="2000" dirty="0"/>
              <a:t>Preliminary parts list and special screening considerations  </a:t>
            </a:r>
            <a:endParaRPr lang="en-US" sz="2000" dirty="0" smtClean="0"/>
          </a:p>
          <a:p>
            <a:r>
              <a:rPr lang="en-US" sz="2000" dirty="0" smtClean="0"/>
              <a:t>Status Summary</a:t>
            </a:r>
          </a:p>
          <a:p>
            <a:r>
              <a:rPr lang="en-US" sz="2000" dirty="0" smtClean="0"/>
              <a:t>Plan Forward</a:t>
            </a:r>
          </a:p>
          <a:p>
            <a:r>
              <a:rPr lang="en-US" sz="20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87" y="2067697"/>
            <a:ext cx="4973765" cy="29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0944" y="310429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Filters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74508" y="3288957"/>
            <a:ext cx="2183027" cy="62401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5322" y="2443204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Pre-Amps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680519" y="2627870"/>
            <a:ext cx="1935892" cy="68374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0519" y="2627870"/>
            <a:ext cx="1717589" cy="101737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80519" y="2627870"/>
            <a:ext cx="3468130" cy="66108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616412" y="3311611"/>
            <a:ext cx="3641123" cy="6013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32997" y="55385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line elements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5074508" y="4349578"/>
            <a:ext cx="1215081" cy="139631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04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SSD Pre-amplifier and shaper</a:t>
            </a:r>
          </a:p>
          <a:p>
            <a:pPr lvl="1"/>
            <a:r>
              <a:rPr lang="en-US" dirty="0" smtClean="0"/>
              <a:t>Energy ASIC supports 3 pre-amplifiers and MUX</a:t>
            </a:r>
          </a:p>
          <a:p>
            <a:pPr lvl="2"/>
            <a:r>
              <a:rPr lang="en-US" dirty="0" smtClean="0"/>
              <a:t>Ion channel, electron channel, anti-coincidence channel</a:t>
            </a:r>
          </a:p>
          <a:p>
            <a:pPr lvl="2"/>
            <a:r>
              <a:rPr lang="en-US" dirty="0" smtClean="0"/>
              <a:t>Select between Ion channel, or electron and anti-coincidence channels</a:t>
            </a:r>
          </a:p>
          <a:p>
            <a:pPr lvl="1"/>
            <a:r>
              <a:rPr lang="en-US" dirty="0" smtClean="0"/>
              <a:t>Thermistor for temperature measurements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9pin </a:t>
            </a:r>
            <a:r>
              <a:rPr lang="en-US" dirty="0" err="1" smtClean="0"/>
              <a:t>ndsub</a:t>
            </a:r>
            <a:r>
              <a:rPr lang="en-US" dirty="0" smtClean="0"/>
              <a:t> connector for power, signals, </a:t>
            </a:r>
            <a:r>
              <a:rPr lang="en-US" dirty="0" err="1" smtClean="0"/>
              <a:t>pulser</a:t>
            </a:r>
            <a:r>
              <a:rPr lang="en-US" dirty="0" smtClean="0"/>
              <a:t>, and temperature monitor</a:t>
            </a:r>
          </a:p>
          <a:p>
            <a:pPr lvl="1"/>
            <a:r>
              <a:rPr lang="en-US" dirty="0" smtClean="0"/>
              <a:t>Bias voltage from </a:t>
            </a:r>
            <a:br>
              <a:rPr lang="en-US" dirty="0" smtClean="0"/>
            </a:br>
            <a:r>
              <a:rPr lang="en-US" dirty="0" smtClean="0"/>
              <a:t>separate HV wire (&lt;250V)</a:t>
            </a:r>
          </a:p>
          <a:p>
            <a:r>
              <a:rPr lang="en-US" dirty="0" smtClean="0"/>
              <a:t>EM energy board</a:t>
            </a:r>
            <a:br>
              <a:rPr lang="en-US" dirty="0" smtClean="0"/>
            </a:br>
            <a:r>
              <a:rPr lang="en-US" dirty="0" smtClean="0"/>
              <a:t>fabricated and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53" y="4391025"/>
            <a:ext cx="431482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53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 Layout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0" y="1034037"/>
            <a:ext cx="4306845" cy="52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12" y="2688815"/>
            <a:ext cx="152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inputs for ion, electron, and </a:t>
            </a:r>
            <a:r>
              <a:rPr lang="en-US" dirty="0" err="1" smtClean="0"/>
              <a:t>anit-coiincidence</a:t>
            </a:r>
            <a:r>
              <a:rPr lang="en-US" dirty="0" smtClean="0"/>
              <a:t> detectors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69676" y="3240159"/>
            <a:ext cx="1255066" cy="14290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83" y="141763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supply input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527589" y="168051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45107" y="2680961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(bulk) connection to SSDs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68313" y="294384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86702" y="3842976"/>
            <a:ext cx="152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(front) connection to SSDs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78378" y="3814119"/>
            <a:ext cx="1547292" cy="49052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1883" y="1552633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connector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96216" y="1804346"/>
            <a:ext cx="1521341" cy="7145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220" y="533792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event board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615" y="5589633"/>
            <a:ext cx="1838499" cy="7145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52024" y="5384694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ASIC Die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819135" y="3655442"/>
            <a:ext cx="2141838" cy="18495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8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8499475" cy="470141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Packaged </a:t>
            </a:r>
            <a:r>
              <a:rPr lang="en-US" dirty="0" smtClean="0">
                <a:cs typeface="Arial" pitchFamily="34" charset="0"/>
              </a:rPr>
              <a:t>in octagon frame “slice</a:t>
            </a:r>
            <a:r>
              <a:rPr lang="en-US" dirty="0">
                <a:cs typeface="Arial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Board is loaded from the bottom and has six center mounting supports and full contact around the perimeter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FPGA is supported on four corners</a:t>
            </a:r>
          </a:p>
          <a:p>
            <a:pPr marL="228600" indent="-228600">
              <a:defRPr/>
            </a:pPr>
            <a:r>
              <a:rPr lang="en-US" dirty="0"/>
              <a:t>Large number of thermal </a:t>
            </a:r>
            <a:r>
              <a:rPr lang="en-US" dirty="0" err="1"/>
              <a:t>vias</a:t>
            </a:r>
            <a:r>
              <a:rPr lang="en-US" dirty="0"/>
              <a:t> under the higher power parts 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, RAM, and MRAM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dissipate </a:t>
            </a:r>
            <a:r>
              <a:rPr lang="en-US" dirty="0"/>
              <a:t>power 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planes and out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frame</a:t>
            </a:r>
            <a:r>
              <a:rPr lang="en-US" dirty="0" smtClean="0"/>
              <a:t>.</a:t>
            </a:r>
          </a:p>
          <a:p>
            <a:pPr marL="571500" lvl="1" indent="-228600">
              <a:defRPr/>
            </a:pPr>
            <a:r>
              <a:rPr lang="en-US" dirty="0" smtClean="0"/>
              <a:t>Total board power is ~1 </a:t>
            </a:r>
            <a:br>
              <a:rPr lang="en-US" dirty="0" smtClean="0"/>
            </a:br>
            <a:r>
              <a:rPr lang="en-US" dirty="0" smtClean="0"/>
              <a:t>watt.  No thermal issues </a:t>
            </a:r>
            <a:br>
              <a:rPr lang="en-US" dirty="0" smtClean="0"/>
            </a:br>
            <a:r>
              <a:rPr lang="en-US" dirty="0" smtClean="0"/>
              <a:t>expected.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Packaging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3237374"/>
            <a:ext cx="4475163" cy="30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7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0494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 is mounted to instrument main support structure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by X #X </a:t>
            </a:r>
            <a:r>
              <a:rPr lang="en-US" dirty="0" smtClean="0">
                <a:cs typeface="Arial" pitchFamily="34" charset="0"/>
              </a:rPr>
              <a:t>mounting hardware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90mW, no thermal concerns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Energy board is mounted directly behind SSD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25mW, no thermal concerns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Energy Board Packaging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502" y="4646910"/>
            <a:ext cx="7725192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images from model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showing board mounting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FASTRad</a:t>
            </a:r>
            <a:r>
              <a:rPr lang="en-US" dirty="0" smtClean="0"/>
              <a:t> analysis performed on instrument in S/C model to predict doses seen at electronics (bracket, instrument, and S/C </a:t>
            </a:r>
            <a:r>
              <a:rPr lang="en-US" dirty="0" err="1" smtClean="0"/>
              <a:t>modelled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Electronics boards:  &lt;25 </a:t>
            </a:r>
            <a:r>
              <a:rPr lang="en-US" dirty="0" err="1" smtClean="0"/>
              <a:t>krad</a:t>
            </a:r>
            <a:endParaRPr lang="en-US" dirty="0" smtClean="0"/>
          </a:p>
          <a:p>
            <a:r>
              <a:rPr lang="en-US" dirty="0" smtClean="0"/>
              <a:t>Detectors:  &lt;40 </a:t>
            </a:r>
            <a:r>
              <a:rPr lang="en-US" dirty="0" err="1" smtClean="0"/>
              <a:t>krad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Analysis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0" y="3206497"/>
            <a:ext cx="5026844" cy="30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5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Components</a:t>
            </a:r>
          </a:p>
          <a:p>
            <a:pPr marL="577850" lvl="1">
              <a:defRPr/>
            </a:pPr>
            <a:r>
              <a:rPr lang="en-US" sz="2000" dirty="0"/>
              <a:t>Execute Test Procedure to Verify Passive Components</a:t>
            </a:r>
          </a:p>
          <a:p>
            <a:pPr marL="577850" lvl="1">
              <a:defRPr/>
            </a:pPr>
            <a:r>
              <a:rPr lang="en-US" sz="2000" dirty="0"/>
              <a:t>Populate First-level Active Components</a:t>
            </a:r>
          </a:p>
          <a:p>
            <a:pPr marL="920750" lvl="2">
              <a:defRPr/>
            </a:pPr>
            <a:r>
              <a:rPr lang="en-US" sz="1600" dirty="0"/>
              <a:t>Voltage References, Power-on Reset, Oscillator, applicable Tailor Flags</a:t>
            </a:r>
          </a:p>
          <a:p>
            <a:pPr marL="577850" lvl="1">
              <a:defRPr/>
            </a:pPr>
            <a:r>
              <a:rPr lang="en-US" sz="2000" dirty="0"/>
              <a:t>Execute Test Procedure to Tailor and Verify First-level Active Components</a:t>
            </a:r>
          </a:p>
          <a:p>
            <a:pPr marL="577850" lvl="1">
              <a:defRPr/>
            </a:pPr>
            <a:r>
              <a:rPr lang="en-US" sz="2000" dirty="0"/>
              <a:t>Populate 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3425825" cy="5238524"/>
          </a:xfrm>
        </p:spPr>
        <p:txBody>
          <a:bodyPr/>
          <a:lstStyle/>
          <a:p>
            <a:r>
              <a:rPr lang="en-US" dirty="0" smtClean="0"/>
              <a:t>Investigating ADC for single event transients</a:t>
            </a:r>
          </a:p>
          <a:p>
            <a:r>
              <a:rPr lang="en-US" dirty="0" smtClean="0"/>
              <a:t>ADCMP600 being qualified by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84" y="1079500"/>
            <a:ext cx="46101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92" y="2892584"/>
            <a:ext cx="8302273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need to become more </a:t>
            </a:r>
          </a:p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familier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with parts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address parts questions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58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EM parts placement complete</a:t>
            </a:r>
          </a:p>
          <a:p>
            <a:pPr lvl="1"/>
            <a:r>
              <a:rPr lang="en-US" dirty="0" smtClean="0"/>
              <a:t>Routing in </a:t>
            </a:r>
            <a:r>
              <a:rPr lang="en-US" dirty="0" smtClean="0"/>
              <a:t>process</a:t>
            </a:r>
            <a:endParaRPr lang="en-US" dirty="0" smtClean="0"/>
          </a:p>
          <a:p>
            <a:pPr lvl="1"/>
            <a:r>
              <a:rPr lang="en-US" dirty="0" smtClean="0"/>
              <a:t>EM PCB expected in early </a:t>
            </a:r>
            <a:r>
              <a:rPr lang="en-US" dirty="0" smtClean="0"/>
              <a:t>December</a:t>
            </a:r>
          </a:p>
          <a:p>
            <a:pPr lvl="1"/>
            <a:r>
              <a:rPr lang="en-US" dirty="0" smtClean="0"/>
              <a:t>All critical circuits have been prototyped</a:t>
            </a:r>
            <a:endParaRPr lang="en-US" dirty="0" smtClean="0"/>
          </a:p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EM anode board fabricated, assembled and tested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EM Board fabricated, assembled, and </a:t>
            </a:r>
            <a:r>
              <a:rPr lang="en-US" dirty="0" smtClean="0"/>
              <a:t>tested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Complete testing on Anode board</a:t>
            </a:r>
          </a:p>
          <a:p>
            <a:pPr lvl="1"/>
            <a:r>
              <a:rPr lang="en-US" dirty="0" smtClean="0"/>
              <a:t>Fabricate flight anode board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Complete testing on energy board</a:t>
            </a:r>
          </a:p>
          <a:p>
            <a:pPr lvl="1"/>
            <a:r>
              <a:rPr lang="en-US" dirty="0" smtClean="0"/>
              <a:t>Fabricate flight energy board</a:t>
            </a:r>
          </a:p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Fabricate EM board</a:t>
            </a:r>
          </a:p>
          <a:p>
            <a:pPr lvl="1"/>
            <a:r>
              <a:rPr lang="en-US" dirty="0" smtClean="0"/>
              <a:t>Complete testing on EM board</a:t>
            </a:r>
          </a:p>
          <a:p>
            <a:pPr lvl="1"/>
            <a:r>
              <a:rPr lang="en-US" dirty="0" smtClean="0"/>
              <a:t>Fabricate flight Event board</a:t>
            </a:r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– Electronics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159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Event Board Peer Review</a:t>
            </a:r>
          </a:p>
          <a:p>
            <a:pPr lvl="1"/>
            <a:r>
              <a:rPr lang="en-US" sz="2000" dirty="0" smtClean="0"/>
              <a:t>August 21,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6 action items generated / 6 action items closed</a:t>
            </a:r>
          </a:p>
          <a:p>
            <a:r>
              <a:rPr lang="en-US" sz="2000" dirty="0" smtClean="0"/>
              <a:t>Anode Board Peer Review</a:t>
            </a:r>
          </a:p>
          <a:p>
            <a:pPr lvl="1"/>
            <a:r>
              <a:rPr lang="en-US" sz="2000" dirty="0" smtClean="0"/>
              <a:t>TBD</a:t>
            </a:r>
          </a:p>
          <a:p>
            <a:r>
              <a:rPr lang="en-US" sz="2000" dirty="0" smtClean="0"/>
              <a:t>Energy Board Peer Review</a:t>
            </a:r>
          </a:p>
          <a:p>
            <a:pPr lvl="1"/>
            <a:r>
              <a:rPr lang="en-US" sz="2000" dirty="0" smtClean="0"/>
              <a:t>August 26,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4 action items generated</a:t>
            </a:r>
          </a:p>
          <a:p>
            <a:pPr lvl="1"/>
            <a:r>
              <a:rPr lang="en-US" sz="2000" dirty="0" smtClean="0"/>
              <a:t>TBD action items are closed</a:t>
            </a:r>
          </a:p>
          <a:p>
            <a:r>
              <a:rPr lang="en-US" sz="2000" dirty="0" smtClean="0"/>
              <a:t>Parts Stress Analysis 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r>
              <a:rPr lang="en-US" sz="2000" dirty="0" smtClean="0"/>
              <a:t>WCA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Driving requirements</a:t>
            </a:r>
          </a:p>
          <a:p>
            <a:r>
              <a:rPr lang="en-US" sz="1800" dirty="0" smtClean="0"/>
              <a:t>Block Diagram</a:t>
            </a:r>
          </a:p>
          <a:p>
            <a:r>
              <a:rPr lang="en-US" sz="1800" dirty="0" smtClean="0"/>
              <a:t>Electronics Design Overview</a:t>
            </a:r>
          </a:p>
          <a:p>
            <a:pPr lvl="1"/>
            <a:r>
              <a:rPr lang="en-US" sz="1800" dirty="0" smtClean="0"/>
              <a:t>Anode Board</a:t>
            </a:r>
          </a:p>
          <a:p>
            <a:pPr lvl="1"/>
            <a:r>
              <a:rPr lang="en-US" sz="1800" dirty="0" smtClean="0"/>
              <a:t>Energy Board</a:t>
            </a:r>
          </a:p>
          <a:p>
            <a:pPr lvl="1"/>
            <a:r>
              <a:rPr lang="en-US" sz="1800" dirty="0" smtClean="0"/>
              <a:t>Event Board</a:t>
            </a:r>
          </a:p>
          <a:p>
            <a:pPr lvl="1"/>
            <a:r>
              <a:rPr lang="en-US" sz="1800" dirty="0" smtClean="0"/>
              <a:t>Power Board</a:t>
            </a:r>
          </a:p>
          <a:p>
            <a:r>
              <a:rPr lang="en-US" sz="1800" dirty="0" smtClean="0"/>
              <a:t>Detailed description of the measurement electronics and signal processing flow</a:t>
            </a:r>
          </a:p>
          <a:p>
            <a:r>
              <a:rPr lang="en-US" sz="1800" dirty="0" smtClean="0"/>
              <a:t>Detailed description of the control electronics  and its associated support circuitry</a:t>
            </a:r>
          </a:p>
          <a:p>
            <a:r>
              <a:rPr lang="en-US" sz="1800" dirty="0" smtClean="0"/>
              <a:t>Interfaces to the spacecraft</a:t>
            </a:r>
          </a:p>
          <a:p>
            <a:r>
              <a:rPr lang="en-US" sz="1800" dirty="0" smtClean="0"/>
              <a:t>Packaging  and thermal considerations</a:t>
            </a:r>
          </a:p>
          <a:p>
            <a:r>
              <a:rPr lang="en-US" sz="1800" dirty="0" smtClean="0"/>
              <a:t>Plans for testing </a:t>
            </a:r>
          </a:p>
          <a:p>
            <a:r>
              <a:rPr lang="en-US" sz="1800" dirty="0" smtClean="0"/>
              <a:t>ASICs</a:t>
            </a:r>
          </a:p>
          <a:p>
            <a:r>
              <a:rPr lang="en-US" sz="1800" dirty="0" smtClean="0"/>
              <a:t>Maturity of the design (BB testing, design, analysis completed)</a:t>
            </a:r>
          </a:p>
          <a:p>
            <a:r>
              <a:rPr lang="en-US" sz="1800" dirty="0" smtClean="0"/>
              <a:t>Preliminary parts list and special screening considerations  </a:t>
            </a:r>
          </a:p>
          <a:p>
            <a:r>
              <a:rPr lang="en-US" sz="18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7564" y="4351635"/>
            <a:ext cx="495520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Original Outline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82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1854"/>
            <a:ext cx="7647053" cy="51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2"/>
            <a:ext cx="9144000" cy="7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9" y="-32875"/>
            <a:ext cx="7115470" cy="67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Performance</a:t>
            </a:r>
          </a:p>
          <a:p>
            <a:pPr lvl="1"/>
            <a:r>
              <a:rPr lang="en-US" dirty="0"/>
              <a:t>Timing resolution &lt; </a:t>
            </a:r>
            <a:r>
              <a:rPr lang="en-US" dirty="0" smtClean="0"/>
              <a:t>400pS </a:t>
            </a:r>
            <a:r>
              <a:rPr lang="en-US" dirty="0"/>
              <a:t>FWHM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resolution &lt; 15KeV (typically sensor / pre-amp dominated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MCP timing system dynamic range of 500k to 25M electrons</a:t>
            </a:r>
          </a:p>
          <a:p>
            <a:r>
              <a:rPr lang="en-US" dirty="0" smtClean="0"/>
              <a:t>Energy system dynamic range of 30keV to 15MeV</a:t>
            </a:r>
          </a:p>
          <a:p>
            <a:pPr lvl="1"/>
            <a:r>
              <a:rPr lang="en-US" dirty="0" smtClean="0"/>
              <a:t>Higher energies (&gt;1MeV) use pulse width mode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Driving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processor </a:t>
            </a:r>
          </a:p>
          <a:p>
            <a:pPr lvl="1"/>
            <a:r>
              <a:rPr lang="en-US" dirty="0" smtClean="0"/>
              <a:t>Embedded processor in RTAX2000</a:t>
            </a:r>
          </a:p>
          <a:p>
            <a:pPr lvl="2"/>
            <a:r>
              <a:rPr lang="en-US" dirty="0"/>
              <a:t>Execute Flight Code, Accumulating and Formatting Telemetry, Commanding, and Alarm Detection and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Spacecraft communication</a:t>
            </a:r>
          </a:p>
          <a:p>
            <a:pPr lvl="1"/>
            <a:r>
              <a:rPr lang="en-US" dirty="0" smtClean="0"/>
              <a:t>Core code in PROM, classification tables and application code in MRAM</a:t>
            </a:r>
          </a:p>
          <a:p>
            <a:pPr lvl="1"/>
            <a:r>
              <a:rPr lang="en-US" dirty="0" smtClean="0"/>
              <a:t>Accumulate data into classification tables</a:t>
            </a:r>
            <a:endParaRPr lang="en-US" dirty="0"/>
          </a:p>
          <a:p>
            <a:r>
              <a:rPr lang="en-US" dirty="0" smtClean="0"/>
              <a:t>Event </a:t>
            </a:r>
            <a:r>
              <a:rPr lang="en-US" dirty="0"/>
              <a:t>Processing</a:t>
            </a:r>
          </a:p>
          <a:p>
            <a:pPr lvl="1"/>
            <a:r>
              <a:rPr lang="en-US" dirty="0" smtClean="0"/>
              <a:t>Communicate and handle timing with ADCs, </a:t>
            </a:r>
            <a:r>
              <a:rPr lang="en-US" dirty="0" smtClean="0"/>
              <a:t>TOF-Ds</a:t>
            </a:r>
            <a:endParaRPr lang="en-US" dirty="0" smtClean="0"/>
          </a:p>
          <a:p>
            <a:pPr lvl="1"/>
            <a:r>
              <a:rPr lang="en-US" dirty="0" smtClean="0"/>
              <a:t>Pre-process and accumulate event data</a:t>
            </a:r>
          </a:p>
          <a:p>
            <a:pPr lvl="1"/>
            <a:r>
              <a:rPr lang="en-US" dirty="0" smtClean="0"/>
              <a:t>Accumulate Rates</a:t>
            </a:r>
          </a:p>
          <a:p>
            <a:r>
              <a:rPr lang="en-US" dirty="0" smtClean="0"/>
              <a:t>HVPS control</a:t>
            </a:r>
          </a:p>
          <a:p>
            <a:pPr lvl="1"/>
            <a:r>
              <a:rPr lang="en-US" dirty="0" smtClean="0"/>
              <a:t>Control four </a:t>
            </a:r>
            <a:r>
              <a:rPr lang="en-US" dirty="0" err="1" smtClean="0"/>
              <a:t>opto</a:t>
            </a:r>
            <a:r>
              <a:rPr lang="en-US" dirty="0" smtClean="0"/>
              <a:t>-coupler generated HVPS outputs</a:t>
            </a:r>
          </a:p>
          <a:p>
            <a:pPr lvl="1"/>
            <a:r>
              <a:rPr lang="en-US" dirty="0" smtClean="0"/>
              <a:t>Provide high speed </a:t>
            </a:r>
            <a:r>
              <a:rPr lang="en-US" dirty="0" err="1" smtClean="0"/>
              <a:t>safing</a:t>
            </a:r>
            <a:r>
              <a:rPr lang="en-US" dirty="0" smtClean="0"/>
              <a:t> of HVPS in response to over current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Time-of-flight based on APL TOD-D and CFD-D ASICs</a:t>
            </a:r>
          </a:p>
          <a:p>
            <a:pPr lvl="1"/>
            <a:r>
              <a:rPr lang="en-US" sz="2000" dirty="0" smtClean="0"/>
              <a:t>New ASICs developed for future programs</a:t>
            </a:r>
          </a:p>
          <a:p>
            <a:pPr lvl="1"/>
            <a:r>
              <a:rPr lang="en-US" sz="2000" dirty="0" smtClean="0"/>
              <a:t>Improved size and performance from previous ASICs</a:t>
            </a:r>
          </a:p>
          <a:p>
            <a:pPr lvl="1"/>
            <a:r>
              <a:rPr lang="en-US" sz="2000" dirty="0"/>
              <a:t>12 </a:t>
            </a:r>
            <a:r>
              <a:rPr lang="en-US" sz="2000" dirty="0" smtClean="0"/>
              <a:t>CFD-Ds </a:t>
            </a:r>
            <a:r>
              <a:rPr lang="en-US" sz="2000" dirty="0"/>
              <a:t>and 4</a:t>
            </a:r>
            <a:r>
              <a:rPr lang="en-US" sz="2000" dirty="0" smtClean="0"/>
              <a:t> </a:t>
            </a:r>
            <a:r>
              <a:rPr lang="en-US" sz="2000" dirty="0"/>
              <a:t>TDCs for timing system</a:t>
            </a:r>
          </a:p>
          <a:p>
            <a:r>
              <a:rPr lang="en-US" sz="2000" dirty="0" smtClean="0"/>
              <a:t>Solid State Detector Energy Measurements</a:t>
            </a:r>
          </a:p>
          <a:p>
            <a:pPr lvl="1"/>
            <a:r>
              <a:rPr lang="en-US" sz="2000" dirty="0" smtClean="0"/>
              <a:t>8 </a:t>
            </a:r>
            <a:r>
              <a:rPr lang="en-US" sz="2000" dirty="0"/>
              <a:t>Peak </a:t>
            </a:r>
            <a:r>
              <a:rPr lang="en-US" sz="2000" dirty="0" smtClean="0"/>
              <a:t>detect </a:t>
            </a:r>
            <a:r>
              <a:rPr lang="en-US" sz="2000" dirty="0"/>
              <a:t>and A/D converters for energy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Peak detect chips are APL ASICs flown on previous missions (PEPSSI, Jedi, RBSPICE)</a:t>
            </a:r>
          </a:p>
          <a:p>
            <a:r>
              <a:rPr lang="en-US" sz="2000" dirty="0" smtClean="0"/>
              <a:t>MCP pulse height comparators	</a:t>
            </a:r>
          </a:p>
          <a:p>
            <a:pPr lvl="1"/>
            <a:r>
              <a:rPr lang="en-US" sz="2000" dirty="0" smtClean="0"/>
              <a:t>Two comparators for each MCP monitor MCP gain</a:t>
            </a:r>
          </a:p>
          <a:p>
            <a:r>
              <a:rPr lang="en-US" sz="2000" dirty="0" err="1" smtClean="0"/>
              <a:t>Pulsers</a:t>
            </a:r>
            <a:endParaRPr lang="en-US" sz="2000" dirty="0" smtClean="0"/>
          </a:p>
          <a:p>
            <a:pPr lvl="1"/>
            <a:r>
              <a:rPr lang="en-US" sz="2000" dirty="0" smtClean="0"/>
              <a:t>Independent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start and stop signals on each anode board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Energy system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have programmable amplitude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Detector Interface</a:t>
            </a:r>
            <a:endParaRPr lang="en-US" dirty="0"/>
          </a:p>
          <a:p>
            <a:pPr lvl="1"/>
            <a:r>
              <a:rPr lang="en-US" dirty="0" smtClean="0"/>
              <a:t>8, 9-pin </a:t>
            </a:r>
            <a:r>
              <a:rPr lang="en-US" dirty="0" err="1" smtClean="0"/>
              <a:t>ndsub</a:t>
            </a:r>
            <a:r>
              <a:rPr lang="en-US" dirty="0" smtClean="0"/>
              <a:t> connectors to energy boards </a:t>
            </a:r>
            <a:endParaRPr lang="en-US" dirty="0"/>
          </a:p>
          <a:p>
            <a:pPr lvl="1"/>
            <a:r>
              <a:rPr lang="en-US" dirty="0"/>
              <a:t>~10 mV to over 1 V unipolar-shaped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Control, </a:t>
            </a:r>
            <a:r>
              <a:rPr lang="en-US" dirty="0" err="1" smtClean="0"/>
              <a:t>pulser</a:t>
            </a:r>
            <a:r>
              <a:rPr lang="en-US" dirty="0" smtClean="0"/>
              <a:t>, and power lines</a:t>
            </a:r>
            <a:endParaRPr lang="en-US" dirty="0"/>
          </a:p>
          <a:p>
            <a:r>
              <a:rPr lang="en-US" dirty="0" smtClean="0"/>
              <a:t>Anode Board Interface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Time-of-Flight </a:t>
            </a:r>
            <a:r>
              <a:rPr lang="en-US" dirty="0" smtClean="0"/>
              <a:t>Coax connectors to anode</a:t>
            </a:r>
            <a:endParaRPr lang="en-US" dirty="0"/>
          </a:p>
          <a:p>
            <a:pPr lvl="2"/>
            <a:r>
              <a:rPr lang="en-US" dirty="0" smtClean="0"/>
              <a:t>~10 </a:t>
            </a:r>
            <a:r>
              <a:rPr lang="en-US" dirty="0"/>
              <a:t>mV to over 1 V fast-shaped pulses</a:t>
            </a:r>
          </a:p>
          <a:p>
            <a:pPr lvl="1"/>
            <a:r>
              <a:rPr lang="en-US" dirty="0" smtClean="0"/>
              <a:t>12 power and </a:t>
            </a:r>
            <a:r>
              <a:rPr lang="en-US" dirty="0" err="1" smtClean="0"/>
              <a:t>pulser</a:t>
            </a:r>
            <a:r>
              <a:rPr lang="en-US" dirty="0" smtClean="0"/>
              <a:t> Coax connectors</a:t>
            </a:r>
          </a:p>
          <a:p>
            <a:r>
              <a:rPr lang="en-US" dirty="0" smtClean="0"/>
              <a:t>Test </a:t>
            </a:r>
            <a:r>
              <a:rPr lang="en-US" dirty="0"/>
              <a:t>Port Connector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Test Input (to aid in end-to-end timing tests)</a:t>
            </a:r>
          </a:p>
          <a:p>
            <a:pPr lvl="1"/>
            <a:r>
              <a:rPr lang="en-US" dirty="0"/>
              <a:t>5 Test-point outputs</a:t>
            </a:r>
          </a:p>
          <a:p>
            <a:r>
              <a:rPr lang="en-US" dirty="0" smtClean="0"/>
              <a:t>Spacecraft data connector</a:t>
            </a:r>
          </a:p>
          <a:p>
            <a:pPr lvl="1"/>
            <a:r>
              <a:rPr lang="en-US" dirty="0" smtClean="0"/>
              <a:t>Redundant LVDS interface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3115</TotalTime>
  <Words>1892</Words>
  <Application>Microsoft Office PowerPoint</Application>
  <PresentationFormat>On-screen Show (4:3)</PresentationFormat>
  <Paragraphs>383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EPI-Lo Electronics</vt:lpstr>
      <vt:lpstr>Outline</vt:lpstr>
      <vt:lpstr>EPI-Lo – Electronics Overview</vt:lpstr>
      <vt:lpstr>EPI-Lo Block Diagram</vt:lpstr>
      <vt:lpstr>Block Diagram</vt:lpstr>
      <vt:lpstr>Electronics Driving Requirements</vt:lpstr>
      <vt:lpstr>Event Board Functionality</vt:lpstr>
      <vt:lpstr>Event Board Functionality</vt:lpstr>
      <vt:lpstr>Event Board Interfaces</vt:lpstr>
      <vt:lpstr>Energy System Updates</vt:lpstr>
      <vt:lpstr>Energy System Prototype</vt:lpstr>
      <vt:lpstr>Energy System Prototype Performance</vt:lpstr>
      <vt:lpstr>FPGA</vt:lpstr>
      <vt:lpstr>FPGA</vt:lpstr>
      <vt:lpstr>FPGA</vt:lpstr>
      <vt:lpstr>Event Board Layout </vt:lpstr>
      <vt:lpstr>Event Board Layout</vt:lpstr>
      <vt:lpstr>Anode Board Description</vt:lpstr>
      <vt:lpstr>Anode Board Prototyping</vt:lpstr>
      <vt:lpstr>Anode Board Layout</vt:lpstr>
      <vt:lpstr>Energy Board</vt:lpstr>
      <vt:lpstr>Energy Board Layout</vt:lpstr>
      <vt:lpstr>Event Board Packaging</vt:lpstr>
      <vt:lpstr>Anode and Energy Board Packaging</vt:lpstr>
      <vt:lpstr>Radiation Analysis</vt:lpstr>
      <vt:lpstr>Plans for testing</vt:lpstr>
      <vt:lpstr>Parts</vt:lpstr>
      <vt:lpstr>Status Summary</vt:lpstr>
      <vt:lpstr>Plan Forward</vt:lpstr>
      <vt:lpstr>Peer Review Status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116</cp:revision>
  <cp:lastPrinted>2012-05-09T16:55:26Z</cp:lastPrinted>
  <dcterms:created xsi:type="dcterms:W3CDTF">2013-01-28T12:52:32Z</dcterms:created>
  <dcterms:modified xsi:type="dcterms:W3CDTF">2013-10-21T12:34:03Z</dcterms:modified>
</cp:coreProperties>
</file>