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413" r:id="rId2"/>
    <p:sldId id="415" r:id="rId3"/>
    <p:sldId id="471" r:id="rId4"/>
    <p:sldId id="420" r:id="rId5"/>
    <p:sldId id="477" r:id="rId6"/>
    <p:sldId id="492" r:id="rId7"/>
    <p:sldId id="489" r:id="rId8"/>
    <p:sldId id="469" r:id="rId9"/>
    <p:sldId id="478" r:id="rId10"/>
    <p:sldId id="479" r:id="rId11"/>
    <p:sldId id="472" r:id="rId12"/>
    <p:sldId id="473" r:id="rId13"/>
    <p:sldId id="475" r:id="rId14"/>
    <p:sldId id="474" r:id="rId15"/>
    <p:sldId id="476" r:id="rId16"/>
    <p:sldId id="486" r:id="rId17"/>
    <p:sldId id="485" r:id="rId18"/>
    <p:sldId id="451" r:id="rId19"/>
    <p:sldId id="483" r:id="rId20"/>
    <p:sldId id="480" r:id="rId21"/>
    <p:sldId id="481" r:id="rId22"/>
    <p:sldId id="487" r:id="rId23"/>
    <p:sldId id="482" r:id="rId24"/>
    <p:sldId id="455" r:id="rId25"/>
    <p:sldId id="461" r:id="rId26"/>
    <p:sldId id="457" r:id="rId27"/>
    <p:sldId id="493" r:id="rId28"/>
    <p:sldId id="484" r:id="rId29"/>
    <p:sldId id="454" r:id="rId30"/>
    <p:sldId id="462" r:id="rId31"/>
    <p:sldId id="430" r:id="rId32"/>
    <p:sldId id="459" r:id="rId33"/>
    <p:sldId id="460" r:id="rId34"/>
    <p:sldId id="496" r:id="rId35"/>
    <p:sldId id="463" r:id="rId36"/>
    <p:sldId id="494" r:id="rId37"/>
    <p:sldId id="495" r:id="rId38"/>
    <p:sldId id="490" r:id="rId39"/>
    <p:sldId id="488" r:id="rId40"/>
    <p:sldId id="491" r:id="rId41"/>
    <p:sldId id="465" r:id="rId42"/>
    <p:sldId id="436" r:id="rId43"/>
    <p:sldId id="456" r:id="rId44"/>
    <p:sldId id="470" r:id="rId45"/>
    <p:sldId id="466" r:id="rId46"/>
    <p:sldId id="467" r:id="rId47"/>
    <p:sldId id="464" r:id="rId48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A8F754F-D314-A544-B58E-3A9AFD86BEAA}">
          <p14:sldIdLst>
            <p14:sldId id="413"/>
            <p14:sldId id="415"/>
            <p14:sldId id="471"/>
            <p14:sldId id="420"/>
            <p14:sldId id="477"/>
            <p14:sldId id="492"/>
            <p14:sldId id="489"/>
            <p14:sldId id="469"/>
            <p14:sldId id="478"/>
            <p14:sldId id="479"/>
            <p14:sldId id="472"/>
            <p14:sldId id="473"/>
            <p14:sldId id="475"/>
            <p14:sldId id="474"/>
            <p14:sldId id="476"/>
            <p14:sldId id="486"/>
            <p14:sldId id="485"/>
            <p14:sldId id="451"/>
            <p14:sldId id="483"/>
            <p14:sldId id="480"/>
            <p14:sldId id="481"/>
            <p14:sldId id="487"/>
            <p14:sldId id="482"/>
            <p14:sldId id="455"/>
            <p14:sldId id="461"/>
            <p14:sldId id="457"/>
            <p14:sldId id="493"/>
            <p14:sldId id="484"/>
            <p14:sldId id="454"/>
            <p14:sldId id="462"/>
            <p14:sldId id="430"/>
            <p14:sldId id="459"/>
            <p14:sldId id="460"/>
            <p14:sldId id="496"/>
            <p14:sldId id="463"/>
            <p14:sldId id="494"/>
            <p14:sldId id="495"/>
            <p14:sldId id="490"/>
            <p14:sldId id="488"/>
            <p14:sldId id="491"/>
            <p14:sldId id="465"/>
            <p14:sldId id="436"/>
            <p14:sldId id="456"/>
            <p14:sldId id="470"/>
            <p14:sldId id="466"/>
            <p14:sldId id="467"/>
            <p14:sldId id="4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7501A2"/>
    <a:srgbClr val="FC00FF"/>
    <a:srgbClr val="FFDC6D"/>
    <a:srgbClr val="0000FF"/>
    <a:srgbClr val="1C1050"/>
    <a:srgbClr val="181E48"/>
    <a:srgbClr val="1F2C6F"/>
    <a:srgbClr val="26216D"/>
    <a:srgbClr val="151A79"/>
    <a:srgbClr val="1D1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93" autoAdjust="0"/>
    <p:restoredTop sz="81540" autoAdjust="0"/>
  </p:normalViewPr>
  <p:slideViewPr>
    <p:cSldViewPr snapToGrid="0">
      <p:cViewPr varScale="1">
        <p:scale>
          <a:sx n="146" d="100"/>
          <a:sy n="146" d="100"/>
        </p:scale>
        <p:origin x="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1890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82D2B-4194-414A-8944-2697E22A9174}" type="datetimeFigureOut">
              <a:rPr lang="en-US" smtClean="0"/>
              <a:pPr/>
              <a:t>10/20/13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C6E07-2FDD-4DBB-81B8-2EF575FB9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0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83" y="0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59" y="4416108"/>
            <a:ext cx="5607684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l" defTabSz="93167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83" y="8830627"/>
            <a:ext cx="3037628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1" tIns="46586" rIns="93171" bIns="46586" numCol="1" anchor="b" anchorCtr="0" compatLnSpc="1">
            <a:prstTxWarp prst="textNoShape">
              <a:avLst/>
            </a:prstTxWarp>
          </a:bodyPr>
          <a:lstStyle>
            <a:lvl1pPr algn="r" defTabSz="931670">
              <a:defRPr sz="1200" smtClean="0"/>
            </a:lvl1pPr>
          </a:lstStyle>
          <a:p>
            <a:pPr>
              <a:defRPr/>
            </a:pPr>
            <a:fld id="{F847D127-D51C-4188-9A50-71C8B1289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5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introduction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47D127-D51C-4188-9A50-71C8B1289DC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lueSolarProbePlusBanner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2850776" y="5401876"/>
            <a:ext cx="5832182" cy="1083784"/>
          </a:xfrm>
        </p:spPr>
        <p:txBody>
          <a:bodyPr/>
          <a:lstStyle>
            <a:lvl1pPr marL="0" indent="0" algn="ctr">
              <a:spcAft>
                <a:spcPct val="0"/>
              </a:spcAft>
              <a:buFont typeface="Wingdings" pitchFamily="2" charset="2"/>
              <a:buNone/>
              <a:defRPr sz="2800"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 bwMode="black">
          <a:xfrm>
            <a:off x="2853095" y="3795913"/>
            <a:ext cx="5862638" cy="1248280"/>
          </a:xfrm>
        </p:spPr>
        <p:txBody>
          <a:bodyPr/>
          <a:lstStyle>
            <a:lvl1pPr algn="ctr">
              <a:lnSpc>
                <a:spcPts val="4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ISISlogo-002-C.png"/>
          <p:cNvPicPr>
            <a:picLocks noChangeAspect="1"/>
          </p:cNvPicPr>
          <p:nvPr userDrawn="1"/>
        </p:nvPicPr>
        <p:blipFill>
          <a:blip r:embed="rId3" cstate="print"/>
          <a:srcRect l="6017" r="3871"/>
          <a:stretch>
            <a:fillRect/>
          </a:stretch>
        </p:blipFill>
        <p:spPr>
          <a:xfrm>
            <a:off x="407255" y="2566467"/>
            <a:ext cx="2317032" cy="427268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1336765"/>
            <a:ext cx="9144000" cy="41658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Integrated Science Investigation of the Sun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223149"/>
            <a:ext cx="5680364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951568" y="862284"/>
            <a:ext cx="3660105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A NASA Mission</a:t>
            </a:r>
            <a:r>
              <a:rPr lang="en-US" i="1" baseline="0" dirty="0" smtClean="0">
                <a:solidFill>
                  <a:schemeClr val="bg1"/>
                </a:solidFill>
                <a:effectLst>
                  <a:outerShdw blurRad="1270000" dist="38100" dir="21540000" sx="200000" sy="200000" algn="tl" rotWithShape="0">
                    <a:srgbClr val="000000">
                      <a:alpha val="0"/>
                    </a:srgbClr>
                  </a:outerShdw>
                </a:effectLst>
                <a:latin typeface="Arial"/>
                <a:cs typeface="Arial"/>
              </a:rPr>
              <a:t> to Touch the Sun</a:t>
            </a:r>
            <a:endParaRPr lang="en-US" i="1" dirty="0">
              <a:solidFill>
                <a:schemeClr val="bg1"/>
              </a:solidFill>
              <a:effectLst>
                <a:outerShdw blurRad="1270000" dist="38100" dir="21540000" sx="200000" sy="200000" algn="tl" rotWithShape="0">
                  <a:srgbClr val="000000">
                    <a:alpha val="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42457" y="2630904"/>
            <a:ext cx="6901542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40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Preliminary Design Review</a:t>
            </a:r>
          </a:p>
          <a:p>
            <a:pPr>
              <a:lnSpc>
                <a:spcPts val="2400"/>
              </a:lnSpc>
            </a:pPr>
            <a:endParaRPr lang="en-US" sz="3200" b="1" i="0" cap="none" spc="0" baseline="0" dirty="0" smtClean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05 – 06 NOV 2013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1738248"/>
            <a:ext cx="91440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lnSpc>
                <a:spcPts val="2400"/>
              </a:lnSpc>
            </a:pPr>
            <a:r>
              <a:rPr lang="en-US" sz="3200" b="1" i="0" cap="none" spc="0" baseline="0" dirty="0" smtClean="0">
                <a:ln w="11430"/>
                <a:solidFill>
                  <a:srgbClr val="FFDC6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</a:rPr>
              <a:t>Energetic Particles</a:t>
            </a:r>
            <a:endParaRPr lang="en-US" sz="3200" b="1" i="0" cap="none" spc="0" dirty="0">
              <a:ln w="11430"/>
              <a:solidFill>
                <a:srgbClr val="FFDC6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132114"/>
            <a:ext cx="8426450" cy="5238524"/>
          </a:xfrm>
        </p:spPr>
        <p:txBody>
          <a:bodyPr/>
          <a:lstStyle>
            <a:lvl1pPr>
              <a:lnSpc>
                <a:spcPct val="95000"/>
              </a:lnSpc>
              <a:spcAft>
                <a:spcPts val="300"/>
              </a:spcAft>
              <a:defRPr sz="2400"/>
            </a:lvl1pPr>
            <a:lvl2pPr marL="463550" indent="-234950">
              <a:lnSpc>
                <a:spcPct val="95000"/>
              </a:lnSpc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/>
            </a:lvl2pPr>
            <a:lvl3pPr>
              <a:lnSpc>
                <a:spcPct val="95000"/>
              </a:lnSpc>
              <a:spcAft>
                <a:spcPts val="300"/>
              </a:spcAft>
              <a:defRPr sz="1800"/>
            </a:lvl3pPr>
            <a:lvl4pPr>
              <a:lnSpc>
                <a:spcPct val="95000"/>
              </a:lnSpc>
              <a:spcAft>
                <a:spcPts val="300"/>
              </a:spcAft>
              <a:defRPr sz="1600"/>
            </a:lvl4pPr>
            <a:lvl5pPr>
              <a:lnSpc>
                <a:spcPct val="95000"/>
              </a:lnSpc>
              <a:spcAft>
                <a:spcPts val="300"/>
              </a:spcAft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98709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200"/>
            </a:lvl2pPr>
            <a:lvl3pPr>
              <a:spcAft>
                <a:spcPts val="0"/>
              </a:spcAft>
              <a:defRPr sz="2000"/>
            </a:lvl3pPr>
            <a:lvl4pPr>
              <a:spcAft>
                <a:spcPts val="0"/>
              </a:spcAft>
              <a:defRPr sz="18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2"/>
          </p:nvPr>
        </p:nvSpPr>
        <p:spPr>
          <a:xfrm>
            <a:off x="4582584" y="1206393"/>
            <a:ext cx="4137025" cy="5286615"/>
          </a:xfrm>
        </p:spPr>
        <p:txBody>
          <a:bodyPr/>
          <a:lstStyle>
            <a:lvl1pPr>
              <a:spcAft>
                <a:spcPts val="0"/>
              </a:spcAft>
              <a:defRPr sz="2400"/>
            </a:lvl1pPr>
            <a:lvl2pPr marL="463550" indent="-234950">
              <a:spcAft>
                <a:spcPts val="0"/>
              </a:spcAft>
              <a:buClrTx/>
              <a:buFont typeface="Wingdings" charset="2"/>
              <a:buChar char="§"/>
              <a:defRPr sz="2000"/>
            </a:lvl2pPr>
            <a:lvl3pPr>
              <a:spcAft>
                <a:spcPts val="0"/>
              </a:spcAft>
              <a:defRPr sz="1800"/>
            </a:lvl3pPr>
            <a:lvl4pPr>
              <a:spcAft>
                <a:spcPts val="0"/>
              </a:spcAft>
              <a:defRPr sz="1600"/>
            </a:lvl4pPr>
            <a:lvl5pPr>
              <a:spcAft>
                <a:spcPts val="0"/>
              </a:spcAft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2.jpeg"/><Relationship Id="rId7" Type="http://schemas.openxmlformats.org/officeDocument/2006/relationships/image" Target="../media/image1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 t="39458" b="50794"/>
          <a:stretch>
            <a:fillRect/>
          </a:stretch>
        </p:blipFill>
        <p:spPr>
          <a:xfrm>
            <a:off x="0" y="130628"/>
            <a:ext cx="9144000" cy="791456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167973"/>
            <a:ext cx="8426450" cy="520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gray">
          <a:xfrm flipV="1">
            <a:off x="304800" y="6593649"/>
            <a:ext cx="8501104" cy="0"/>
          </a:xfrm>
          <a:prstGeom prst="line">
            <a:avLst/>
          </a:prstGeom>
          <a:noFill/>
          <a:ln w="38100">
            <a:solidFill>
              <a:srgbClr val="01255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9607138" y="843148"/>
            <a:ext cx="914400" cy="914400"/>
          </a:xfrm>
          <a:prstGeom prst="line">
            <a:avLst/>
          </a:prstGeom>
          <a:blipFill dpi="0" rotWithShape="0">
            <a:blip r:embed="rId7" cstate="print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3879" y="185100"/>
            <a:ext cx="7199939" cy="67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22" name="Picture 21" descr="ISISlogo-002-C.png"/>
          <p:cNvPicPr>
            <a:picLocks noChangeAspect="1"/>
          </p:cNvPicPr>
          <p:nvPr userDrawn="1"/>
        </p:nvPicPr>
        <p:blipFill>
          <a:blip r:embed="rId8" cstate="print"/>
          <a:srcRect l="10039" t="1937" r="9771" b="2194"/>
          <a:stretch>
            <a:fillRect/>
          </a:stretch>
        </p:blipFill>
        <p:spPr>
          <a:xfrm>
            <a:off x="30736" y="15368"/>
            <a:ext cx="545566" cy="1083832"/>
          </a:xfrm>
          <a:prstGeom prst="rect">
            <a:avLst/>
          </a:prstGeom>
        </p:spPr>
      </p:pic>
      <p:pic>
        <p:nvPicPr>
          <p:cNvPr id="24" name="Picture 23" descr="BlueSolarProbePlusBannerTemplate.jpg"/>
          <p:cNvPicPr>
            <a:picLocks noChangeAspect="1"/>
          </p:cNvPicPr>
          <p:nvPr userDrawn="1"/>
        </p:nvPicPr>
        <p:blipFill>
          <a:blip r:embed="rId6" cstate="print"/>
          <a:srcRect l="61611" b="71746"/>
          <a:stretch>
            <a:fillRect/>
          </a:stretch>
        </p:blipFill>
        <p:spPr>
          <a:xfrm>
            <a:off x="7942550" y="202410"/>
            <a:ext cx="1183808" cy="6534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5291" y="628630"/>
            <a:ext cx="1213820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ts val="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00" b="1" dirty="0" smtClean="0">
                <a:solidFill>
                  <a:schemeClr val="bg1"/>
                </a:solidFill>
                <a:latin typeface="Arial"/>
                <a:cs typeface="Arial"/>
              </a:rPr>
              <a:t>Solar Probe Plus</a:t>
            </a:r>
          </a:p>
          <a:p>
            <a:pPr algn="r">
              <a:lnSpc>
                <a:spcPts val="700"/>
              </a:lnSpc>
            </a:pPr>
            <a:r>
              <a:rPr lang="en-US" sz="500" b="1" i="1" dirty="0" smtClean="0">
                <a:solidFill>
                  <a:schemeClr val="bg1"/>
                </a:solidFill>
                <a:latin typeface="Arial"/>
                <a:cs typeface="Arial"/>
              </a:rPr>
              <a:t>A NASA Mission</a:t>
            </a:r>
            <a:r>
              <a:rPr lang="en-US" sz="500" b="1" i="1" baseline="0" dirty="0" smtClean="0">
                <a:solidFill>
                  <a:schemeClr val="bg1"/>
                </a:solidFill>
                <a:latin typeface="Arial"/>
                <a:cs typeface="Arial"/>
              </a:rPr>
              <a:t> to Touch the Sun</a:t>
            </a:r>
            <a:endParaRPr lang="en-US" sz="500" b="1" i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315045" y="6608269"/>
            <a:ext cx="998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2D0F559F-C369-4EF5-8FAC-43A9680FDB1E}" type="slidenum">
              <a:rPr lang="en-US" sz="1000" smtClean="0"/>
              <a:pPr algn="l"/>
              <a:t>‹#›</a:t>
            </a:fld>
            <a:endParaRPr lang="en-US" sz="1000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7271657" y="6606989"/>
            <a:ext cx="1534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05 - 06 NOV 2013</a:t>
            </a:r>
            <a:endParaRPr lang="en-US" sz="1000" dirty="0"/>
          </a:p>
        </p:txBody>
      </p:sp>
      <p:sp>
        <p:nvSpPr>
          <p:cNvPr id="32" name="TextBox 31"/>
          <p:cNvSpPr txBox="1"/>
          <p:nvPr userDrawn="1"/>
        </p:nvSpPr>
        <p:spPr>
          <a:xfrm>
            <a:off x="2297527" y="6605709"/>
            <a:ext cx="45796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ISIS PDR – 10 – </a:t>
            </a:r>
            <a:r>
              <a:rPr lang="en-US" sz="1000" baseline="0" dirty="0" smtClean="0"/>
              <a:t> EPI-Lo Sensor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</p:sldLayoutIdLst>
  <p:transition xmlns:p14="http://schemas.microsoft.com/office/powerpoint/2010/main" spd="med">
    <p:fade/>
  </p:transition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27013" indent="-227013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400" b="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49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200" b="0">
          <a:solidFill>
            <a:schemeClr val="tx1"/>
          </a:solidFill>
          <a:latin typeface="+mn-lt"/>
        </a:defRPr>
      </a:lvl2pPr>
      <a:lvl3pPr marL="798513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800" b="0">
          <a:solidFill>
            <a:schemeClr val="tx1"/>
          </a:solidFill>
          <a:latin typeface="+mn-lt"/>
        </a:defRPr>
      </a:lvl3pPr>
      <a:lvl4pPr marL="1144588" indent="-230188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600" b="0">
          <a:solidFill>
            <a:schemeClr val="tx1"/>
          </a:solidFill>
          <a:latin typeface="+mn-lt"/>
        </a:defRPr>
      </a:lvl4pPr>
      <a:lvl5pPr marL="1482725" indent="-22225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14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0"/>
        </a:spcBef>
        <a:spcAft>
          <a:spcPct val="2500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32.png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2.xlsx"/><Relationship Id="rId4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Don Mitchell, Matt Hill, Ralph McNutt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EPI-Lo Sensor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58200" y="5901993"/>
            <a:ext cx="311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DRAFT 2013-10-14 5:53 PM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EPI-Lo </a:t>
            </a:r>
            <a:r>
              <a:rPr lang="en-US" sz="3600" dirty="0" smtClean="0">
                <a:solidFill>
                  <a:srgbClr val="FFFFFF"/>
                </a:solidFill>
              </a:rPr>
              <a:t>Wedge, Exploded View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18318" r="27909" b="15419"/>
          <a:stretch/>
        </p:blipFill>
        <p:spPr>
          <a:xfrm>
            <a:off x="2053428" y="1504506"/>
            <a:ext cx="4976784" cy="4793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3149" y="6298460"/>
            <a:ext cx="501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INDIVIDUAL SENSOR WEDGE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CROSS SECTION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3170" y="192862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FOILS, 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9318" y="3254372"/>
            <a:ext cx="2399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 INSULATOR,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2300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6589" y="381946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GRID, 1KV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29318" y="2752665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COVER, GROUND</a:t>
            </a:r>
          </a:p>
        </p:txBody>
      </p:sp>
      <p:cxnSp>
        <p:nvCxnSpPr>
          <p:cNvPr id="19" name="Straight Connector 18"/>
          <p:cNvCxnSpPr>
            <a:stCxn id="14" idx="1"/>
          </p:cNvCxnSpPr>
          <p:nvPr/>
        </p:nvCxnSpPr>
        <p:spPr bwMode="auto">
          <a:xfrm flipH="1">
            <a:off x="5745345" y="2044042"/>
            <a:ext cx="377825" cy="3997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1"/>
          </p:cNvCxnSpPr>
          <p:nvPr/>
        </p:nvCxnSpPr>
        <p:spPr bwMode="auto">
          <a:xfrm flipH="1">
            <a:off x="6123170" y="2868081"/>
            <a:ext cx="306148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45142" y="5358300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SIDE WALL REMOVED FOR CLARITY</a:t>
            </a:r>
          </a:p>
        </p:txBody>
      </p:sp>
      <p:cxnSp>
        <p:nvCxnSpPr>
          <p:cNvPr id="26" name="Straight Connector 25"/>
          <p:cNvCxnSpPr>
            <a:stCxn id="16" idx="1"/>
          </p:cNvCxnSpPr>
          <p:nvPr/>
        </p:nvCxnSpPr>
        <p:spPr bwMode="auto">
          <a:xfrm flipH="1">
            <a:off x="5745345" y="3934882"/>
            <a:ext cx="561244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1"/>
          </p:cNvCxnSpPr>
          <p:nvPr/>
        </p:nvCxnSpPr>
        <p:spPr bwMode="auto">
          <a:xfrm flipH="1">
            <a:off x="6052842" y="3369788"/>
            <a:ext cx="376476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46087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92" name="Group 91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101" name="Picture 100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102" name="Picture 101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103" name="Picture 102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104" name="Arc 10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05" name="Straight Connector 104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9" name="Picture 108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10" name="Straight Connector 109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Arc 114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6" name="Arc 115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7" name="Arc 116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8" name="Arc 11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9" name="Arc 11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0" name="Arc 11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Arc 127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37" name="Arc 136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38" name="Straight Connector 137"/>
                <p:cNvCxnSpPr>
                  <a:cxnSpLocks noChangeAspect="1"/>
                  <a:stCxn id="137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0" name="Straight Connector 129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 flipH="1" flipV="1">
                <a:off x="6604000" y="2111375"/>
                <a:ext cx="409575" cy="69852"/>
              </a:xfrm>
              <a:prstGeom prst="line">
                <a:avLst/>
              </a:prstGeom>
              <a:ln w="57150" cmpd="sng">
                <a:solidFill>
                  <a:srgbClr val="FFFFFF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3" name="Straight Connector 92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Functional Schematic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11244" y="5775682"/>
            <a:ext cx="1904638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Microchannel</a:t>
            </a:r>
            <a:endParaRPr lang="en-US" sz="2400" dirty="0">
              <a:solidFill>
                <a:srgbClr val="00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Plate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(MCP)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17436" y="6119149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3118234" y="5574783"/>
            <a:ext cx="0" cy="55094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 flipV="1">
            <a:off x="991722" y="5008357"/>
            <a:ext cx="438900" cy="899361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781943" y="5656896"/>
            <a:ext cx="2255395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Solid State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Detectors (SSDs)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782784" y="3956834"/>
            <a:ext cx="142193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Start Foils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73707" y="3917601"/>
            <a:ext cx="126774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46C0A"/>
                </a:solidFill>
              </a:rPr>
              <a:t>Stop Foil</a:t>
            </a:r>
            <a:endParaRPr lang="en-US" sz="2400" dirty="0">
              <a:solidFill>
                <a:srgbClr val="E46C0A"/>
              </a:solidFill>
            </a:endParaRPr>
          </a:p>
        </p:txBody>
      </p:sp>
      <p:cxnSp>
        <p:nvCxnSpPr>
          <p:cNvPr id="63" name="Straight Connector 62"/>
          <p:cNvCxnSpPr>
            <a:cxnSpLocks/>
          </p:cNvCxnSpPr>
          <p:nvPr/>
        </p:nvCxnSpPr>
        <p:spPr>
          <a:xfrm>
            <a:off x="6881866" y="4212985"/>
            <a:ext cx="732961" cy="17162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H="1">
            <a:off x="1714554" y="4212985"/>
            <a:ext cx="1106162" cy="0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/>
          </p:cNvCxnSpPr>
          <p:nvPr/>
        </p:nvCxnSpPr>
        <p:spPr>
          <a:xfrm flipV="1">
            <a:off x="3570980" y="2641403"/>
            <a:ext cx="0" cy="1341174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130843" y="2801186"/>
            <a:ext cx="142193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E46C0A"/>
                </a:solidFill>
              </a:rPr>
              <a:t>Start Foils</a:t>
            </a:r>
            <a:endParaRPr lang="en-US" sz="2400" dirty="0">
              <a:solidFill>
                <a:srgbClr val="E46C0A"/>
              </a:solidFill>
            </a:endParaRPr>
          </a:p>
        </p:txBody>
      </p:sp>
      <p:cxnSp>
        <p:nvCxnSpPr>
          <p:cNvPr id="67" name="Straight Connector 66"/>
          <p:cNvCxnSpPr>
            <a:cxnSpLocks/>
          </p:cNvCxnSpPr>
          <p:nvPr/>
        </p:nvCxnSpPr>
        <p:spPr>
          <a:xfrm flipH="1" flipV="1">
            <a:off x="5578864" y="2131851"/>
            <a:ext cx="763506" cy="771534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cxnSpLocks/>
            <a:stCxn id="66" idx="0"/>
          </p:cNvCxnSpPr>
          <p:nvPr/>
        </p:nvCxnSpPr>
        <p:spPr>
          <a:xfrm flipH="1" flipV="1">
            <a:off x="6796038" y="2239424"/>
            <a:ext cx="52" cy="561762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/>
          </p:cNvCxnSpPr>
          <p:nvPr/>
        </p:nvCxnSpPr>
        <p:spPr>
          <a:xfrm flipV="1">
            <a:off x="7170645" y="2415038"/>
            <a:ext cx="522785" cy="483681"/>
          </a:xfrm>
          <a:prstGeom prst="line">
            <a:avLst/>
          </a:prstGeom>
          <a:ln w="28575" cmpd="sng">
            <a:solidFill>
              <a:srgbClr val="E46C0A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6521" y="1527426"/>
            <a:ext cx="160933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Collimators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671795" y="1997672"/>
            <a:ext cx="0" cy="171002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1577258" y="1839835"/>
            <a:ext cx="636110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  <a:stCxn id="75" idx="1"/>
          </p:cNvCxnSpPr>
          <p:nvPr/>
        </p:nvCxnSpPr>
        <p:spPr>
          <a:xfrm flipH="1">
            <a:off x="7722167" y="1452170"/>
            <a:ext cx="400249" cy="244368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75" idx="1"/>
          </p:cNvCxnSpPr>
          <p:nvPr/>
        </p:nvCxnSpPr>
        <p:spPr>
          <a:xfrm flipH="1" flipV="1">
            <a:off x="7731437" y="1195920"/>
            <a:ext cx="390979" cy="25625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8122416" y="1221337"/>
            <a:ext cx="102158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Baffles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6" name="Arc 75"/>
          <p:cNvSpPr>
            <a:spLocks noChangeAspect="1"/>
          </p:cNvSpPr>
          <p:nvPr/>
        </p:nvSpPr>
        <p:spPr>
          <a:xfrm>
            <a:off x="1302234" y="2343855"/>
            <a:ext cx="9274148" cy="7593800"/>
          </a:xfrm>
          <a:prstGeom prst="arc">
            <a:avLst>
              <a:gd name="adj1" fmla="val 17225161"/>
              <a:gd name="adj2" fmla="val 17536821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308714" y="3795415"/>
            <a:ext cx="1076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MCP 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8" name="Straight Connector 77"/>
          <p:cNvCxnSpPr>
            <a:cxnSpLocks/>
          </p:cNvCxnSpPr>
          <p:nvPr/>
        </p:nvCxnSpPr>
        <p:spPr>
          <a:xfrm flipH="1">
            <a:off x="4580264" y="4113691"/>
            <a:ext cx="288713" cy="469806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903088" y="1005696"/>
            <a:ext cx="186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Start Acceleration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0" name="Straight Connector 79"/>
          <p:cNvCxnSpPr>
            <a:cxnSpLocks/>
          </p:cNvCxnSpPr>
          <p:nvPr/>
        </p:nvCxnSpPr>
        <p:spPr>
          <a:xfrm>
            <a:off x="3847178" y="1677997"/>
            <a:ext cx="18540" cy="100123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06579" y="3375253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Stop </a:t>
            </a:r>
            <a:r>
              <a:rPr lang="en-US" dirty="0" err="1" smtClean="0">
                <a:solidFill>
                  <a:srgbClr val="000000"/>
                </a:solidFill>
              </a:rPr>
              <a:t>Accel</a:t>
            </a:r>
            <a:r>
              <a:rPr lang="en-US" dirty="0" smtClean="0">
                <a:solidFill>
                  <a:srgbClr val="000000"/>
                </a:solidFill>
              </a:rPr>
              <a:t>. 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7142905" y="3643944"/>
            <a:ext cx="523674" cy="31289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029168" y="6057964"/>
            <a:ext cx="168162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MCP Spacer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>
            <a:cxnSpLocks/>
          </p:cNvCxnSpPr>
          <p:nvPr/>
        </p:nvCxnSpPr>
        <p:spPr>
          <a:xfrm flipV="1">
            <a:off x="4755739" y="4972977"/>
            <a:ext cx="0" cy="1159153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Left Brace 84"/>
          <p:cNvSpPr/>
          <p:nvPr/>
        </p:nvSpPr>
        <p:spPr>
          <a:xfrm>
            <a:off x="1448156" y="4747365"/>
            <a:ext cx="218098" cy="521983"/>
          </a:xfrm>
          <a:prstGeom prst="leftBrace">
            <a:avLst>
              <a:gd name="adj1" fmla="val 37692"/>
              <a:gd name="adj2" fmla="val 4721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/>
          <p:cNvCxnSpPr/>
          <p:nvPr/>
        </p:nvCxnSpPr>
        <p:spPr>
          <a:xfrm flipH="1" flipV="1">
            <a:off x="7451725" y="2286000"/>
            <a:ext cx="482600" cy="161925"/>
          </a:xfrm>
          <a:prstGeom prst="line">
            <a:avLst/>
          </a:prstGeom>
          <a:ln w="57150" cmpd="sng">
            <a:solidFill>
              <a:srgbClr val="FFFF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0788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86" name="Group 85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95" name="Picture 94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96" name="Picture 95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97" name="Picture 96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98" name="Arc 9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9" name="Straight Connector 98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02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04" name="Straight Connector 103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Arc 10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0" name="Arc 10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1" name="Arc 110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2" name="Arc 111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3" name="Arc 112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4" name="Arc 11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Arc 121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31" name="Arc 130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32" name="Straight Connector 131"/>
                <p:cNvCxnSpPr>
                  <a:cxnSpLocks noChangeAspect="1"/>
                  <a:stCxn id="131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Straight Connector 123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Voltages</a:t>
            </a:r>
            <a:endParaRPr lang="en-US" dirty="0"/>
          </a:p>
        </p:txBody>
      </p:sp>
      <p:cxnSp>
        <p:nvCxnSpPr>
          <p:cNvPr id="55" name="Straight Connector 54"/>
          <p:cNvCxnSpPr>
            <a:cxnSpLocks/>
          </p:cNvCxnSpPr>
          <p:nvPr/>
        </p:nvCxnSpPr>
        <p:spPr>
          <a:xfrm>
            <a:off x="873074" y="2058054"/>
            <a:ext cx="1452808" cy="1374648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84923" y="1635433"/>
            <a:ext cx="11335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Ground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 flipH="1" flipV="1">
            <a:off x="2265623" y="3906572"/>
            <a:ext cx="10892" cy="219446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69905" y="6083879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09058" y="3254590"/>
            <a:ext cx="144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Equipotential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Volume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0" name="Straight Connector 59"/>
          <p:cNvCxnSpPr>
            <a:cxnSpLocks noChangeAspect="1"/>
          </p:cNvCxnSpPr>
          <p:nvPr/>
        </p:nvCxnSpPr>
        <p:spPr>
          <a:xfrm flipV="1">
            <a:off x="3579278" y="4818013"/>
            <a:ext cx="0" cy="1265866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flipV="1">
            <a:off x="4888276" y="5184058"/>
            <a:ext cx="0" cy="889221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 flipV="1">
            <a:off x="6169439" y="5505620"/>
            <a:ext cx="0" cy="57825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172476" y="607327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900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20844" y="6073279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2900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20397" y="6083879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3000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72656" y="1029859"/>
            <a:ext cx="1207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start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acceleration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37357" y="5676460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5350" y="6091821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9" name="Straight Connector 68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 flipV="1">
            <a:off x="7805035" y="4018966"/>
            <a:ext cx="0" cy="2054313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162315" y="6073279"/>
            <a:ext cx="11335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Ground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203037" y="1149829"/>
            <a:ext cx="789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stop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accel</a:t>
            </a:r>
            <a:r>
              <a:rPr lang="en-US" sz="1600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cxnSp>
        <p:nvCxnSpPr>
          <p:cNvPr id="74" name="Straight Connector 73"/>
          <p:cNvCxnSpPr>
            <a:cxnSpLocks noChangeAspect="1"/>
          </p:cNvCxnSpPr>
          <p:nvPr/>
        </p:nvCxnSpPr>
        <p:spPr>
          <a:xfrm flipH="1">
            <a:off x="8652893" y="2058095"/>
            <a:ext cx="0" cy="605699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301678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7857753" y="2666825"/>
            <a:ext cx="795140" cy="1165686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47928" y="2753477"/>
            <a:ext cx="132530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Foils</a:t>
            </a:r>
          </a:p>
          <a:p>
            <a:r>
              <a:rPr lang="en-US" sz="2000" dirty="0" smtClean="0"/>
              <a:t>at Ground</a:t>
            </a:r>
            <a:endParaRPr lang="en-US" sz="2000" dirty="0"/>
          </a:p>
        </p:txBody>
      </p: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417543" y="3572279"/>
            <a:ext cx="0" cy="1141944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640229" y="2968335"/>
            <a:ext cx="151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100 V retarding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potential region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cxnSp>
        <p:nvCxnSpPr>
          <p:cNvPr id="84" name="Straight Connector 83"/>
          <p:cNvCxnSpPr>
            <a:cxnSpLocks noChangeAspect="1"/>
          </p:cNvCxnSpPr>
          <p:nvPr/>
        </p:nvCxnSpPr>
        <p:spPr>
          <a:xfrm>
            <a:off x="3776598" y="1860856"/>
            <a:ext cx="126" cy="814888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266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-18274" y="979071"/>
            <a:ext cx="10792882" cy="9489686"/>
            <a:chOff x="-18274" y="984430"/>
            <a:chExt cx="10792882" cy="9489686"/>
          </a:xfrm>
        </p:grpSpPr>
        <p:grpSp>
          <p:nvGrpSpPr>
            <p:cNvPr id="102" name="Group 101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111" name="Picture 110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112" name="Picture 111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113" name="Picture 112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114" name="Arc 11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9" name="Picture 118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20" name="Straight Connector 119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Arc 124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6" name="Arc 125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7" name="Arc 126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8" name="Arc 12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29" name="Arc 12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30" name="Arc 12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31" name="Straight Connector 130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Arc 137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39" name="Group 138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47" name="Arc 146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48" name="Straight Connector 147"/>
                <p:cNvCxnSpPr>
                  <a:cxnSpLocks noChangeAspect="1"/>
                  <a:stCxn id="147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0" name="Straight Connector 139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" name="Straight Connector 102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5866" y="175761"/>
            <a:ext cx="7199939" cy="675511"/>
          </a:xfrm>
        </p:spPr>
        <p:txBody>
          <a:bodyPr/>
          <a:lstStyle/>
          <a:p>
            <a:r>
              <a:rPr lang="en-US" dirty="0" smtClean="0"/>
              <a:t>Secondary Electrons &amp; Potentials</a:t>
            </a:r>
            <a:endParaRPr lang="en-US" dirty="0"/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 flipH="1">
            <a:off x="7857753" y="2666825"/>
            <a:ext cx="795140" cy="1165686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 flipV="1">
            <a:off x="2999596" y="4692334"/>
            <a:ext cx="0" cy="1402524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222282" y="6037340"/>
            <a:ext cx="151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100 V retarding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potential region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109058" y="3254590"/>
            <a:ext cx="144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Equipotential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Volume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1" name="Straight Connector 60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3068765" y="2404033"/>
            <a:ext cx="4547101" cy="2390593"/>
            <a:chOff x="3068765" y="2404033"/>
            <a:chExt cx="4547101" cy="2390593"/>
          </a:xfrm>
        </p:grpSpPr>
        <p:grpSp>
          <p:nvGrpSpPr>
            <p:cNvPr id="64" name="Group 63"/>
            <p:cNvGrpSpPr/>
            <p:nvPr/>
          </p:nvGrpSpPr>
          <p:grpSpPr>
            <a:xfrm>
              <a:off x="3068765" y="2404033"/>
              <a:ext cx="4547101" cy="2390593"/>
              <a:chOff x="3068765" y="2404033"/>
              <a:chExt cx="4547101" cy="2390593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3068765" y="2404033"/>
                <a:ext cx="4547101" cy="2390593"/>
                <a:chOff x="3068765" y="2404033"/>
                <a:chExt cx="4547101" cy="2390593"/>
              </a:xfrm>
            </p:grpSpPr>
            <p:cxnSp>
              <p:nvCxnSpPr>
                <p:cNvPr id="68" name="Straight Connector 67"/>
                <p:cNvCxnSpPr>
                  <a:cxnSpLocks noChangeAspect="1"/>
                </p:cNvCxnSpPr>
                <p:nvPr/>
              </p:nvCxnSpPr>
              <p:spPr>
                <a:xfrm flipH="1">
                  <a:off x="3068765" y="2447455"/>
                  <a:ext cx="1605657" cy="2347171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9" name="Group 68"/>
                <p:cNvGrpSpPr/>
                <p:nvPr/>
              </p:nvGrpSpPr>
              <p:grpSpPr>
                <a:xfrm>
                  <a:off x="4643463" y="2404033"/>
                  <a:ext cx="2972403" cy="1885297"/>
                  <a:chOff x="4643463" y="2404033"/>
                  <a:chExt cx="2972403" cy="1885297"/>
                </a:xfrm>
              </p:grpSpPr>
              <p:cxnSp>
                <p:nvCxnSpPr>
                  <p:cNvPr id="70" name="Straight Connector 69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5"/>
                    <a:ext cx="2786054" cy="1866175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Arc 70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67" name="Straight Connector 66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Connector 64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/>
          <p:cNvCxnSpPr>
            <a:cxnSpLocks noChangeAspect="1"/>
          </p:cNvCxnSpPr>
          <p:nvPr/>
        </p:nvCxnSpPr>
        <p:spPr>
          <a:xfrm flipH="1">
            <a:off x="6543612" y="3777868"/>
            <a:ext cx="13661" cy="87840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 noChangeAspect="1"/>
          </p:cNvCxnSpPr>
          <p:nvPr/>
        </p:nvCxnSpPr>
        <p:spPr>
          <a:xfrm flipH="1">
            <a:off x="7300046" y="3642868"/>
            <a:ext cx="35301" cy="12964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 noChangeAspect="1"/>
          </p:cNvCxnSpPr>
          <p:nvPr/>
        </p:nvCxnSpPr>
        <p:spPr>
          <a:xfrm>
            <a:off x="4073847" y="3644540"/>
            <a:ext cx="107824" cy="22194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 noChangeAspect="1"/>
          </p:cNvCxnSpPr>
          <p:nvPr/>
        </p:nvCxnSpPr>
        <p:spPr>
          <a:xfrm>
            <a:off x="5580428" y="3591977"/>
            <a:ext cx="9365" cy="1230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 noChangeAspect="1"/>
          </p:cNvCxnSpPr>
          <p:nvPr/>
        </p:nvCxnSpPr>
        <p:spPr>
          <a:xfrm>
            <a:off x="1944667" y="4467530"/>
            <a:ext cx="120003" cy="84389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/>
          </p:cNvCxnSpPr>
          <p:nvPr/>
        </p:nvCxnSpPr>
        <p:spPr>
          <a:xfrm flipV="1">
            <a:off x="4829812" y="4909810"/>
            <a:ext cx="0" cy="1092508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148885" y="6033945"/>
            <a:ext cx="1439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2000 V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Across Plates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700007" y="6040848"/>
            <a:ext cx="154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100 V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MCP-to-Anode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cxnSp>
        <p:nvCxnSpPr>
          <p:cNvPr id="80" name="Straight Connector 79"/>
          <p:cNvCxnSpPr>
            <a:cxnSpLocks/>
          </p:cNvCxnSpPr>
          <p:nvPr/>
        </p:nvCxnSpPr>
        <p:spPr>
          <a:xfrm flipV="1">
            <a:off x="6429932" y="5311357"/>
            <a:ext cx="0" cy="777494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515634" y="3844498"/>
            <a:ext cx="58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2829963" y="4171355"/>
            <a:ext cx="321999" cy="42072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4635439" y="2753505"/>
            <a:ext cx="58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4" name="Straight Connector 83"/>
          <p:cNvCxnSpPr>
            <a:cxnSpLocks/>
          </p:cNvCxnSpPr>
          <p:nvPr/>
        </p:nvCxnSpPr>
        <p:spPr>
          <a:xfrm flipH="1" flipV="1">
            <a:off x="4727276" y="2571316"/>
            <a:ext cx="102536" cy="288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7361982" y="3130097"/>
            <a:ext cx="58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Grid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6" name="Straight Connector 85"/>
          <p:cNvCxnSpPr>
            <a:cxnSpLocks/>
          </p:cNvCxnSpPr>
          <p:nvPr/>
        </p:nvCxnSpPr>
        <p:spPr>
          <a:xfrm>
            <a:off x="7641451" y="3439557"/>
            <a:ext cx="0" cy="46136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 noChangeAspect="1"/>
          </p:cNvCxnSpPr>
          <p:nvPr/>
        </p:nvCxnSpPr>
        <p:spPr>
          <a:xfrm flipH="1">
            <a:off x="7014869" y="2347183"/>
            <a:ext cx="672674" cy="247039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cxnSpLocks noChangeAspect="1"/>
          </p:cNvCxnSpPr>
          <p:nvPr/>
        </p:nvCxnSpPr>
        <p:spPr>
          <a:xfrm flipH="1">
            <a:off x="6399023" y="2160514"/>
            <a:ext cx="408970" cy="262962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 noChangeAspect="1"/>
          </p:cNvCxnSpPr>
          <p:nvPr/>
        </p:nvCxnSpPr>
        <p:spPr>
          <a:xfrm>
            <a:off x="5468228" y="2063246"/>
            <a:ext cx="207872" cy="2731380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 noChangeAspect="1"/>
          </p:cNvCxnSpPr>
          <p:nvPr/>
        </p:nvCxnSpPr>
        <p:spPr>
          <a:xfrm>
            <a:off x="3564411" y="2595390"/>
            <a:ext cx="1079564" cy="2222185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 noChangeAspect="1"/>
          </p:cNvCxnSpPr>
          <p:nvPr/>
        </p:nvCxnSpPr>
        <p:spPr>
          <a:xfrm>
            <a:off x="1650826" y="4265005"/>
            <a:ext cx="746751" cy="525131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422193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172656" y="1029859"/>
            <a:ext cx="1207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start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acceleration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203037" y="1149829"/>
            <a:ext cx="789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stop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accel</a:t>
            </a:r>
            <a:r>
              <a:rPr lang="en-US" sz="1600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cxnSp>
        <p:nvCxnSpPr>
          <p:cNvPr id="99" name="Straight Connector 98"/>
          <p:cNvCxnSpPr>
            <a:cxnSpLocks noChangeAspect="1"/>
          </p:cNvCxnSpPr>
          <p:nvPr/>
        </p:nvCxnSpPr>
        <p:spPr>
          <a:xfrm flipH="1">
            <a:off x="8652893" y="2058095"/>
            <a:ext cx="0" cy="605699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cxnSpLocks noChangeAspect="1"/>
            <a:stCxn id="97" idx="2"/>
          </p:cNvCxnSpPr>
          <p:nvPr/>
        </p:nvCxnSpPr>
        <p:spPr>
          <a:xfrm>
            <a:off x="3776598" y="1860856"/>
            <a:ext cx="126" cy="814888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237357" y="5676460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45350" y="6091821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6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82" name="Group 81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91" name="Picture 90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92" name="Picture 91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93" name="Picture 92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94" name="Arc 9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5" name="Straight Connector 94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9" name="Picture 98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Arc 104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6" name="Arc 105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7" name="Arc 106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8" name="Arc 10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09" name="Arc 10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0" name="Arc 10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11" name="Straight Connector 110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Arc 117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19" name="Group 118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27" name="Arc 126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28" name="Straight Connector 127"/>
                <p:cNvCxnSpPr>
                  <a:cxnSpLocks noChangeAspect="1"/>
                  <a:stCxn id="127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0" name="Straight Connector 119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3" name="Straight Connector 82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Ions (Energy, TOF, and Position)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758831" y="805708"/>
            <a:ext cx="167545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Incident 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4" name="Straight Connector 53"/>
          <p:cNvCxnSpPr>
            <a:cxnSpLocks noChangeAspect="1"/>
          </p:cNvCxnSpPr>
          <p:nvPr/>
        </p:nvCxnSpPr>
        <p:spPr>
          <a:xfrm flipH="1">
            <a:off x="6400051" y="2075216"/>
            <a:ext cx="421805" cy="27121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 noChangeAspect="1"/>
          </p:cNvCxnSpPr>
          <p:nvPr/>
        </p:nvCxnSpPr>
        <p:spPr>
          <a:xfrm flipH="1">
            <a:off x="6543612" y="3777868"/>
            <a:ext cx="13661" cy="87840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6433594" y="1047589"/>
            <a:ext cx="1230108" cy="3391016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 noChangeAspect="1"/>
          </p:cNvCxnSpPr>
          <p:nvPr/>
        </p:nvCxnSpPr>
        <p:spPr>
          <a:xfrm>
            <a:off x="7047069" y="2727325"/>
            <a:ext cx="47061" cy="130199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068765" y="2404033"/>
            <a:ext cx="4547101" cy="2390593"/>
            <a:chOff x="3068765" y="2404033"/>
            <a:chExt cx="4547101" cy="2390593"/>
          </a:xfrm>
        </p:grpSpPr>
        <p:grpSp>
          <p:nvGrpSpPr>
            <p:cNvPr id="61" name="Group 60"/>
            <p:cNvGrpSpPr/>
            <p:nvPr/>
          </p:nvGrpSpPr>
          <p:grpSpPr>
            <a:xfrm>
              <a:off x="3068765" y="2404033"/>
              <a:ext cx="4547101" cy="2390593"/>
              <a:chOff x="3068765" y="2404033"/>
              <a:chExt cx="4547101" cy="2390593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068765" y="2404033"/>
                <a:ext cx="4547101" cy="2390593"/>
                <a:chOff x="3068765" y="2404033"/>
                <a:chExt cx="4547101" cy="2390593"/>
              </a:xfrm>
            </p:grpSpPr>
            <p:cxnSp>
              <p:nvCxnSpPr>
                <p:cNvPr id="65" name="Straight Connector 64"/>
                <p:cNvCxnSpPr>
                  <a:cxnSpLocks noChangeAspect="1"/>
                </p:cNvCxnSpPr>
                <p:nvPr/>
              </p:nvCxnSpPr>
              <p:spPr>
                <a:xfrm flipH="1">
                  <a:off x="3068765" y="2447455"/>
                  <a:ext cx="1605657" cy="2347171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6" name="Group 65"/>
                <p:cNvGrpSpPr/>
                <p:nvPr/>
              </p:nvGrpSpPr>
              <p:grpSpPr>
                <a:xfrm>
                  <a:off x="4643463" y="2404033"/>
                  <a:ext cx="2972403" cy="1885297"/>
                  <a:chOff x="4643463" y="2404033"/>
                  <a:chExt cx="2972403" cy="1885297"/>
                </a:xfrm>
              </p:grpSpPr>
              <p:cxnSp>
                <p:nvCxnSpPr>
                  <p:cNvPr id="67" name="Straight Connector 66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5"/>
                    <a:ext cx="2786054" cy="1866175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Arc 67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64" name="Straight Connector 63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>
            <a:off x="4525708" y="3292193"/>
            <a:ext cx="149271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Secondary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Electrons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56748" y="2404033"/>
            <a:ext cx="68660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754351" y="4018389"/>
            <a:ext cx="6584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Stop</a:t>
            </a:r>
          </a:p>
        </p:txBody>
      </p:sp>
      <p:cxnSp>
        <p:nvCxnSpPr>
          <p:cNvPr id="74" name="Straight Connector 73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237357" y="5676460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45350" y="6091821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301678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6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68" name="Group 67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77" name="Picture 76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78" name="Picture 77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79" name="Picture 78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80" name="Arc 7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81" name="Straight Connector 80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5" name="Picture 84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86" name="Straight Connector 85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Arc 90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2" name="Arc 91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3" name="Arc 92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4" name="Arc 9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5" name="Arc 94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96" name="Arc 95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7" name="Straight Connector 96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Arc 103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13" name="Arc 112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14" name="Straight Connector 113"/>
                <p:cNvCxnSpPr>
                  <a:cxnSpLocks noChangeAspect="1"/>
                  <a:stCxn id="113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Straight Connector 105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Electrons: Energy (&amp; Position)</a:t>
            </a:r>
            <a:endParaRPr lang="en-US" dirty="0"/>
          </a:p>
        </p:txBody>
      </p:sp>
      <p:cxnSp>
        <p:nvCxnSpPr>
          <p:cNvPr id="54" name="Straight Connector 53"/>
          <p:cNvCxnSpPr>
            <a:cxnSpLocks noChangeAspect="1"/>
          </p:cNvCxnSpPr>
          <p:nvPr/>
        </p:nvCxnSpPr>
        <p:spPr>
          <a:xfrm flipH="1">
            <a:off x="6400051" y="2075216"/>
            <a:ext cx="421805" cy="27121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202270" y="2663633"/>
            <a:ext cx="1365090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Secondary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Electrons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(infrequent)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6239357" y="1056860"/>
            <a:ext cx="1646001" cy="3038154"/>
            <a:chOff x="6171782" y="926920"/>
            <a:chExt cx="1740492" cy="3232511"/>
          </a:xfrm>
        </p:grpSpPr>
        <p:cxnSp>
          <p:nvCxnSpPr>
            <p:cNvPr id="59" name="Straight Connector 58"/>
            <p:cNvCxnSpPr>
              <a:cxnSpLocks noChangeAspect="1"/>
            </p:cNvCxnSpPr>
            <p:nvPr/>
          </p:nvCxnSpPr>
          <p:spPr>
            <a:xfrm>
              <a:off x="6171782" y="926920"/>
              <a:ext cx="1740492" cy="3232511"/>
            </a:xfrm>
            <a:prstGeom prst="line">
              <a:avLst/>
            </a:prstGeom>
            <a:ln w="38100" cmpd="sng">
              <a:solidFill>
                <a:srgbClr val="008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cxnSpLocks noChangeAspect="1"/>
            </p:cNvCxnSpPr>
            <p:nvPr/>
          </p:nvCxnSpPr>
          <p:spPr>
            <a:xfrm>
              <a:off x="7260575" y="2945510"/>
              <a:ext cx="89567" cy="166347"/>
            </a:xfrm>
            <a:prstGeom prst="line">
              <a:avLst/>
            </a:prstGeom>
            <a:ln w="381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274437" y="5639376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3890" y="6073279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8422193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29554" y="814979"/>
            <a:ext cx="247721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Incident Electron</a:t>
            </a:r>
            <a:endParaRPr lang="en-US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06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08 at 8.14.54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1" y="984430"/>
            <a:ext cx="8774875" cy="4241631"/>
          </a:xfrm>
          <a:prstGeom prst="rect">
            <a:avLst/>
          </a:prstGeom>
        </p:spPr>
      </p:pic>
      <p:pic>
        <p:nvPicPr>
          <p:cNvPr id="6" name="Picture 5" descr="7464-0000-09b.jpg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57517" r="27619" b="35675"/>
          <a:stretch/>
        </p:blipFill>
        <p:spPr>
          <a:xfrm>
            <a:off x="890236" y="4627920"/>
            <a:ext cx="6536838" cy="845306"/>
          </a:xfrm>
          <a:prstGeom prst="rect">
            <a:avLst/>
          </a:prstGeom>
        </p:spPr>
      </p:pic>
      <p:pic>
        <p:nvPicPr>
          <p:cNvPr id="8" name="Picture 7" descr="Screen Shot 2013-10-08 at 8.27.45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90" y="2499572"/>
            <a:ext cx="2956415" cy="2875556"/>
          </a:xfrm>
          <a:prstGeom prst="rect">
            <a:avLst/>
          </a:prstGeom>
        </p:spPr>
      </p:pic>
      <p:sp>
        <p:nvSpPr>
          <p:cNvPr id="10" name="Arc 9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1997581"/>
              <a:gd name="adj2" fmla="val 12081102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1" name="Straight Connector 10"/>
          <p:cNvCxnSpPr>
            <a:cxnSpLocks noChangeAspect="1"/>
          </p:cNvCxnSpPr>
          <p:nvPr/>
        </p:nvCxnSpPr>
        <p:spPr>
          <a:xfrm flipH="1">
            <a:off x="1759177" y="4619336"/>
            <a:ext cx="2090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51386" y="3411441"/>
            <a:ext cx="816250" cy="1180637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 flipH="1">
            <a:off x="8067636" y="2762364"/>
            <a:ext cx="0" cy="62147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 flipH="1">
            <a:off x="1683622" y="5180092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7464-0000-09b.jpg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64204" r="20596" b="33844"/>
          <a:stretch/>
        </p:blipFill>
        <p:spPr>
          <a:xfrm>
            <a:off x="890236" y="5456064"/>
            <a:ext cx="7377410" cy="180549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ChangeAspect="1"/>
          </p:cNvCxnSpPr>
          <p:nvPr/>
        </p:nvCxnSpPr>
        <p:spPr>
          <a:xfrm flipH="1">
            <a:off x="1704612" y="5498311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95047" y="2571315"/>
            <a:ext cx="539558" cy="821656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>
            <a:off x="915979" y="4495966"/>
            <a:ext cx="0" cy="554607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 flipH="1">
            <a:off x="7599576" y="3772090"/>
            <a:ext cx="481649" cy="717525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Aspect="1"/>
          </p:cNvCxnSpPr>
          <p:nvPr/>
        </p:nvCxnSpPr>
        <p:spPr>
          <a:xfrm flipH="1">
            <a:off x="7872659" y="3765550"/>
            <a:ext cx="315777" cy="471328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7926997"/>
              <a:gd name="adj2" fmla="val 18106213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6" name="Arc 35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2504014"/>
              <a:gd name="adj2" fmla="val 13985985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7" name="Arc 36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6349063"/>
              <a:gd name="adj2" fmla="val 16805627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Arc 37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5502330"/>
              <a:gd name="adj2" fmla="val 15701367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9" name="Arc 38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4575102"/>
              <a:gd name="adj2" fmla="val 14727832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0" name="Arc 39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2103761"/>
              <a:gd name="adj2" fmla="val 17977547"/>
            </a:avLst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42" name="Straight Connector 41"/>
          <p:cNvCxnSpPr>
            <a:cxnSpLocks noChangeAspect="1"/>
          </p:cNvCxnSpPr>
          <p:nvPr/>
        </p:nvCxnSpPr>
        <p:spPr>
          <a:xfrm flipH="1">
            <a:off x="2397577" y="4619336"/>
            <a:ext cx="531319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 noChangeAspect="1"/>
          </p:cNvCxnSpPr>
          <p:nvPr/>
        </p:nvCxnSpPr>
        <p:spPr>
          <a:xfrm flipH="1">
            <a:off x="3460983" y="4618976"/>
            <a:ext cx="936958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 noChangeAspect="1"/>
          </p:cNvCxnSpPr>
          <p:nvPr/>
        </p:nvCxnSpPr>
        <p:spPr>
          <a:xfrm flipH="1">
            <a:off x="4661722" y="4612742"/>
            <a:ext cx="917142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 noChangeAspect="1"/>
          </p:cNvCxnSpPr>
          <p:nvPr/>
        </p:nvCxnSpPr>
        <p:spPr>
          <a:xfrm flipH="1">
            <a:off x="5831253" y="4612742"/>
            <a:ext cx="476327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 noChangeAspect="1"/>
          </p:cNvCxnSpPr>
          <p:nvPr/>
        </p:nvCxnSpPr>
        <p:spPr>
          <a:xfrm flipH="1">
            <a:off x="6536196" y="4606148"/>
            <a:ext cx="42436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 noChangeAspect="1"/>
          </p:cNvCxnSpPr>
          <p:nvPr/>
        </p:nvCxnSpPr>
        <p:spPr>
          <a:xfrm flipH="1">
            <a:off x="7180159" y="4606148"/>
            <a:ext cx="9108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flipH="1">
            <a:off x="1939667" y="4606729"/>
            <a:ext cx="5230978" cy="0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rc 50"/>
          <p:cNvSpPr>
            <a:spLocks noChangeAspect="1"/>
          </p:cNvSpPr>
          <p:nvPr/>
        </p:nvSpPr>
        <p:spPr>
          <a:xfrm>
            <a:off x="1302234" y="2343855"/>
            <a:ext cx="9274148" cy="7593800"/>
          </a:xfrm>
          <a:prstGeom prst="arc">
            <a:avLst>
              <a:gd name="adj1" fmla="val 17356730"/>
              <a:gd name="adj2" fmla="val 17619220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52" name="Straight Connector 51"/>
          <p:cNvCxnSpPr>
            <a:cxnSpLocks noChangeAspect="1"/>
          </p:cNvCxnSpPr>
          <p:nvPr/>
        </p:nvCxnSpPr>
        <p:spPr>
          <a:xfrm flipH="1">
            <a:off x="7022487" y="2268420"/>
            <a:ext cx="687230" cy="2523849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 noChangeAspect="1"/>
          </p:cNvCxnSpPr>
          <p:nvPr/>
        </p:nvCxnSpPr>
        <p:spPr>
          <a:xfrm flipH="1">
            <a:off x="6400051" y="2075216"/>
            <a:ext cx="421806" cy="27121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 noChangeAspect="1"/>
          </p:cNvCxnSpPr>
          <p:nvPr/>
        </p:nvCxnSpPr>
        <p:spPr>
          <a:xfrm>
            <a:off x="5500256" y="2075216"/>
            <a:ext cx="209474" cy="275242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 noChangeAspect="1"/>
          </p:cNvCxnSpPr>
          <p:nvPr/>
        </p:nvCxnSpPr>
        <p:spPr>
          <a:xfrm>
            <a:off x="3538785" y="2543479"/>
            <a:ext cx="1101817" cy="226799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1566468" y="4203178"/>
            <a:ext cx="873690" cy="61439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1064688" y="2069853"/>
            <a:ext cx="9709920" cy="8404263"/>
            <a:chOff x="1072777" y="2069853"/>
            <a:chExt cx="9709920" cy="8404263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>
            <a:xfrm>
              <a:off x="1072777" y="2069853"/>
              <a:ext cx="9709920" cy="8404263"/>
            </a:xfrm>
            <a:prstGeom prst="arc">
              <a:avLst>
                <a:gd name="adj1" fmla="val 12631404"/>
                <a:gd name="adj2" fmla="val 18000209"/>
              </a:avLst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82" name="Straight Connector 81"/>
            <p:cNvCxnSpPr>
              <a:cxnSpLocks noChangeAspect="1"/>
              <a:stCxn id="12" idx="0"/>
            </p:cNvCxnSpPr>
            <p:nvPr/>
          </p:nvCxnSpPr>
          <p:spPr>
            <a:xfrm flipH="1">
              <a:off x="1438711" y="3906252"/>
              <a:ext cx="476558" cy="632336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4" name="Straight Connector 223"/>
          <p:cNvCxnSpPr/>
          <p:nvPr/>
        </p:nvCxnSpPr>
        <p:spPr>
          <a:xfrm flipH="1">
            <a:off x="1450194" y="4002786"/>
            <a:ext cx="299839" cy="399533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cxnSpLocks noChangeAspect="1"/>
          </p:cNvCxnSpPr>
          <p:nvPr/>
        </p:nvCxnSpPr>
        <p:spPr>
          <a:xfrm flipH="1">
            <a:off x="3265212" y="2415038"/>
            <a:ext cx="542045" cy="251742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ChangeAspect="1"/>
          </p:cNvCxnSpPr>
          <p:nvPr/>
        </p:nvCxnSpPr>
        <p:spPr>
          <a:xfrm flipH="1">
            <a:off x="1684660" y="4817575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H="1" flipV="1">
            <a:off x="7512707" y="2239423"/>
            <a:ext cx="385852" cy="120480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 flipV="1">
            <a:off x="6621973" y="2064974"/>
            <a:ext cx="393556" cy="55670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5250460" y="2011047"/>
            <a:ext cx="453328" cy="35944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cxnSpLocks noChangeAspect="1"/>
          </p:cNvCxnSpPr>
          <p:nvPr/>
        </p:nvCxnSpPr>
        <p:spPr>
          <a:xfrm flipH="1">
            <a:off x="7538718" y="3715030"/>
            <a:ext cx="480399" cy="714373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/>
          </p:cNvCxnSpPr>
          <p:nvPr/>
        </p:nvCxnSpPr>
        <p:spPr>
          <a:xfrm>
            <a:off x="5882788" y="401558"/>
            <a:ext cx="2026293" cy="3529973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7507558" y="121401"/>
            <a:ext cx="401523" cy="3800791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/>
          </p:cNvCxnSpPr>
          <p:nvPr/>
        </p:nvCxnSpPr>
        <p:spPr>
          <a:xfrm>
            <a:off x="3464308" y="401558"/>
            <a:ext cx="4444773" cy="3529973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cxnSpLocks/>
          </p:cNvCxnSpPr>
          <p:nvPr/>
        </p:nvCxnSpPr>
        <p:spPr>
          <a:xfrm>
            <a:off x="775034" y="1634247"/>
            <a:ext cx="7143385" cy="2325300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cxnSpLocks/>
          </p:cNvCxnSpPr>
          <p:nvPr/>
        </p:nvCxnSpPr>
        <p:spPr>
          <a:xfrm flipV="1">
            <a:off x="0" y="3940869"/>
            <a:ext cx="7890406" cy="296010"/>
          </a:xfrm>
          <a:prstGeom prst="line">
            <a:avLst/>
          </a:prstGeom>
          <a:ln w="19050" cmpd="sng">
            <a:solidFill>
              <a:srgbClr val="7501A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TextBox 213"/>
          <p:cNvSpPr txBox="1"/>
          <p:nvPr/>
        </p:nvSpPr>
        <p:spPr>
          <a:xfrm>
            <a:off x="1457973" y="5822556"/>
            <a:ext cx="6997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Secondary Electrons from Start Foils possible, but Low Probability;</a:t>
            </a:r>
          </a:p>
          <a:p>
            <a:r>
              <a:rPr lang="en-US" dirty="0" smtClean="0"/>
              <a:t>Start Electron present identifies entrance aperture</a:t>
            </a:r>
            <a:endParaRPr lang="en-US" dirty="0"/>
          </a:p>
        </p:txBody>
      </p:sp>
      <p:cxnSp>
        <p:nvCxnSpPr>
          <p:cNvPr id="263" name="Straight Connector 262"/>
          <p:cNvCxnSpPr>
            <a:cxnSpLocks noChangeAspect="1"/>
          </p:cNvCxnSpPr>
          <p:nvPr/>
        </p:nvCxnSpPr>
        <p:spPr>
          <a:xfrm flipH="1">
            <a:off x="1675041" y="5006432"/>
            <a:ext cx="5630735" cy="0"/>
          </a:xfrm>
          <a:prstGeom prst="line">
            <a:avLst/>
          </a:prstGeom>
          <a:ln w="762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cxnSpLocks noChangeAspect="1"/>
          </p:cNvCxnSpPr>
          <p:nvPr/>
        </p:nvCxnSpPr>
        <p:spPr>
          <a:xfrm flipH="1">
            <a:off x="1678870" y="5008357"/>
            <a:ext cx="624647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cxnSpLocks noChangeAspect="1"/>
          </p:cNvCxnSpPr>
          <p:nvPr/>
        </p:nvCxnSpPr>
        <p:spPr>
          <a:xfrm flipH="1">
            <a:off x="2515634" y="5006432"/>
            <a:ext cx="31433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cxnSpLocks noChangeAspect="1"/>
          </p:cNvCxnSpPr>
          <p:nvPr/>
        </p:nvCxnSpPr>
        <p:spPr>
          <a:xfrm flipH="1">
            <a:off x="3181927" y="5008357"/>
            <a:ext cx="13462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cxnSpLocks noChangeAspect="1"/>
          </p:cNvCxnSpPr>
          <p:nvPr/>
        </p:nvCxnSpPr>
        <p:spPr>
          <a:xfrm flipH="1">
            <a:off x="4829812" y="5007605"/>
            <a:ext cx="720754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cxnSpLocks noChangeAspect="1"/>
          </p:cNvCxnSpPr>
          <p:nvPr/>
        </p:nvCxnSpPr>
        <p:spPr>
          <a:xfrm flipH="1">
            <a:off x="5849010" y="5006432"/>
            <a:ext cx="37836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cxnSpLocks noChangeAspect="1"/>
          </p:cNvCxnSpPr>
          <p:nvPr/>
        </p:nvCxnSpPr>
        <p:spPr>
          <a:xfrm flipH="1">
            <a:off x="6536197" y="5006671"/>
            <a:ext cx="34807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cxnSpLocks noChangeAspect="1"/>
          </p:cNvCxnSpPr>
          <p:nvPr/>
        </p:nvCxnSpPr>
        <p:spPr>
          <a:xfrm flipH="1">
            <a:off x="7180159" y="5002351"/>
            <a:ext cx="125618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itle 2"/>
          <p:cNvSpPr>
            <a:spLocks noGrp="1"/>
          </p:cNvSpPr>
          <p:nvPr>
            <p:ph type="title"/>
          </p:nvPr>
        </p:nvSpPr>
        <p:spPr>
          <a:xfrm>
            <a:off x="655866" y="175761"/>
            <a:ext cx="7199939" cy="675511"/>
          </a:xfrm>
        </p:spPr>
        <p:txBody>
          <a:bodyPr/>
          <a:lstStyle/>
          <a:p>
            <a:r>
              <a:rPr lang="en-US" dirty="0" smtClean="0"/>
              <a:t>Energetic Electron Measurement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94492" y="410896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04442" y="412128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914111" y="411194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383579" y="41493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18411" y="421467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375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0-08 at 8.14.54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1" y="984430"/>
            <a:ext cx="8774875" cy="4241631"/>
          </a:xfrm>
          <a:prstGeom prst="rect">
            <a:avLst/>
          </a:prstGeom>
        </p:spPr>
      </p:pic>
      <p:pic>
        <p:nvPicPr>
          <p:cNvPr id="6" name="Picture 5" descr="7464-0000-09b.jpg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57517" r="27619" b="35675"/>
          <a:stretch/>
        </p:blipFill>
        <p:spPr>
          <a:xfrm>
            <a:off x="890236" y="4627920"/>
            <a:ext cx="6536838" cy="845306"/>
          </a:xfrm>
          <a:prstGeom prst="rect">
            <a:avLst/>
          </a:prstGeom>
        </p:spPr>
      </p:pic>
      <p:pic>
        <p:nvPicPr>
          <p:cNvPr id="8" name="Picture 7" descr="Screen Shot 2013-10-08 at 8.27.45 PM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90" y="2499572"/>
            <a:ext cx="2956415" cy="2875556"/>
          </a:xfrm>
          <a:prstGeom prst="rect">
            <a:avLst/>
          </a:prstGeom>
        </p:spPr>
      </p:pic>
      <p:sp>
        <p:nvSpPr>
          <p:cNvPr id="10" name="Arc 9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1997581"/>
              <a:gd name="adj2" fmla="val 12081102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11" name="Straight Connector 10"/>
          <p:cNvCxnSpPr>
            <a:cxnSpLocks noChangeAspect="1"/>
          </p:cNvCxnSpPr>
          <p:nvPr/>
        </p:nvCxnSpPr>
        <p:spPr>
          <a:xfrm flipH="1">
            <a:off x="1759177" y="4619336"/>
            <a:ext cx="2090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251386" y="3411441"/>
            <a:ext cx="816250" cy="1180637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 flipH="1">
            <a:off x="8067636" y="2762364"/>
            <a:ext cx="0" cy="62147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ChangeAspect="1"/>
          </p:cNvCxnSpPr>
          <p:nvPr/>
        </p:nvCxnSpPr>
        <p:spPr>
          <a:xfrm flipH="1">
            <a:off x="1683622" y="5180092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7464-0000-09b.jpg.jpe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 t="64204" r="20596" b="33844"/>
          <a:stretch/>
        </p:blipFill>
        <p:spPr>
          <a:xfrm>
            <a:off x="890236" y="5456064"/>
            <a:ext cx="7377410" cy="180549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ChangeAspect="1"/>
          </p:cNvCxnSpPr>
          <p:nvPr/>
        </p:nvCxnSpPr>
        <p:spPr>
          <a:xfrm flipH="1">
            <a:off x="1704612" y="5498311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095047" y="2571315"/>
            <a:ext cx="539558" cy="821656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>
            <a:off x="915979" y="4495966"/>
            <a:ext cx="0" cy="554607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 noChangeAspect="1"/>
          </p:cNvCxnSpPr>
          <p:nvPr/>
        </p:nvCxnSpPr>
        <p:spPr>
          <a:xfrm flipH="1">
            <a:off x="7599576" y="3772090"/>
            <a:ext cx="481649" cy="717525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Aspect="1"/>
          </p:cNvCxnSpPr>
          <p:nvPr/>
        </p:nvCxnSpPr>
        <p:spPr>
          <a:xfrm flipH="1">
            <a:off x="7872659" y="3765550"/>
            <a:ext cx="315777" cy="471328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7926997"/>
              <a:gd name="adj2" fmla="val 18106213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6" name="Arc 35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2504014"/>
              <a:gd name="adj2" fmla="val 13985985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7" name="Arc 36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6349063"/>
              <a:gd name="adj2" fmla="val 16805627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Arc 37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5502330"/>
              <a:gd name="adj2" fmla="val 15701367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9" name="Arc 38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4575102"/>
              <a:gd name="adj2" fmla="val 14727832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40" name="Arc 39"/>
          <p:cNvSpPr>
            <a:spLocks noChangeAspect="1"/>
          </p:cNvSpPr>
          <p:nvPr/>
        </p:nvSpPr>
        <p:spPr>
          <a:xfrm>
            <a:off x="1352292" y="2363858"/>
            <a:ext cx="9274148" cy="7593800"/>
          </a:xfrm>
          <a:prstGeom prst="arc">
            <a:avLst>
              <a:gd name="adj1" fmla="val 12103761"/>
              <a:gd name="adj2" fmla="val 17977547"/>
            </a:avLst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42" name="Straight Connector 41"/>
          <p:cNvCxnSpPr>
            <a:cxnSpLocks noChangeAspect="1"/>
          </p:cNvCxnSpPr>
          <p:nvPr/>
        </p:nvCxnSpPr>
        <p:spPr>
          <a:xfrm flipH="1">
            <a:off x="2397577" y="4619336"/>
            <a:ext cx="531319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 noChangeAspect="1"/>
          </p:cNvCxnSpPr>
          <p:nvPr/>
        </p:nvCxnSpPr>
        <p:spPr>
          <a:xfrm flipH="1">
            <a:off x="3460983" y="4618976"/>
            <a:ext cx="936958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 noChangeAspect="1"/>
          </p:cNvCxnSpPr>
          <p:nvPr/>
        </p:nvCxnSpPr>
        <p:spPr>
          <a:xfrm flipH="1">
            <a:off x="4661722" y="4612742"/>
            <a:ext cx="917142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 noChangeAspect="1"/>
          </p:cNvCxnSpPr>
          <p:nvPr/>
        </p:nvCxnSpPr>
        <p:spPr>
          <a:xfrm flipH="1">
            <a:off x="5831253" y="4612742"/>
            <a:ext cx="476327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 noChangeAspect="1"/>
          </p:cNvCxnSpPr>
          <p:nvPr/>
        </p:nvCxnSpPr>
        <p:spPr>
          <a:xfrm flipH="1">
            <a:off x="6536196" y="4606148"/>
            <a:ext cx="42436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 noChangeAspect="1"/>
          </p:cNvCxnSpPr>
          <p:nvPr/>
        </p:nvCxnSpPr>
        <p:spPr>
          <a:xfrm flipH="1">
            <a:off x="7180159" y="4606148"/>
            <a:ext cx="9108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flipH="1">
            <a:off x="1939667" y="4606729"/>
            <a:ext cx="5230978" cy="0"/>
          </a:xfrm>
          <a:prstGeom prst="line">
            <a:avLst/>
          </a:prstGeom>
          <a:ln w="28575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Arc 50"/>
          <p:cNvSpPr>
            <a:spLocks noChangeAspect="1"/>
          </p:cNvSpPr>
          <p:nvPr/>
        </p:nvSpPr>
        <p:spPr>
          <a:xfrm>
            <a:off x="1302234" y="2343855"/>
            <a:ext cx="9274148" cy="7593800"/>
          </a:xfrm>
          <a:prstGeom prst="arc">
            <a:avLst>
              <a:gd name="adj1" fmla="val 17356730"/>
              <a:gd name="adj2" fmla="val 17619220"/>
            </a:avLst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52" name="Straight Connector 51"/>
          <p:cNvCxnSpPr>
            <a:cxnSpLocks noChangeAspect="1"/>
          </p:cNvCxnSpPr>
          <p:nvPr/>
        </p:nvCxnSpPr>
        <p:spPr>
          <a:xfrm flipH="1">
            <a:off x="7022487" y="2268420"/>
            <a:ext cx="687230" cy="2523849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 noChangeAspect="1"/>
          </p:cNvCxnSpPr>
          <p:nvPr/>
        </p:nvCxnSpPr>
        <p:spPr>
          <a:xfrm flipH="1">
            <a:off x="6400051" y="2075216"/>
            <a:ext cx="421806" cy="271215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 noChangeAspect="1"/>
          </p:cNvCxnSpPr>
          <p:nvPr/>
        </p:nvCxnSpPr>
        <p:spPr>
          <a:xfrm>
            <a:off x="5500256" y="2075216"/>
            <a:ext cx="209474" cy="275242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 noChangeAspect="1"/>
          </p:cNvCxnSpPr>
          <p:nvPr/>
        </p:nvCxnSpPr>
        <p:spPr>
          <a:xfrm>
            <a:off x="3538785" y="2543479"/>
            <a:ext cx="1101817" cy="2267992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 noChangeAspect="1"/>
          </p:cNvCxnSpPr>
          <p:nvPr/>
        </p:nvCxnSpPr>
        <p:spPr>
          <a:xfrm>
            <a:off x="1566468" y="4203178"/>
            <a:ext cx="873690" cy="61439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 noChangeAspect="1"/>
          </p:cNvCxnSpPr>
          <p:nvPr/>
        </p:nvCxnSpPr>
        <p:spPr>
          <a:xfrm flipH="1">
            <a:off x="6947896" y="2270228"/>
            <a:ext cx="687230" cy="2523849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 noChangeAspect="1"/>
          </p:cNvCxnSpPr>
          <p:nvPr/>
        </p:nvCxnSpPr>
        <p:spPr>
          <a:xfrm flipH="1">
            <a:off x="7089968" y="2309688"/>
            <a:ext cx="685625" cy="251795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 noChangeAspect="1"/>
          </p:cNvCxnSpPr>
          <p:nvPr/>
        </p:nvCxnSpPr>
        <p:spPr>
          <a:xfrm flipH="1">
            <a:off x="6319141" y="2100608"/>
            <a:ext cx="424121" cy="2727036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 noChangeAspect="1"/>
          </p:cNvCxnSpPr>
          <p:nvPr/>
        </p:nvCxnSpPr>
        <p:spPr>
          <a:xfrm flipH="1">
            <a:off x="6478058" y="2156174"/>
            <a:ext cx="409977" cy="2636095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>
            <a:off x="5422152" y="2046991"/>
            <a:ext cx="208446" cy="273891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cxnSpLocks noChangeAspect="1"/>
          </p:cNvCxnSpPr>
          <p:nvPr/>
        </p:nvCxnSpPr>
        <p:spPr>
          <a:xfrm>
            <a:off x="5581365" y="2069853"/>
            <a:ext cx="208361" cy="2737811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 noChangeAspect="1"/>
          </p:cNvCxnSpPr>
          <p:nvPr/>
        </p:nvCxnSpPr>
        <p:spPr>
          <a:xfrm>
            <a:off x="3460983" y="2568871"/>
            <a:ext cx="1089713" cy="224307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cxnSpLocks noChangeAspect="1"/>
          </p:cNvCxnSpPr>
          <p:nvPr/>
        </p:nvCxnSpPr>
        <p:spPr>
          <a:xfrm>
            <a:off x="3611805" y="2521243"/>
            <a:ext cx="1104436" cy="2273383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cxnSpLocks noChangeAspect="1"/>
          </p:cNvCxnSpPr>
          <p:nvPr/>
        </p:nvCxnSpPr>
        <p:spPr>
          <a:xfrm>
            <a:off x="1536294" y="4276198"/>
            <a:ext cx="769854" cy="541377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 noChangeAspect="1"/>
          </p:cNvCxnSpPr>
          <p:nvPr/>
        </p:nvCxnSpPr>
        <p:spPr>
          <a:xfrm>
            <a:off x="1625190" y="4142830"/>
            <a:ext cx="951505" cy="669118"/>
          </a:xfrm>
          <a:prstGeom prst="line">
            <a:avLst/>
          </a:prstGeom>
          <a:ln w="12700" cmpd="sng">
            <a:solidFill>
              <a:srgbClr val="0000F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1064688" y="2069853"/>
            <a:ext cx="9709920" cy="8404263"/>
            <a:chOff x="1072777" y="2069853"/>
            <a:chExt cx="9709920" cy="8404263"/>
          </a:xfrm>
        </p:grpSpPr>
        <p:sp>
          <p:nvSpPr>
            <p:cNvPr id="12" name="Arc 11"/>
            <p:cNvSpPr>
              <a:spLocks noChangeAspect="1"/>
            </p:cNvSpPr>
            <p:nvPr/>
          </p:nvSpPr>
          <p:spPr>
            <a:xfrm>
              <a:off x="1072777" y="2069853"/>
              <a:ext cx="9709920" cy="8404263"/>
            </a:xfrm>
            <a:prstGeom prst="arc">
              <a:avLst>
                <a:gd name="adj1" fmla="val 12631404"/>
                <a:gd name="adj2" fmla="val 18000209"/>
              </a:avLst>
            </a:prstGeom>
            <a:ln w="571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82" name="Straight Connector 81"/>
            <p:cNvCxnSpPr>
              <a:cxnSpLocks noChangeAspect="1"/>
              <a:stCxn id="12" idx="0"/>
            </p:cNvCxnSpPr>
            <p:nvPr/>
          </p:nvCxnSpPr>
          <p:spPr>
            <a:xfrm flipH="1">
              <a:off x="1438711" y="3906252"/>
              <a:ext cx="476558" cy="632336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3068765" y="2404033"/>
            <a:ext cx="4547101" cy="2390593"/>
            <a:chOff x="3068765" y="2404033"/>
            <a:chExt cx="4547101" cy="2390593"/>
          </a:xfrm>
        </p:grpSpPr>
        <p:grpSp>
          <p:nvGrpSpPr>
            <p:cNvPr id="73" name="Group 72"/>
            <p:cNvGrpSpPr/>
            <p:nvPr/>
          </p:nvGrpSpPr>
          <p:grpSpPr>
            <a:xfrm>
              <a:off x="3068765" y="2404033"/>
              <a:ext cx="4547101" cy="2390593"/>
              <a:chOff x="3068765" y="2404033"/>
              <a:chExt cx="4547101" cy="2390593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3068765" y="2404033"/>
                <a:ext cx="4547101" cy="2390593"/>
                <a:chOff x="3068765" y="2404033"/>
                <a:chExt cx="4547101" cy="2390593"/>
              </a:xfrm>
            </p:grpSpPr>
            <p:cxnSp>
              <p:nvCxnSpPr>
                <p:cNvPr id="79" name="Straight Connector 78"/>
                <p:cNvCxnSpPr>
                  <a:cxnSpLocks noChangeAspect="1"/>
                </p:cNvCxnSpPr>
                <p:nvPr/>
              </p:nvCxnSpPr>
              <p:spPr>
                <a:xfrm flipH="1">
                  <a:off x="3068765" y="2447455"/>
                  <a:ext cx="1605658" cy="2347171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0" name="Group 79"/>
                <p:cNvGrpSpPr/>
                <p:nvPr/>
              </p:nvGrpSpPr>
              <p:grpSpPr>
                <a:xfrm>
                  <a:off x="4643463" y="2404033"/>
                  <a:ext cx="2972403" cy="1885297"/>
                  <a:chOff x="4643463" y="2404033"/>
                  <a:chExt cx="2972403" cy="1885297"/>
                </a:xfrm>
              </p:grpSpPr>
              <p:cxnSp>
                <p:nvCxnSpPr>
                  <p:cNvPr id="81" name="Straight Connector 80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5"/>
                    <a:ext cx="2786054" cy="1866175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" name="Arc 82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78" name="Straight Connector 77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Connector 73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2898072" y="2448423"/>
            <a:ext cx="4630997" cy="2363525"/>
            <a:chOff x="3087282" y="2404033"/>
            <a:chExt cx="4630997" cy="2363525"/>
          </a:xfrm>
        </p:grpSpPr>
        <p:grpSp>
          <p:nvGrpSpPr>
            <p:cNvPr id="85" name="Group 84"/>
            <p:cNvGrpSpPr/>
            <p:nvPr/>
          </p:nvGrpSpPr>
          <p:grpSpPr>
            <a:xfrm>
              <a:off x="3087282" y="2404033"/>
              <a:ext cx="4630997" cy="2363525"/>
              <a:chOff x="3087282" y="2404033"/>
              <a:chExt cx="4630997" cy="2363525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3087282" y="2404033"/>
                <a:ext cx="4630997" cy="2363525"/>
                <a:chOff x="3087282" y="2404033"/>
                <a:chExt cx="4630997" cy="2363525"/>
              </a:xfrm>
            </p:grpSpPr>
            <p:cxnSp>
              <p:nvCxnSpPr>
                <p:cNvPr id="89" name="Straight Connector 88"/>
                <p:cNvCxnSpPr>
                  <a:cxnSpLocks noChangeAspect="1"/>
                </p:cNvCxnSpPr>
                <p:nvPr/>
              </p:nvCxnSpPr>
              <p:spPr>
                <a:xfrm flipH="1">
                  <a:off x="3087282" y="2447455"/>
                  <a:ext cx="1587142" cy="2320103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0" name="Group 89"/>
                <p:cNvGrpSpPr/>
                <p:nvPr/>
              </p:nvGrpSpPr>
              <p:grpSpPr>
                <a:xfrm>
                  <a:off x="4643463" y="2404033"/>
                  <a:ext cx="3074816" cy="1953896"/>
                  <a:chOff x="4643463" y="2404033"/>
                  <a:chExt cx="3074816" cy="1953896"/>
                </a:xfrm>
              </p:grpSpPr>
              <p:cxnSp>
                <p:nvCxnSpPr>
                  <p:cNvPr id="91" name="Straight Connector 90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7"/>
                    <a:ext cx="2888467" cy="1934772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2" name="Arc 91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88" name="Straight Connector 87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3233841" y="2335765"/>
            <a:ext cx="4475876" cy="2476183"/>
            <a:chOff x="3010215" y="2404033"/>
            <a:chExt cx="4475876" cy="2476183"/>
          </a:xfrm>
        </p:grpSpPr>
        <p:grpSp>
          <p:nvGrpSpPr>
            <p:cNvPr id="95" name="Group 94"/>
            <p:cNvGrpSpPr/>
            <p:nvPr/>
          </p:nvGrpSpPr>
          <p:grpSpPr>
            <a:xfrm>
              <a:off x="3010215" y="2404033"/>
              <a:ext cx="4475876" cy="2476183"/>
              <a:chOff x="3010215" y="2404033"/>
              <a:chExt cx="4475876" cy="2476183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3010215" y="2404033"/>
                <a:ext cx="4475876" cy="2476183"/>
                <a:chOff x="3010215" y="2404033"/>
                <a:chExt cx="4475876" cy="2476183"/>
              </a:xfrm>
            </p:grpSpPr>
            <p:cxnSp>
              <p:nvCxnSpPr>
                <p:cNvPr id="100" name="Straight Connector 99"/>
                <p:cNvCxnSpPr>
                  <a:cxnSpLocks noChangeAspect="1"/>
                </p:cNvCxnSpPr>
                <p:nvPr/>
              </p:nvCxnSpPr>
              <p:spPr>
                <a:xfrm flipH="1">
                  <a:off x="3010215" y="2447455"/>
                  <a:ext cx="1664209" cy="2432761"/>
                </a:xfrm>
                <a:prstGeom prst="line">
                  <a:avLst/>
                </a:prstGeom>
                <a:ln w="12700" cmpd="sng">
                  <a:solidFill>
                    <a:srgbClr val="008000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1" name="Group 100"/>
                <p:cNvGrpSpPr/>
                <p:nvPr/>
              </p:nvGrpSpPr>
              <p:grpSpPr>
                <a:xfrm>
                  <a:off x="4643463" y="2404033"/>
                  <a:ext cx="2842628" cy="1798370"/>
                  <a:chOff x="4643463" y="2404033"/>
                  <a:chExt cx="2842628" cy="1798370"/>
                </a:xfrm>
              </p:grpSpPr>
              <p:cxnSp>
                <p:nvCxnSpPr>
                  <p:cNvPr id="102" name="Straight Connector 101"/>
                  <p:cNvCxnSpPr>
                    <a:cxnSpLocks noChangeAspect="1"/>
                  </p:cNvCxnSpPr>
                  <p:nvPr/>
                </p:nvCxnSpPr>
                <p:spPr>
                  <a:xfrm flipH="1" flipV="1">
                    <a:off x="4829812" y="2423156"/>
                    <a:ext cx="2656279" cy="1779247"/>
                  </a:xfrm>
                  <a:prstGeom prst="line">
                    <a:avLst/>
                  </a:prstGeom>
                  <a:ln w="12700" cmpd="sng">
                    <a:solidFill>
                      <a:srgbClr val="008000"/>
                    </a:solidFill>
                    <a:prstDash val="soli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Arc 102"/>
                  <p:cNvSpPr/>
                  <p:nvPr/>
                </p:nvSpPr>
                <p:spPr>
                  <a:xfrm>
                    <a:off x="4643463" y="2404033"/>
                    <a:ext cx="244813" cy="262792"/>
                  </a:xfrm>
                  <a:prstGeom prst="arc">
                    <a:avLst>
                      <a:gd name="adj1" fmla="val 13247682"/>
                      <a:gd name="adj2" fmla="val 18037902"/>
                    </a:avLst>
                  </a:prstGeom>
                  <a:ln w="12700" cmpd="sng">
                    <a:solidFill>
                      <a:srgbClr val="008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cxnSp>
            <p:nvCxnSpPr>
              <p:cNvPr id="98" name="Straight Connector 97"/>
              <p:cNvCxnSpPr>
                <a:cxnSpLocks noChangeAspect="1"/>
              </p:cNvCxnSpPr>
              <p:nvPr/>
            </p:nvCxnSpPr>
            <p:spPr>
              <a:xfrm flipH="1" flipV="1">
                <a:off x="5480115" y="2860230"/>
                <a:ext cx="85985" cy="57595"/>
              </a:xfrm>
              <a:prstGeom prst="line">
                <a:avLst/>
              </a:prstGeom>
              <a:ln w="12700" cmpd="sng">
                <a:solidFill>
                  <a:srgbClr val="008000"/>
                </a:solidFill>
                <a:prstDash val="solid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Straight Connector 95"/>
            <p:cNvCxnSpPr>
              <a:cxnSpLocks noChangeAspect="1"/>
            </p:cNvCxnSpPr>
            <p:nvPr/>
          </p:nvCxnSpPr>
          <p:spPr>
            <a:xfrm flipH="1">
              <a:off x="3807256" y="3586196"/>
              <a:ext cx="88134" cy="128834"/>
            </a:xfrm>
            <a:prstGeom prst="line">
              <a:avLst/>
            </a:prstGeom>
            <a:ln w="12700" cmpd="sng">
              <a:solidFill>
                <a:srgbClr val="008000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4" name="Straight Connector 223"/>
          <p:cNvCxnSpPr/>
          <p:nvPr/>
        </p:nvCxnSpPr>
        <p:spPr>
          <a:xfrm flipH="1">
            <a:off x="1450194" y="4002786"/>
            <a:ext cx="299839" cy="399533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cxnSpLocks noChangeAspect="1"/>
          </p:cNvCxnSpPr>
          <p:nvPr/>
        </p:nvCxnSpPr>
        <p:spPr>
          <a:xfrm flipH="1">
            <a:off x="3265212" y="2415038"/>
            <a:ext cx="542045" cy="251742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 noChangeAspect="1"/>
          </p:cNvCxnSpPr>
          <p:nvPr/>
        </p:nvCxnSpPr>
        <p:spPr>
          <a:xfrm flipH="1">
            <a:off x="1684660" y="4817575"/>
            <a:ext cx="563073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H="1" flipV="1">
            <a:off x="7512707" y="2239423"/>
            <a:ext cx="385852" cy="120480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 flipH="1" flipV="1">
            <a:off x="6621973" y="2064974"/>
            <a:ext cx="393556" cy="55670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 flipH="1">
            <a:off x="5250460" y="2011047"/>
            <a:ext cx="453328" cy="35944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cxnSpLocks noChangeAspect="1"/>
          </p:cNvCxnSpPr>
          <p:nvPr/>
        </p:nvCxnSpPr>
        <p:spPr>
          <a:xfrm flipH="1">
            <a:off x="7538718" y="3715030"/>
            <a:ext cx="480399" cy="714373"/>
          </a:xfrm>
          <a:prstGeom prst="line">
            <a:avLst/>
          </a:prstGeom>
          <a:ln w="76200" cmpd="sng">
            <a:solidFill>
              <a:srgbClr val="FF66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 flipH="1">
            <a:off x="7666301" y="177433"/>
            <a:ext cx="130727" cy="4108963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3856494" y="298834"/>
            <a:ext cx="3800468" cy="3987562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868412" y="1400783"/>
            <a:ext cx="6807225" cy="2885613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cxnSpLocks/>
          </p:cNvCxnSpPr>
          <p:nvPr/>
        </p:nvCxnSpPr>
        <p:spPr>
          <a:xfrm>
            <a:off x="-18274" y="4276198"/>
            <a:ext cx="7693911" cy="19536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TextBox 213"/>
          <p:cNvSpPr txBox="1"/>
          <p:nvPr/>
        </p:nvSpPr>
        <p:spPr>
          <a:xfrm>
            <a:off x="619180" y="5943957"/>
            <a:ext cx="805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Measurement Logic can require TOF or not, but with no TOF, no species</a:t>
            </a:r>
            <a:endParaRPr lang="en-US" dirty="0"/>
          </a:p>
        </p:txBody>
      </p:sp>
      <p:cxnSp>
        <p:nvCxnSpPr>
          <p:cNvPr id="263" name="Straight Connector 262"/>
          <p:cNvCxnSpPr>
            <a:cxnSpLocks noChangeAspect="1"/>
          </p:cNvCxnSpPr>
          <p:nvPr/>
        </p:nvCxnSpPr>
        <p:spPr>
          <a:xfrm flipH="1">
            <a:off x="1675041" y="5006432"/>
            <a:ext cx="5630735" cy="0"/>
          </a:xfrm>
          <a:prstGeom prst="line">
            <a:avLst/>
          </a:prstGeom>
          <a:ln w="762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>
            <a:cxnSpLocks noChangeAspect="1"/>
          </p:cNvCxnSpPr>
          <p:nvPr/>
        </p:nvCxnSpPr>
        <p:spPr>
          <a:xfrm flipH="1">
            <a:off x="1678870" y="5008357"/>
            <a:ext cx="624647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cxnSpLocks noChangeAspect="1"/>
          </p:cNvCxnSpPr>
          <p:nvPr/>
        </p:nvCxnSpPr>
        <p:spPr>
          <a:xfrm flipH="1">
            <a:off x="2515634" y="5006432"/>
            <a:ext cx="31433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cxnSpLocks noChangeAspect="1"/>
          </p:cNvCxnSpPr>
          <p:nvPr/>
        </p:nvCxnSpPr>
        <p:spPr>
          <a:xfrm flipH="1">
            <a:off x="3181927" y="5008357"/>
            <a:ext cx="13462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cxnSpLocks noChangeAspect="1"/>
          </p:cNvCxnSpPr>
          <p:nvPr/>
        </p:nvCxnSpPr>
        <p:spPr>
          <a:xfrm flipH="1">
            <a:off x="4829812" y="5007605"/>
            <a:ext cx="720754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cxnSpLocks noChangeAspect="1"/>
          </p:cNvCxnSpPr>
          <p:nvPr/>
        </p:nvCxnSpPr>
        <p:spPr>
          <a:xfrm flipH="1">
            <a:off x="5849010" y="5006432"/>
            <a:ext cx="37836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cxnSpLocks noChangeAspect="1"/>
          </p:cNvCxnSpPr>
          <p:nvPr/>
        </p:nvCxnSpPr>
        <p:spPr>
          <a:xfrm flipH="1">
            <a:off x="6536197" y="5006671"/>
            <a:ext cx="34807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cxnSpLocks noChangeAspect="1"/>
          </p:cNvCxnSpPr>
          <p:nvPr/>
        </p:nvCxnSpPr>
        <p:spPr>
          <a:xfrm flipH="1">
            <a:off x="7180159" y="5002351"/>
            <a:ext cx="125618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6200272" y="326849"/>
            <a:ext cx="1456690" cy="3959547"/>
          </a:xfrm>
          <a:prstGeom prst="line">
            <a:avLst/>
          </a:prstGeom>
          <a:ln w="1905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itle 2"/>
          <p:cNvSpPr>
            <a:spLocks noGrp="1"/>
          </p:cNvSpPr>
          <p:nvPr>
            <p:ph type="title"/>
          </p:nvPr>
        </p:nvSpPr>
        <p:spPr>
          <a:xfrm>
            <a:off x="655866" y="175761"/>
            <a:ext cx="7199939" cy="675511"/>
          </a:xfrm>
        </p:spPr>
        <p:txBody>
          <a:bodyPr/>
          <a:lstStyle/>
          <a:p>
            <a:r>
              <a:rPr lang="en-US" dirty="0" smtClean="0"/>
              <a:t>Energetic Ion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4800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Electrostatic Optics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-10021" b="-10021"/>
          <a:stretch>
            <a:fillRect/>
          </a:stretch>
        </p:blipFill>
        <p:spPr bwMode="auto">
          <a:xfrm>
            <a:off x="512411" y="914146"/>
            <a:ext cx="8229600" cy="452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8775" y="5435038"/>
            <a:ext cx="8426450" cy="935599"/>
          </a:xfrm>
        </p:spPr>
        <p:txBody>
          <a:bodyPr/>
          <a:lstStyle/>
          <a:p>
            <a:r>
              <a:rPr lang="en-US" dirty="0" smtClean="0"/>
              <a:t>SIMION simulation of electron optics using ~3eV random initial electron velocities.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48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18274" y="984430"/>
            <a:ext cx="10792882" cy="9489686"/>
            <a:chOff x="-18274" y="984430"/>
            <a:chExt cx="10792882" cy="9489686"/>
          </a:xfrm>
        </p:grpSpPr>
        <p:grpSp>
          <p:nvGrpSpPr>
            <p:cNvPr id="86" name="Group 85"/>
            <p:cNvGrpSpPr/>
            <p:nvPr/>
          </p:nvGrpSpPr>
          <p:grpSpPr>
            <a:xfrm>
              <a:off x="-18274" y="984430"/>
              <a:ext cx="10792882" cy="9489686"/>
              <a:chOff x="-18274" y="984430"/>
              <a:chExt cx="10792882" cy="9489686"/>
            </a:xfrm>
          </p:grpSpPr>
          <p:pic>
            <p:nvPicPr>
              <p:cNvPr id="95" name="Picture 94" descr="Screen Shot 2013-10-08 at 8.14.54 PM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274" y="984430"/>
                <a:ext cx="8774875" cy="4241631"/>
              </a:xfrm>
              <a:prstGeom prst="rect">
                <a:avLst/>
              </a:prstGeom>
            </p:spPr>
          </p:pic>
          <p:pic>
            <p:nvPicPr>
              <p:cNvPr id="96" name="Picture 95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57517" r="27619" b="35675"/>
              <a:stretch/>
            </p:blipFill>
            <p:spPr>
              <a:xfrm>
                <a:off x="890236" y="4627920"/>
                <a:ext cx="6536838" cy="845306"/>
              </a:xfrm>
              <a:prstGeom prst="rect">
                <a:avLst/>
              </a:prstGeom>
            </p:spPr>
          </p:pic>
          <p:pic>
            <p:nvPicPr>
              <p:cNvPr id="97" name="Picture 96" descr="Screen Shot 2013-10-08 at 8.27.45 PM.png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97090" y="2499572"/>
                <a:ext cx="2956415" cy="2875556"/>
              </a:xfrm>
              <a:prstGeom prst="rect">
                <a:avLst/>
              </a:prstGeom>
            </p:spPr>
          </p:pic>
          <p:sp>
            <p:nvSpPr>
              <p:cNvPr id="98" name="Arc 97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1997581"/>
                  <a:gd name="adj2" fmla="val 1208110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99" name="Straight Connector 98"/>
              <p:cNvCxnSpPr>
                <a:cxnSpLocks noChangeAspect="1"/>
              </p:cNvCxnSpPr>
              <p:nvPr/>
            </p:nvCxnSpPr>
            <p:spPr>
              <a:xfrm flipH="1">
                <a:off x="1759177" y="4619336"/>
                <a:ext cx="20907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 flipH="1">
                <a:off x="7251386" y="3411441"/>
                <a:ext cx="816250" cy="1180637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cxnSpLocks noChangeAspect="1"/>
              </p:cNvCxnSpPr>
              <p:nvPr/>
            </p:nvCxnSpPr>
            <p:spPr>
              <a:xfrm flipH="1">
                <a:off x="8067636" y="2762364"/>
                <a:ext cx="0" cy="62147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cxnSpLocks noChangeAspect="1"/>
              </p:cNvCxnSpPr>
              <p:nvPr/>
            </p:nvCxnSpPr>
            <p:spPr>
              <a:xfrm flipH="1">
                <a:off x="1683622" y="5180092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" name="Picture 102" descr="7464-0000-09b.jpg.jpeg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59" t="64204" r="20596" b="33844"/>
              <a:stretch/>
            </p:blipFill>
            <p:spPr>
              <a:xfrm>
                <a:off x="890236" y="5456064"/>
                <a:ext cx="7377410" cy="180549"/>
              </a:xfrm>
              <a:prstGeom prst="rect">
                <a:avLst/>
              </a:prstGeom>
            </p:spPr>
          </p:pic>
          <p:cxnSp>
            <p:nvCxnSpPr>
              <p:cNvPr id="104" name="Straight Connector 103"/>
              <p:cNvCxnSpPr>
                <a:cxnSpLocks noChangeAspect="1"/>
              </p:cNvCxnSpPr>
              <p:nvPr/>
            </p:nvCxnSpPr>
            <p:spPr>
              <a:xfrm flipH="1">
                <a:off x="1704612" y="5498311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H="1">
                <a:off x="8095047" y="2571315"/>
                <a:ext cx="539558" cy="821656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cxnSpLocks noChangeAspect="1"/>
              </p:cNvCxnSpPr>
              <p:nvPr/>
            </p:nvCxnSpPr>
            <p:spPr>
              <a:xfrm>
                <a:off x="915979" y="4495966"/>
                <a:ext cx="0" cy="554607"/>
              </a:xfrm>
              <a:prstGeom prst="line">
                <a:avLst/>
              </a:prstGeom>
              <a:ln w="127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cxnSpLocks noChangeAspect="1"/>
              </p:cNvCxnSpPr>
              <p:nvPr/>
            </p:nvCxnSpPr>
            <p:spPr>
              <a:xfrm flipH="1">
                <a:off x="7599576" y="3772090"/>
                <a:ext cx="481649" cy="717525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cxnSpLocks noChangeAspect="1"/>
              </p:cNvCxnSpPr>
              <p:nvPr/>
            </p:nvCxnSpPr>
            <p:spPr>
              <a:xfrm flipH="1">
                <a:off x="7872659" y="3765550"/>
                <a:ext cx="315777" cy="471328"/>
              </a:xfrm>
              <a:prstGeom prst="line">
                <a:avLst/>
              </a:pr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Arc 108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7926997"/>
                  <a:gd name="adj2" fmla="val 18106213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0" name="Arc 109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504014"/>
                  <a:gd name="adj2" fmla="val 13985985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1" name="Arc 110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6349063"/>
                  <a:gd name="adj2" fmla="val 1680562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2" name="Arc 111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5502330"/>
                  <a:gd name="adj2" fmla="val 15701367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3" name="Arc 112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4575102"/>
                  <a:gd name="adj2" fmla="val 14727832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14" name="Arc 113"/>
              <p:cNvSpPr>
                <a:spLocks noChangeAspect="1"/>
              </p:cNvSpPr>
              <p:nvPr/>
            </p:nvSpPr>
            <p:spPr>
              <a:xfrm>
                <a:off x="1352292" y="2363858"/>
                <a:ext cx="9274148" cy="7593800"/>
              </a:xfrm>
              <a:prstGeom prst="arc">
                <a:avLst>
                  <a:gd name="adj1" fmla="val 12103761"/>
                  <a:gd name="adj2" fmla="val 17977547"/>
                </a:avLst>
              </a:prstGeom>
              <a:ln w="2857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115" name="Straight Connector 114"/>
              <p:cNvCxnSpPr>
                <a:cxnSpLocks noChangeAspect="1"/>
              </p:cNvCxnSpPr>
              <p:nvPr/>
            </p:nvCxnSpPr>
            <p:spPr>
              <a:xfrm flipH="1">
                <a:off x="2397577" y="4619336"/>
                <a:ext cx="531319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cxnSpLocks noChangeAspect="1"/>
              </p:cNvCxnSpPr>
              <p:nvPr/>
            </p:nvCxnSpPr>
            <p:spPr>
              <a:xfrm flipH="1">
                <a:off x="3460983" y="4618976"/>
                <a:ext cx="936958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cxnSpLocks noChangeAspect="1"/>
              </p:cNvCxnSpPr>
              <p:nvPr/>
            </p:nvCxnSpPr>
            <p:spPr>
              <a:xfrm flipH="1">
                <a:off x="4661722" y="4612742"/>
                <a:ext cx="917142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cxnSpLocks noChangeAspect="1"/>
              </p:cNvCxnSpPr>
              <p:nvPr/>
            </p:nvCxnSpPr>
            <p:spPr>
              <a:xfrm flipH="1">
                <a:off x="5831253" y="4612742"/>
                <a:ext cx="476327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cxnSpLocks noChangeAspect="1"/>
              </p:cNvCxnSpPr>
              <p:nvPr/>
            </p:nvCxnSpPr>
            <p:spPr>
              <a:xfrm flipH="1">
                <a:off x="6536196" y="4606148"/>
                <a:ext cx="42436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cxnSpLocks noChangeAspect="1"/>
              </p:cNvCxnSpPr>
              <p:nvPr/>
            </p:nvCxnSpPr>
            <p:spPr>
              <a:xfrm flipH="1">
                <a:off x="7180159" y="4606148"/>
                <a:ext cx="91084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cxnSpLocks noChangeAspect="1"/>
              </p:cNvCxnSpPr>
              <p:nvPr/>
            </p:nvCxnSpPr>
            <p:spPr>
              <a:xfrm flipH="1">
                <a:off x="1939667" y="4606729"/>
                <a:ext cx="5230978" cy="0"/>
              </a:xfrm>
              <a:prstGeom prst="line">
                <a:avLst/>
              </a:prstGeom>
              <a:ln w="28575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Arc 121"/>
              <p:cNvSpPr>
                <a:spLocks noChangeAspect="1"/>
              </p:cNvSpPr>
              <p:nvPr/>
            </p:nvSpPr>
            <p:spPr>
              <a:xfrm>
                <a:off x="1302234" y="2343855"/>
                <a:ext cx="9274148" cy="7593800"/>
              </a:xfrm>
              <a:prstGeom prst="arc">
                <a:avLst>
                  <a:gd name="adj1" fmla="val 17356730"/>
                  <a:gd name="adj2" fmla="val 17619220"/>
                </a:avLst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1064688" y="2069853"/>
                <a:ext cx="9709920" cy="8404263"/>
                <a:chOff x="1072777" y="2069853"/>
                <a:chExt cx="9709920" cy="8404263"/>
              </a:xfrm>
            </p:grpSpPr>
            <p:sp>
              <p:nvSpPr>
                <p:cNvPr id="131" name="Arc 130"/>
                <p:cNvSpPr>
                  <a:spLocks noChangeAspect="1"/>
                </p:cNvSpPr>
                <p:nvPr/>
              </p:nvSpPr>
              <p:spPr>
                <a:xfrm>
                  <a:off x="1072777" y="2069853"/>
                  <a:ext cx="9709920" cy="8404263"/>
                </a:xfrm>
                <a:prstGeom prst="arc">
                  <a:avLst>
                    <a:gd name="adj1" fmla="val 12631404"/>
                    <a:gd name="adj2" fmla="val 18000209"/>
                  </a:avLst>
                </a:prstGeom>
                <a:ln w="571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132" name="Straight Connector 131"/>
                <p:cNvCxnSpPr>
                  <a:cxnSpLocks noChangeAspect="1"/>
                  <a:stCxn id="131" idx="0"/>
                </p:cNvCxnSpPr>
                <p:nvPr/>
              </p:nvCxnSpPr>
              <p:spPr>
                <a:xfrm flipH="1">
                  <a:off x="1438711" y="3906252"/>
                  <a:ext cx="476558" cy="632336"/>
                </a:xfrm>
                <a:prstGeom prst="line">
                  <a:avLst/>
                </a:prstGeom>
                <a:ln w="5715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4" name="Straight Connector 123"/>
              <p:cNvCxnSpPr/>
              <p:nvPr/>
            </p:nvCxnSpPr>
            <p:spPr>
              <a:xfrm flipH="1">
                <a:off x="1450194" y="4002786"/>
                <a:ext cx="299839" cy="39953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cxnSpLocks noChangeAspect="1"/>
              </p:cNvCxnSpPr>
              <p:nvPr/>
            </p:nvCxnSpPr>
            <p:spPr>
              <a:xfrm flipH="1">
                <a:off x="3265212" y="2415038"/>
                <a:ext cx="542045" cy="251742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cxnSpLocks noChangeAspect="1"/>
              </p:cNvCxnSpPr>
              <p:nvPr/>
            </p:nvCxnSpPr>
            <p:spPr>
              <a:xfrm flipH="1">
                <a:off x="1684660" y="4817575"/>
                <a:ext cx="5630735" cy="0"/>
              </a:xfrm>
              <a:prstGeom prst="line">
                <a:avLst/>
              </a:prstGeom>
              <a:ln w="5715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7512707" y="2239423"/>
                <a:ext cx="385852" cy="12048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 flipV="1">
                <a:off x="6621973" y="2064974"/>
                <a:ext cx="393556" cy="55670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5250460" y="2011047"/>
                <a:ext cx="453328" cy="35944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cxnSpLocks noChangeAspect="1"/>
              </p:cNvCxnSpPr>
              <p:nvPr/>
            </p:nvCxnSpPr>
            <p:spPr>
              <a:xfrm flipH="1">
                <a:off x="7538718" y="3715030"/>
                <a:ext cx="480399" cy="714373"/>
              </a:xfrm>
              <a:prstGeom prst="line">
                <a:avLst/>
              </a:prstGeom>
              <a:ln w="76200" cmpd="sng">
                <a:solidFill>
                  <a:srgbClr val="FF66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Connector 86"/>
            <p:cNvCxnSpPr>
              <a:cxnSpLocks noChangeAspect="1"/>
            </p:cNvCxnSpPr>
            <p:nvPr/>
          </p:nvCxnSpPr>
          <p:spPr>
            <a:xfrm flipH="1">
              <a:off x="1675041" y="5006432"/>
              <a:ext cx="5630735" cy="0"/>
            </a:xfrm>
            <a:prstGeom prst="line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 noChangeAspect="1"/>
            </p:cNvCxnSpPr>
            <p:nvPr/>
          </p:nvCxnSpPr>
          <p:spPr>
            <a:xfrm flipH="1">
              <a:off x="1678870" y="5008357"/>
              <a:ext cx="624647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cxnSpLocks noChangeAspect="1"/>
            </p:cNvCxnSpPr>
            <p:nvPr/>
          </p:nvCxnSpPr>
          <p:spPr>
            <a:xfrm flipH="1">
              <a:off x="2515634" y="5006432"/>
              <a:ext cx="31433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 noChangeAspect="1"/>
            </p:cNvCxnSpPr>
            <p:nvPr/>
          </p:nvCxnSpPr>
          <p:spPr>
            <a:xfrm flipH="1">
              <a:off x="3181927" y="5008357"/>
              <a:ext cx="1346280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>
              <a:cxnSpLocks noChangeAspect="1"/>
            </p:cNvCxnSpPr>
            <p:nvPr/>
          </p:nvCxnSpPr>
          <p:spPr>
            <a:xfrm flipH="1">
              <a:off x="4829812" y="5007605"/>
              <a:ext cx="720754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cxnSpLocks noChangeAspect="1"/>
            </p:cNvCxnSpPr>
            <p:nvPr/>
          </p:nvCxnSpPr>
          <p:spPr>
            <a:xfrm flipH="1">
              <a:off x="5849010" y="5006432"/>
              <a:ext cx="37836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>
              <a:cxnSpLocks noChangeAspect="1"/>
            </p:cNvCxnSpPr>
            <p:nvPr/>
          </p:nvCxnSpPr>
          <p:spPr>
            <a:xfrm flipH="1">
              <a:off x="6536197" y="5006671"/>
              <a:ext cx="348079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cxnSpLocks noChangeAspect="1"/>
            </p:cNvCxnSpPr>
            <p:nvPr/>
          </p:nvCxnSpPr>
          <p:spPr>
            <a:xfrm flipH="1">
              <a:off x="7180159" y="5002351"/>
              <a:ext cx="125618" cy="0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Voltages</a:t>
            </a:r>
            <a:endParaRPr lang="en-US" dirty="0"/>
          </a:p>
        </p:txBody>
      </p:sp>
      <p:cxnSp>
        <p:nvCxnSpPr>
          <p:cNvPr id="55" name="Straight Connector 54"/>
          <p:cNvCxnSpPr>
            <a:cxnSpLocks/>
          </p:cNvCxnSpPr>
          <p:nvPr/>
        </p:nvCxnSpPr>
        <p:spPr>
          <a:xfrm>
            <a:off x="873074" y="2058054"/>
            <a:ext cx="1452808" cy="1374648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84923" y="1635433"/>
            <a:ext cx="11335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Ground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 flipH="1" flipV="1">
            <a:off x="2265623" y="3906572"/>
            <a:ext cx="10892" cy="219446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69905" y="6083879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1000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109058" y="3254590"/>
            <a:ext cx="1441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Equipotential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Volume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0" name="Straight Connector 59"/>
          <p:cNvCxnSpPr>
            <a:cxnSpLocks noChangeAspect="1"/>
          </p:cNvCxnSpPr>
          <p:nvPr/>
        </p:nvCxnSpPr>
        <p:spPr>
          <a:xfrm flipV="1">
            <a:off x="3579278" y="4818013"/>
            <a:ext cx="0" cy="1265866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 noChangeAspect="1"/>
          </p:cNvCxnSpPr>
          <p:nvPr/>
        </p:nvCxnSpPr>
        <p:spPr>
          <a:xfrm flipV="1">
            <a:off x="4888276" y="5184058"/>
            <a:ext cx="0" cy="889221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 flipV="1">
            <a:off x="6169439" y="5505620"/>
            <a:ext cx="0" cy="578259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172476" y="6073279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900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20844" y="6073279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2900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20397" y="6083879"/>
            <a:ext cx="1160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3000 V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72656" y="1029859"/>
            <a:ext cx="1207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start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acceleration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37357" y="5676460"/>
            <a:ext cx="77091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MCP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45350" y="6091821"/>
            <a:ext cx="100159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Anode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69" name="Straight Connector 68"/>
          <p:cNvCxnSpPr>
            <a:cxnSpLocks/>
          </p:cNvCxnSpPr>
          <p:nvPr/>
        </p:nvCxnSpPr>
        <p:spPr>
          <a:xfrm flipV="1">
            <a:off x="1174948" y="551386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 noChangeAspect="1"/>
          </p:cNvCxnSpPr>
          <p:nvPr/>
        </p:nvCxnSpPr>
        <p:spPr>
          <a:xfrm flipV="1">
            <a:off x="7805035" y="4018966"/>
            <a:ext cx="0" cy="2054313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7162315" y="6073279"/>
            <a:ext cx="113354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Ground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2" name="Straight Connector 71"/>
          <p:cNvCxnSpPr>
            <a:cxnSpLocks/>
          </p:cNvCxnSpPr>
          <p:nvPr/>
        </p:nvCxnSpPr>
        <p:spPr>
          <a:xfrm flipV="1">
            <a:off x="951731" y="5077144"/>
            <a:ext cx="732232" cy="725913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8203037" y="1149829"/>
            <a:ext cx="789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stop e</a:t>
            </a:r>
            <a:r>
              <a:rPr lang="en-US" sz="1600" baseline="30000" dirty="0" smtClean="0">
                <a:solidFill>
                  <a:srgbClr val="0000FF"/>
                </a:solidFill>
              </a:rPr>
              <a:t>-</a:t>
            </a:r>
          </a:p>
          <a:p>
            <a:pPr algn="ctr"/>
            <a:r>
              <a:rPr lang="en-US" sz="1600" dirty="0" err="1" smtClean="0">
                <a:solidFill>
                  <a:srgbClr val="0000FF"/>
                </a:solidFill>
              </a:rPr>
              <a:t>accel</a:t>
            </a:r>
            <a:r>
              <a:rPr lang="en-US" sz="1600" dirty="0" smtClean="0">
                <a:solidFill>
                  <a:srgbClr val="0000FF"/>
                </a:solidFill>
              </a:rPr>
              <a:t>.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region</a:t>
            </a:r>
          </a:p>
        </p:txBody>
      </p:sp>
      <p:cxnSp>
        <p:nvCxnSpPr>
          <p:cNvPr id="74" name="Straight Connector 73"/>
          <p:cNvCxnSpPr>
            <a:cxnSpLocks noChangeAspect="1"/>
          </p:cNvCxnSpPr>
          <p:nvPr/>
        </p:nvCxnSpPr>
        <p:spPr>
          <a:xfrm flipH="1">
            <a:off x="8652893" y="2058095"/>
            <a:ext cx="0" cy="605699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 flipH="1" flipV="1">
            <a:off x="7966729" y="4029164"/>
            <a:ext cx="841415" cy="674914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/>
          </p:cNvCxnSpPr>
          <p:nvPr/>
        </p:nvCxnSpPr>
        <p:spPr>
          <a:xfrm flipV="1">
            <a:off x="8808144" y="4693417"/>
            <a:ext cx="1" cy="132140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301678" y="5937404"/>
            <a:ext cx="7772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SSDs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7857753" y="2666825"/>
            <a:ext cx="795140" cy="1165686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47928" y="2753477"/>
            <a:ext cx="132530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Foils</a:t>
            </a:r>
          </a:p>
          <a:p>
            <a:r>
              <a:rPr lang="en-US" sz="2000" dirty="0" smtClean="0"/>
              <a:t>at Ground</a:t>
            </a:r>
            <a:endParaRPr lang="en-US" sz="2000" dirty="0"/>
          </a:p>
        </p:txBody>
      </p: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417543" y="3572279"/>
            <a:ext cx="0" cy="1141944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640229" y="2968335"/>
            <a:ext cx="1518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100 V retarding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potential region</a:t>
            </a:r>
          </a:p>
          <a:p>
            <a:pPr algn="ctr"/>
            <a:endParaRPr lang="en-US" sz="1600" dirty="0" smtClean="0">
              <a:solidFill>
                <a:srgbClr val="0000FF"/>
              </a:solidFill>
            </a:endParaRPr>
          </a:p>
        </p:txBody>
      </p:sp>
      <p:cxnSp>
        <p:nvCxnSpPr>
          <p:cNvPr id="84" name="Straight Connector 83"/>
          <p:cNvCxnSpPr>
            <a:cxnSpLocks noChangeAspect="1"/>
          </p:cNvCxnSpPr>
          <p:nvPr/>
        </p:nvCxnSpPr>
        <p:spPr>
          <a:xfrm>
            <a:off x="3776598" y="1860856"/>
            <a:ext cx="126" cy="814888"/>
          </a:xfrm>
          <a:prstGeom prst="line">
            <a:avLst/>
          </a:prstGeom>
          <a:ln w="28575" cmpd="sng">
            <a:solidFill>
              <a:srgbClr val="0000FF"/>
            </a:solidFill>
            <a:prstDash val="solid"/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41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80618"/>
            <a:ext cx="7706446" cy="668468"/>
          </a:xfrm>
        </p:spPr>
        <p:txBody>
          <a:bodyPr/>
          <a:lstStyle/>
          <a:p>
            <a:r>
              <a:rPr lang="en-US" dirty="0" smtClean="0"/>
              <a:t>Outline EPI-Lo Sensor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ISIS Science Requirements Relevant for EPI-Lo</a:t>
            </a:r>
          </a:p>
          <a:p>
            <a:r>
              <a:rPr lang="en-US" sz="2000" dirty="0" smtClean="0"/>
              <a:t>EPI-Lo Instrument</a:t>
            </a:r>
          </a:p>
          <a:p>
            <a:r>
              <a:rPr lang="en-US" sz="2000" dirty="0" smtClean="0"/>
              <a:t>Block Diagram(s)</a:t>
            </a:r>
          </a:p>
          <a:p>
            <a:r>
              <a:rPr lang="en-US" sz="1800" dirty="0" smtClean="0"/>
              <a:t>Principles of Operation Overview</a:t>
            </a:r>
          </a:p>
          <a:p>
            <a:r>
              <a:rPr lang="en-US" sz="1800" dirty="0" smtClean="0"/>
              <a:t>Sensor Voltages</a:t>
            </a:r>
          </a:p>
          <a:p>
            <a:r>
              <a:rPr lang="en-US" sz="1800" dirty="0" smtClean="0"/>
              <a:t>Electrostatic Optics</a:t>
            </a:r>
          </a:p>
          <a:p>
            <a:r>
              <a:rPr lang="en-US" sz="1800" dirty="0" smtClean="0"/>
              <a:t>Collimators and Start Foils</a:t>
            </a:r>
          </a:p>
          <a:p>
            <a:r>
              <a:rPr lang="en-US" sz="1800" dirty="0" smtClean="0"/>
              <a:t>Solid State Detectors &amp; Stop Foils</a:t>
            </a:r>
          </a:p>
          <a:p>
            <a:pPr lvl="1"/>
            <a:r>
              <a:rPr lang="en-US" sz="1600" dirty="0" smtClean="0"/>
              <a:t>Anti-coincidence System</a:t>
            </a:r>
          </a:p>
          <a:p>
            <a:pPr lvl="1"/>
            <a:r>
              <a:rPr lang="en-US" sz="1600" dirty="0" smtClean="0"/>
              <a:t>GEANT</a:t>
            </a:r>
            <a:endParaRPr lang="en-US" sz="1200" dirty="0" smtClean="0"/>
          </a:p>
          <a:p>
            <a:r>
              <a:rPr lang="en-US" sz="1800" dirty="0" err="1" smtClean="0"/>
              <a:t>Microchannel</a:t>
            </a:r>
            <a:r>
              <a:rPr lang="en-US" sz="1800" dirty="0" smtClean="0"/>
              <a:t> Plate (MCP)</a:t>
            </a:r>
          </a:p>
          <a:p>
            <a:r>
              <a:rPr lang="en-US" sz="1800" dirty="0" smtClean="0"/>
              <a:t>Mass Resolution</a:t>
            </a:r>
          </a:p>
          <a:p>
            <a:r>
              <a:rPr lang="en-US" sz="1800" dirty="0" smtClean="0"/>
              <a:t>Light &amp; Dust Mitigation</a:t>
            </a:r>
            <a:endParaRPr lang="en-US" sz="2000" dirty="0" smtClean="0"/>
          </a:p>
          <a:p>
            <a:r>
              <a:rPr lang="en-US" sz="2000" dirty="0" smtClean="0"/>
              <a:t>Follow-up from peer reviews</a:t>
            </a:r>
          </a:p>
          <a:p>
            <a:r>
              <a:rPr lang="en-US" sz="2000" dirty="0" smtClean="0"/>
              <a:t>Summary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THIS IS NOT UP TO DATE...IGNORE THIS PAGE.</a:t>
            </a:r>
          </a:p>
          <a:p>
            <a:pPr>
              <a:buNone/>
            </a:pPr>
            <a:endParaRPr lang="en-US" sz="1800" dirty="0" smtClean="0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OFDelta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50" y="2608565"/>
            <a:ext cx="4579950" cy="2194560"/>
          </a:xfrm>
          <a:prstGeom prst="rect">
            <a:avLst/>
          </a:prstGeom>
        </p:spPr>
      </p:pic>
      <p:pic>
        <p:nvPicPr>
          <p:cNvPr id="14" name="Content Placeholder 3" descr="InitialEner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" r="-1123"/>
          <a:stretch>
            <a:fillRect/>
          </a:stretch>
        </p:blipFill>
        <p:spPr>
          <a:xfrm>
            <a:off x="5573046" y="917375"/>
            <a:ext cx="3325325" cy="1828800"/>
          </a:xfrm>
          <a:prstGeom prst="rect">
            <a:avLst/>
          </a:prstGeom>
        </p:spPr>
      </p:pic>
      <p:pic>
        <p:nvPicPr>
          <p:cNvPr id="4" name="Content Placeholder 3" descr="splats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r="-1358"/>
          <a:stretch>
            <a:fillRect/>
          </a:stretch>
        </p:blipFill>
        <p:spPr>
          <a:xfrm>
            <a:off x="131827" y="2462662"/>
            <a:ext cx="4580318" cy="4656830"/>
          </a:xfrm>
        </p:spPr>
      </p:pic>
      <p:sp>
        <p:nvSpPr>
          <p:cNvPr id="5" name="TextBox 4"/>
          <p:cNvSpPr txBox="1"/>
          <p:nvPr/>
        </p:nvSpPr>
        <p:spPr>
          <a:xfrm>
            <a:off x="1143931" y="5841930"/>
            <a:ext cx="908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54954" y="5360377"/>
            <a:ext cx="882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13403" y="3595206"/>
            <a:ext cx="953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280744" y="5083378"/>
            <a:ext cx="938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688675" y="3970834"/>
            <a:ext cx="943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5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09609"/>
              </p:ext>
            </p:extLst>
          </p:nvPr>
        </p:nvGraphicFramePr>
        <p:xfrm>
          <a:off x="4958350" y="4697295"/>
          <a:ext cx="3772454" cy="1865815"/>
        </p:xfrm>
        <a:graphic>
          <a:graphicData uri="http://schemas.openxmlformats.org/drawingml/2006/table">
            <a:tbl>
              <a:tblPr/>
              <a:tblGrid>
                <a:gridCol w="965392"/>
                <a:gridCol w="1396105"/>
                <a:gridCol w="1410957"/>
              </a:tblGrid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Mean TOF (ns)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TOF Sigma (ns)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Stops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97653" y="1220055"/>
            <a:ext cx="177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Energy Distribution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47286" y="3004495"/>
            <a:ext cx="128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Dispersion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37296" y="3036263"/>
            <a:ext cx="175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 Locations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346360" y="381403"/>
            <a:ext cx="4937760" cy="2181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1289" y="371776"/>
            <a:ext cx="175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Trajectories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14376" y="0"/>
            <a:ext cx="3612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SIMION, </a:t>
            </a:r>
            <a:r>
              <a:rPr lang="en-US" sz="2800" dirty="0" err="1" smtClean="0">
                <a:solidFill>
                  <a:schemeClr val="bg1"/>
                </a:solidFill>
              </a:rPr>
              <a:t>Allegrini</a:t>
            </a:r>
            <a:r>
              <a:rPr lang="en-US" sz="2800" dirty="0" smtClean="0">
                <a:solidFill>
                  <a:schemeClr val="bg1"/>
                </a:solidFill>
              </a:rPr>
              <a:t> Energy Distribution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9" name="Slide Number Placeholder 2"/>
          <p:cNvSpPr txBox="1">
            <a:spLocks/>
          </p:cNvSpPr>
          <p:nvPr/>
        </p:nvSpPr>
        <p:spPr>
          <a:xfrm>
            <a:off x="304800" y="6624638"/>
            <a:ext cx="457200" cy="18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64957D8-4150-40A6-8BC4-D18521F33502}" type="slidenum">
              <a:rPr lang="en-US" sz="1100" smtClean="0"/>
              <a:pPr>
                <a:defRPr/>
              </a:pPr>
              <a:t>20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87776955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EPI-Lo </a:t>
            </a:r>
            <a:r>
              <a:rPr lang="en-US" sz="3600" dirty="0" smtClean="0">
                <a:solidFill>
                  <a:srgbClr val="FFFFFF"/>
                </a:solidFill>
              </a:rPr>
              <a:t>Wedge, Exploded View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18318" r="27909" b="15419"/>
          <a:stretch/>
        </p:blipFill>
        <p:spPr>
          <a:xfrm>
            <a:off x="2053428" y="1504506"/>
            <a:ext cx="4976784" cy="4793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3149" y="6298460"/>
            <a:ext cx="501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INDIVIDUAL SENSOR WEDGE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CROSS SECTION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3170" y="192862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FOILS, 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9318" y="3254372"/>
            <a:ext cx="2399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 INSULATOR,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2300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6589" y="381946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GRID, 1KV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29318" y="2752665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COVER, GROUND</a:t>
            </a:r>
          </a:p>
        </p:txBody>
      </p:sp>
      <p:cxnSp>
        <p:nvCxnSpPr>
          <p:cNvPr id="19" name="Straight Connector 18"/>
          <p:cNvCxnSpPr>
            <a:stCxn id="14" idx="1"/>
          </p:cNvCxnSpPr>
          <p:nvPr/>
        </p:nvCxnSpPr>
        <p:spPr bwMode="auto">
          <a:xfrm flipH="1">
            <a:off x="5745345" y="2044042"/>
            <a:ext cx="377825" cy="3997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1"/>
          </p:cNvCxnSpPr>
          <p:nvPr/>
        </p:nvCxnSpPr>
        <p:spPr bwMode="auto">
          <a:xfrm flipH="1">
            <a:off x="6123170" y="2868081"/>
            <a:ext cx="306148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45142" y="5358300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SIDE WALL REMOVED FOR CLARITY</a:t>
            </a:r>
          </a:p>
        </p:txBody>
      </p:sp>
      <p:cxnSp>
        <p:nvCxnSpPr>
          <p:cNvPr id="26" name="Straight Connector 25"/>
          <p:cNvCxnSpPr>
            <a:stCxn id="16" idx="1"/>
          </p:cNvCxnSpPr>
          <p:nvPr/>
        </p:nvCxnSpPr>
        <p:spPr bwMode="auto">
          <a:xfrm flipH="1">
            <a:off x="5745345" y="3934882"/>
            <a:ext cx="561244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1"/>
          </p:cNvCxnSpPr>
          <p:nvPr/>
        </p:nvCxnSpPr>
        <p:spPr bwMode="auto">
          <a:xfrm flipH="1">
            <a:off x="6052842" y="3369788"/>
            <a:ext cx="376476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45113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5" t="20177" r="28756" b="17994"/>
          <a:stretch/>
        </p:blipFill>
        <p:spPr>
          <a:xfrm>
            <a:off x="3301550" y="1391828"/>
            <a:ext cx="2767633" cy="475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</a:rPr>
              <a:t>MCP </a:t>
            </a:r>
            <a:r>
              <a:rPr lang="en-US" dirty="0" smtClean="0">
                <a:solidFill>
                  <a:srgbClr val="FFFFFF"/>
                </a:solidFill>
              </a:rPr>
              <a:t>Inter-Plate Spacer also a mask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13132" y="6219942"/>
            <a:ext cx="3511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EXPLODED VIEW “NEW”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ASSEMBLY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277" y="482959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5902" y="2890566"/>
            <a:ext cx="11760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 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5442" y="588674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3532" y="2550131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GUARD WASHER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5707" y="4330379"/>
            <a:ext cx="581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8372" y="4579314"/>
            <a:ext cx="7040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WASHER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44587" y="4270830"/>
            <a:ext cx="1816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LINEAR EXPANDERS, 3 PLACES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300" y="4809937"/>
            <a:ext cx="1161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ELECTRODE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2670" y="5436860"/>
            <a:ext cx="2127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SLIDES FOR EXPANDERS, 2 PLACES</a:t>
            </a:r>
          </a:p>
        </p:txBody>
      </p:sp>
      <p:cxnSp>
        <p:nvCxnSpPr>
          <p:cNvPr id="20" name="Straight Connector 19"/>
          <p:cNvCxnSpPr>
            <a:stCxn id="18" idx="1"/>
          </p:cNvCxnSpPr>
          <p:nvPr/>
        </p:nvCxnSpPr>
        <p:spPr bwMode="auto">
          <a:xfrm flipH="1">
            <a:off x="5518768" y="5552276"/>
            <a:ext cx="623902" cy="7168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3236813" y="6004290"/>
            <a:ext cx="46664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3317735" y="2702740"/>
            <a:ext cx="364141" cy="161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" idx="3"/>
          </p:cNvCxnSpPr>
          <p:nvPr/>
        </p:nvCxnSpPr>
        <p:spPr bwMode="auto">
          <a:xfrm flipV="1">
            <a:off x="3511943" y="2961685"/>
            <a:ext cx="226577" cy="442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7" idx="3"/>
          </p:cNvCxnSpPr>
          <p:nvPr/>
        </p:nvCxnSpPr>
        <p:spPr bwMode="auto">
          <a:xfrm>
            <a:off x="3649508" y="4925353"/>
            <a:ext cx="380326" cy="674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3"/>
          </p:cNvCxnSpPr>
          <p:nvPr/>
        </p:nvCxnSpPr>
        <p:spPr bwMode="auto">
          <a:xfrm>
            <a:off x="3861248" y="4386246"/>
            <a:ext cx="387071" cy="10483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55379" y="3910524"/>
            <a:ext cx="16184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SLIDE-SPACER-ELECTRODE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09486" y="3963844"/>
            <a:ext cx="420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75967" y="343018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SPACER .002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61133" y="3692969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ALTERNATE SPACER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51578" y="318324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9313" y="2873736"/>
            <a:ext cx="13343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900V ELECTRODE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25671" y="201605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COMPRESSION PLATE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47866" y="2521523"/>
            <a:ext cx="130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INSULATED SHIM,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</a:t>
            </a:r>
          </a:p>
        </p:txBody>
      </p:sp>
      <p:cxnSp>
        <p:nvCxnSpPr>
          <p:cNvPr id="51" name="Straight Connector 50"/>
          <p:cNvCxnSpPr>
            <a:stCxn id="48" idx="1"/>
          </p:cNvCxnSpPr>
          <p:nvPr/>
        </p:nvCxnSpPr>
        <p:spPr bwMode="auto">
          <a:xfrm flipH="1">
            <a:off x="5833780" y="2131473"/>
            <a:ext cx="291891" cy="13402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9" idx="1"/>
          </p:cNvCxnSpPr>
          <p:nvPr/>
        </p:nvCxnSpPr>
        <p:spPr bwMode="auto">
          <a:xfrm flipH="1" flipV="1">
            <a:off x="5616116" y="2650635"/>
            <a:ext cx="631750" cy="555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7" idx="1"/>
          </p:cNvCxnSpPr>
          <p:nvPr/>
        </p:nvCxnSpPr>
        <p:spPr bwMode="auto">
          <a:xfrm flipH="1" flipV="1">
            <a:off x="5744769" y="2952036"/>
            <a:ext cx="454544" cy="371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5" idx="1"/>
          </p:cNvCxnSpPr>
          <p:nvPr/>
        </p:nvCxnSpPr>
        <p:spPr bwMode="auto">
          <a:xfrm flipH="1" flipV="1">
            <a:off x="5728585" y="3225879"/>
            <a:ext cx="422993" cy="727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0" idx="3"/>
          </p:cNvCxnSpPr>
          <p:nvPr/>
        </p:nvCxnSpPr>
        <p:spPr bwMode="auto">
          <a:xfrm flipV="1">
            <a:off x="3673785" y="4005558"/>
            <a:ext cx="242760" cy="2038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1" idx="1"/>
          </p:cNvCxnSpPr>
          <p:nvPr/>
        </p:nvCxnSpPr>
        <p:spPr bwMode="auto">
          <a:xfrm flipH="1" flipV="1">
            <a:off x="5801990" y="4005558"/>
            <a:ext cx="307496" cy="737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42" idx="1"/>
          </p:cNvCxnSpPr>
          <p:nvPr/>
        </p:nvCxnSpPr>
        <p:spPr bwMode="auto">
          <a:xfrm>
            <a:off x="5721069" y="3536219"/>
            <a:ext cx="254898" cy="93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43" idx="1"/>
          </p:cNvCxnSpPr>
          <p:nvPr/>
        </p:nvCxnSpPr>
        <p:spPr bwMode="auto">
          <a:xfrm>
            <a:off x="5777713" y="3803257"/>
            <a:ext cx="183420" cy="512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785009" y="3213678"/>
            <a:ext cx="427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NUT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 flipV="1">
            <a:off x="3252998" y="3261090"/>
            <a:ext cx="477430" cy="6473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35109" y="2273654"/>
            <a:ext cx="558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3317735" y="2403335"/>
            <a:ext cx="396509" cy="1618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3" idx="1"/>
          </p:cNvCxnSpPr>
          <p:nvPr/>
        </p:nvCxnSpPr>
        <p:spPr bwMode="auto">
          <a:xfrm flipH="1" flipV="1">
            <a:off x="5008970" y="4304963"/>
            <a:ext cx="826737" cy="1408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4" idx="1"/>
          </p:cNvCxnSpPr>
          <p:nvPr/>
        </p:nvCxnSpPr>
        <p:spPr bwMode="auto">
          <a:xfrm flipH="1" flipV="1">
            <a:off x="5033246" y="4515356"/>
            <a:ext cx="685126" cy="1793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" idx="1"/>
          </p:cNvCxnSpPr>
          <p:nvPr/>
        </p:nvCxnSpPr>
        <p:spPr bwMode="auto">
          <a:xfrm flipH="1" flipV="1">
            <a:off x="5057522" y="4758117"/>
            <a:ext cx="874755" cy="18689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24989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OFDelta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50" y="2608565"/>
            <a:ext cx="4579950" cy="2194560"/>
          </a:xfrm>
          <a:prstGeom prst="rect">
            <a:avLst/>
          </a:prstGeom>
        </p:spPr>
      </p:pic>
      <p:pic>
        <p:nvPicPr>
          <p:cNvPr id="14" name="Content Placeholder 3" descr="InitialEner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" r="-1123"/>
          <a:stretch>
            <a:fillRect/>
          </a:stretch>
        </p:blipFill>
        <p:spPr>
          <a:xfrm>
            <a:off x="5573046" y="917375"/>
            <a:ext cx="3325325" cy="1828800"/>
          </a:xfrm>
          <a:prstGeom prst="rect">
            <a:avLst/>
          </a:prstGeom>
        </p:spPr>
      </p:pic>
      <p:pic>
        <p:nvPicPr>
          <p:cNvPr id="4" name="Content Placeholder 3" descr="splats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r="-1358"/>
          <a:stretch>
            <a:fillRect/>
          </a:stretch>
        </p:blipFill>
        <p:spPr>
          <a:xfrm>
            <a:off x="131827" y="2462662"/>
            <a:ext cx="4580318" cy="4656830"/>
          </a:xfrm>
        </p:spPr>
      </p:pic>
      <p:sp>
        <p:nvSpPr>
          <p:cNvPr id="5" name="TextBox 4"/>
          <p:cNvSpPr txBox="1"/>
          <p:nvPr/>
        </p:nvSpPr>
        <p:spPr>
          <a:xfrm>
            <a:off x="1143931" y="5841930"/>
            <a:ext cx="908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54954" y="5360377"/>
            <a:ext cx="882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2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013403" y="3595206"/>
            <a:ext cx="953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280744" y="5083378"/>
            <a:ext cx="938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4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688675" y="3970834"/>
            <a:ext cx="943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Elevation 5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353819"/>
              </p:ext>
            </p:extLst>
          </p:nvPr>
        </p:nvGraphicFramePr>
        <p:xfrm>
          <a:off x="4958350" y="4697295"/>
          <a:ext cx="3772454" cy="1865815"/>
        </p:xfrm>
        <a:graphic>
          <a:graphicData uri="http://schemas.openxmlformats.org/drawingml/2006/table">
            <a:tbl>
              <a:tblPr/>
              <a:tblGrid>
                <a:gridCol w="965392"/>
                <a:gridCol w="1396105"/>
                <a:gridCol w="1410957"/>
              </a:tblGrid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Mean TOF (ns)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TOF Sigma (ns)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Elevation 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4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Stops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97653" y="1220055"/>
            <a:ext cx="177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Energy Distribution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47286" y="3004495"/>
            <a:ext cx="128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 Dispersion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37296" y="3036263"/>
            <a:ext cx="175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Hit Locations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346360" y="381403"/>
            <a:ext cx="4937760" cy="21811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1289" y="371776"/>
            <a:ext cx="1751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 Trajectories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14376" y="0"/>
            <a:ext cx="3612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SIMION, </a:t>
            </a:r>
            <a:r>
              <a:rPr lang="en-US" sz="2800" dirty="0" err="1" smtClean="0">
                <a:solidFill>
                  <a:schemeClr val="bg1"/>
                </a:solidFill>
              </a:rPr>
              <a:t>Alegrini</a:t>
            </a:r>
            <a:r>
              <a:rPr lang="en-US" sz="2800" dirty="0" smtClean="0">
                <a:solidFill>
                  <a:schemeClr val="bg1"/>
                </a:solidFill>
              </a:rPr>
              <a:t> Energy Distribution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43931" y="3265987"/>
            <a:ext cx="3070101" cy="2506106"/>
            <a:chOff x="1143931" y="3004495"/>
            <a:chExt cx="3070101" cy="2506106"/>
          </a:xfrm>
        </p:grpSpPr>
        <p:sp>
          <p:nvSpPr>
            <p:cNvPr id="2" name="Rectangle 1"/>
            <p:cNvSpPr/>
            <p:nvPr/>
          </p:nvSpPr>
          <p:spPr>
            <a:xfrm>
              <a:off x="1644360" y="3650826"/>
              <a:ext cx="278254" cy="122336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1143931" y="3004495"/>
              <a:ext cx="294884" cy="2400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48889" y="3773879"/>
              <a:ext cx="294884" cy="2400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143931" y="4513516"/>
              <a:ext cx="294884" cy="2400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148889" y="5270530"/>
              <a:ext cx="294884" cy="240071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29837" y="3575069"/>
              <a:ext cx="365760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29837" y="4578048"/>
              <a:ext cx="365760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028085" y="3807730"/>
              <a:ext cx="365760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028085" y="4352659"/>
              <a:ext cx="365760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491112" y="4085888"/>
              <a:ext cx="329184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884848" y="4085888"/>
              <a:ext cx="329184" cy="365760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6368143" y="1877786"/>
            <a:ext cx="1106714" cy="616857"/>
          </a:xfrm>
          <a:prstGeom prst="rect">
            <a:avLst/>
          </a:prstGeom>
          <a:solidFill>
            <a:srgbClr val="FFFFFF">
              <a:alpha val="7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Slide Number Placeholder 2"/>
          <p:cNvSpPr txBox="1">
            <a:spLocks/>
          </p:cNvSpPr>
          <p:nvPr/>
        </p:nvSpPr>
        <p:spPr>
          <a:xfrm>
            <a:off x="304800" y="6624638"/>
            <a:ext cx="457200" cy="1825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864957D8-4150-40A6-8BC4-D18521F33502}" type="slidenum">
              <a:rPr lang="en-US" sz="1100" smtClean="0"/>
              <a:pPr>
                <a:defRPr/>
              </a:pPr>
              <a:t>23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36320709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Microchannel</a:t>
            </a:r>
            <a:r>
              <a:rPr lang="en-US" dirty="0" smtClean="0"/>
              <a:t> Plate (MCP)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58775" y="1132114"/>
            <a:ext cx="2558470" cy="523852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5" descr="SIMION_Lab_Comparis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r="1869"/>
          <a:stretch/>
        </p:blipFill>
        <p:spPr bwMode="auto">
          <a:xfrm>
            <a:off x="2705584" y="1506319"/>
            <a:ext cx="617855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073499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Resolution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775" y="1132114"/>
            <a:ext cx="2558470" cy="52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 smtClean="0"/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3919" y="1068916"/>
            <a:ext cx="7181378" cy="53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936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Resolution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582"/>
            <a:ext cx="9144000" cy="514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3418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Collimators and Start Foils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2" t="22288" r="21920" b="48593"/>
          <a:stretch/>
        </p:blipFill>
        <p:spPr>
          <a:xfrm>
            <a:off x="2457111" y="1156317"/>
            <a:ext cx="7122865" cy="5097774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30729" y="1132114"/>
            <a:ext cx="2343777" cy="5444672"/>
          </a:xfrm>
        </p:spPr>
        <p:txBody>
          <a:bodyPr/>
          <a:lstStyle/>
          <a:p>
            <a:r>
              <a:rPr lang="en-US" sz="2000" dirty="0" smtClean="0"/>
              <a:t>Foils Mount on Apertures (red)</a:t>
            </a:r>
            <a:endParaRPr lang="en-US" sz="2000" dirty="0"/>
          </a:p>
          <a:p>
            <a:pPr marL="512762" lvl="2" indent="-285750">
              <a:buFont typeface="Courier New"/>
              <a:buChar char="o"/>
            </a:pPr>
            <a:r>
              <a:rPr lang="en-US" dirty="0" smtClean="0"/>
              <a:t>Each elevation tailored for equal GF </a:t>
            </a:r>
          </a:p>
          <a:p>
            <a:pPr marL="512762" lvl="2" indent="-285750">
              <a:buFont typeface="Courier New"/>
              <a:buChar char="o"/>
            </a:pPr>
            <a:r>
              <a:rPr lang="en-US" dirty="0" smtClean="0"/>
              <a:t>Second foil planned at intermediate baffle (vented)</a:t>
            </a:r>
          </a:p>
          <a:p>
            <a:pPr marL="512762" lvl="2" indent="-285750">
              <a:buFont typeface="Courier New"/>
              <a:buChar char="o"/>
            </a:pPr>
            <a:r>
              <a:rPr lang="en-US" dirty="0" smtClean="0"/>
              <a:t>Third foil may be needed for SW electrons</a:t>
            </a:r>
          </a:p>
          <a:p>
            <a:r>
              <a:rPr lang="en-US" sz="2000" dirty="0" smtClean="0"/>
              <a:t>Collimators screw-mount to outer cover, capture foils</a:t>
            </a:r>
          </a:p>
          <a:p>
            <a:pPr marL="509587" lvl="2" indent="-285750">
              <a:buFont typeface="Courier New"/>
              <a:buChar char="o"/>
            </a:pPr>
            <a:r>
              <a:rPr lang="en-US" dirty="0" smtClean="0"/>
              <a:t>Each Elevation and azimuth is unique</a:t>
            </a:r>
          </a:p>
        </p:txBody>
      </p:sp>
    </p:spTree>
    <p:extLst>
      <p:ext uri="{BB962C8B-B14F-4D97-AF65-F5344CB8AC3E}">
        <p14:creationId xmlns:p14="http://schemas.microsoft.com/office/powerpoint/2010/main" val="188835743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16283" r="20549" b="19528"/>
          <a:stretch/>
        </p:blipFill>
        <p:spPr>
          <a:xfrm>
            <a:off x="2492347" y="1472751"/>
            <a:ext cx="4248318" cy="4402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EPI-Lo </a:t>
            </a:r>
            <a:r>
              <a:rPr lang="en-US" sz="3600" dirty="0" smtClean="0">
                <a:solidFill>
                  <a:srgbClr val="FFFFFF"/>
                </a:solidFill>
              </a:rPr>
              <a:t>SSD Assemblies (8)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5233" y="6114746"/>
            <a:ext cx="6704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TO WEDGE EXPLODED CROSS SECTION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8823" y="3600956"/>
            <a:ext cx="165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ENERGY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PWB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38679" y="4543368"/>
            <a:ext cx="1166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3858" y="3170832"/>
            <a:ext cx="2656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HOUSING,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63387" y="1648647"/>
            <a:ext cx="19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WEDGE GRID, 1KV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85373" y="2264027"/>
            <a:ext cx="248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STOP GRID-FOIL, GROUND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5630" y="4068840"/>
            <a:ext cx="2495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SSD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INSULATOR,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8689" y="4778138"/>
            <a:ext cx="1644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SCREWS, </a:t>
            </a:r>
            <a:r>
              <a:rPr lang="en-US" sz="12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TORLON</a:t>
            </a:r>
            <a:endParaRPr lang="en-US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4423" y="2740802"/>
            <a:ext cx="1720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GROUNDING SCREW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379" y="2426263"/>
            <a:ext cx="1823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SENSOR WEDGE  1KV</a:t>
            </a:r>
          </a:p>
        </p:txBody>
      </p:sp>
      <p:cxnSp>
        <p:nvCxnSpPr>
          <p:cNvPr id="26" name="Straight Connector 25"/>
          <p:cNvCxnSpPr>
            <a:stCxn id="19" idx="3"/>
          </p:cNvCxnSpPr>
          <p:nvPr/>
        </p:nvCxnSpPr>
        <p:spPr bwMode="auto">
          <a:xfrm flipV="1">
            <a:off x="1916465" y="2557086"/>
            <a:ext cx="834827" cy="767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2" idx="1"/>
          </p:cNvCxnSpPr>
          <p:nvPr/>
        </p:nvCxnSpPr>
        <p:spPr bwMode="auto">
          <a:xfrm flipH="1">
            <a:off x="4037927" y="1787147"/>
            <a:ext cx="325460" cy="34105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3" idx="1"/>
          </p:cNvCxnSpPr>
          <p:nvPr/>
        </p:nvCxnSpPr>
        <p:spPr bwMode="auto">
          <a:xfrm flipH="1">
            <a:off x="4758117" y="2402527"/>
            <a:ext cx="327256" cy="3163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6" idx="1"/>
          </p:cNvCxnSpPr>
          <p:nvPr/>
        </p:nvCxnSpPr>
        <p:spPr bwMode="auto">
          <a:xfrm flipH="1">
            <a:off x="4434435" y="2879302"/>
            <a:ext cx="819988" cy="40606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1" idx="1"/>
          </p:cNvCxnSpPr>
          <p:nvPr/>
        </p:nvCxnSpPr>
        <p:spPr bwMode="auto">
          <a:xfrm flipH="1">
            <a:off x="5677380" y="3309332"/>
            <a:ext cx="406478" cy="2308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1"/>
          </p:cNvCxnSpPr>
          <p:nvPr/>
        </p:nvCxnSpPr>
        <p:spPr bwMode="auto">
          <a:xfrm flipH="1">
            <a:off x="6174223" y="3739456"/>
            <a:ext cx="404600" cy="22564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5" idx="1"/>
          </p:cNvCxnSpPr>
          <p:nvPr/>
        </p:nvCxnSpPr>
        <p:spPr bwMode="auto">
          <a:xfrm flipH="1" flipV="1">
            <a:off x="6554549" y="4903775"/>
            <a:ext cx="364140" cy="128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0" idx="3"/>
          </p:cNvCxnSpPr>
          <p:nvPr/>
        </p:nvCxnSpPr>
        <p:spPr bwMode="auto">
          <a:xfrm flipV="1">
            <a:off x="4005558" y="4321149"/>
            <a:ext cx="226577" cy="36071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 bwMode="auto">
          <a:xfrm flipV="1">
            <a:off x="5227455" y="4758117"/>
            <a:ext cx="137563" cy="35604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4" idx="3"/>
          </p:cNvCxnSpPr>
          <p:nvPr/>
        </p:nvCxnSpPr>
        <p:spPr bwMode="auto">
          <a:xfrm flipV="1">
            <a:off x="3121062" y="3738523"/>
            <a:ext cx="390881" cy="46881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64541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Anti-coincidence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22" t="42754" r="24688" b="36983"/>
          <a:stretch/>
        </p:blipFill>
        <p:spPr>
          <a:xfrm>
            <a:off x="3294555" y="1334331"/>
            <a:ext cx="5328344" cy="5028418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58775" y="1132114"/>
            <a:ext cx="2558470" cy="5238524"/>
          </a:xfrm>
        </p:spPr>
        <p:txBody>
          <a:bodyPr/>
          <a:lstStyle/>
          <a:p>
            <a:r>
              <a:rPr lang="en-US" dirty="0" smtClean="0"/>
              <a:t>Electron SSD is backed by an anti-coincidence SSD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568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01" name="Group 10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403575"/>
              </p:ext>
            </p:extLst>
          </p:nvPr>
        </p:nvGraphicFramePr>
        <p:xfrm>
          <a:off x="743855" y="1041052"/>
          <a:ext cx="8066691" cy="5414386"/>
        </p:xfrm>
        <a:graphic>
          <a:graphicData uri="http://schemas.openxmlformats.org/drawingml/2006/table">
            <a:tbl>
              <a:tblPr/>
              <a:tblGrid>
                <a:gridCol w="1436299"/>
                <a:gridCol w="2209260"/>
                <a:gridCol w="2235111"/>
                <a:gridCol w="2186021"/>
              </a:tblGrid>
              <a:tr h="2693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Parameter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Required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Goal (Capability)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Comment/Heritage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Electron Energies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50 - 500keV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25 - 1000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Electron capability from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JEDI, RBSPICE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38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Energies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 </a:t>
                      </a:r>
                      <a:r>
                        <a:rPr kumimoji="0" lang="fi-FI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keV/nucleon</a:t>
                      </a: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15000 </a:t>
                      </a:r>
                      <a:r>
                        <a:rPr kumimoji="0" lang="fi-FI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Total E</a:t>
                      </a:r>
                      <a:endParaRPr kumimoji="0" lang="fi-FI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 </a:t>
                      </a:r>
                      <a:r>
                        <a:rPr kumimoji="0" lang="fi-FI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keV/nucleon</a:t>
                      </a: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15000 </a:t>
                      </a:r>
                      <a:r>
                        <a:rPr kumimoji="0" lang="fi-FI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r>
                        <a:rPr kumimoji="0" lang="fi-FI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Total 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Capability partially based on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RBSPICE capabilities.  Top energy ~250keV/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nuc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for Fe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Energy Resolution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for required energy range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for required energy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range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Telemetry limited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Time sampling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 sec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sec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Telemetry and/or statistics limited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3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Angle resolution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&lt;30° x &lt;30°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Ions, ~15 x 12 to &lt;30° x &lt;30° e-, 45°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Varies with elevation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0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Pitch Angle (PA) 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Coverage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0°-90° or 90°-180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°, some samples in both hemispheres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0°-90° or 90°-180°, some samples in both hemispheres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3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Time for Full PA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– 5 sec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– 5 sec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Telemetry limited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84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Composition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H, He3, He4, C, O, Ne, Mg, Si, Fe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H, He3, He4, C, O, Ne, Mg, Si, Fe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He3/He4 ~50 to 1000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keV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nuc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Electron Sensitivity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: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j=Intensity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 = 1E1-1E6/cm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-s-sr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Sensor-G: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0.144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.sr)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Pixel-G: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~0.02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.sr)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 to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6E6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1/s counting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j=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Intensity (1/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-s-sr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=Geom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Factor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sr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pixels/sensor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0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Sensitivity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j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=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1E1-1E6/cm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-s-sr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Sensor-G: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.sr)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Pixel-G: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~0.002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.sr)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 to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3.5E6/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rate (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TOFxE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 pixels/sensor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3879" y="185100"/>
            <a:ext cx="7199939" cy="675511"/>
          </a:xfrm>
        </p:spPr>
        <p:txBody>
          <a:bodyPr/>
          <a:lstStyle/>
          <a:p>
            <a:r>
              <a:rPr lang="en-US" dirty="0" smtClean="0"/>
              <a:t>The EPI-Lo Instrument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959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Anti-coincidence System: GEANT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358775" y="4613244"/>
            <a:ext cx="2558470" cy="1757393"/>
          </a:xfrm>
        </p:spPr>
        <p:txBody>
          <a:bodyPr/>
          <a:lstStyle/>
          <a:p>
            <a:r>
              <a:rPr lang="en-US" dirty="0" smtClean="0"/>
              <a:t>Setup for GEANT4 model of electron SSD anticoincidence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23" y="1679382"/>
            <a:ext cx="3697717" cy="41148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34" y="1598868"/>
            <a:ext cx="3716715" cy="41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915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Block Diagram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141854"/>
            <a:ext cx="7647053" cy="518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118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Voltages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6599238"/>
            <a:ext cx="29083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638D548-EDF1-4DF9-9FEB-55BCBD4F688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0" y="1023044"/>
            <a:ext cx="9227968" cy="5526963"/>
            <a:chOff x="926995" y="1667405"/>
            <a:chExt cx="7920672" cy="4743977"/>
          </a:xfrm>
        </p:grpSpPr>
        <p:grpSp>
          <p:nvGrpSpPr>
            <p:cNvPr id="7" name="Group 151"/>
            <p:cNvGrpSpPr>
              <a:grpSpLocks/>
            </p:cNvGrpSpPr>
            <p:nvPr/>
          </p:nvGrpSpPr>
          <p:grpSpPr bwMode="auto">
            <a:xfrm>
              <a:off x="3056467" y="3605742"/>
              <a:ext cx="3124200" cy="762000"/>
              <a:chOff x="2895600" y="3886200"/>
              <a:chExt cx="2883243" cy="914400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2895600" y="3886200"/>
                <a:ext cx="2883243" cy="914400"/>
              </a:xfrm>
              <a:prstGeom prst="rect">
                <a:avLst/>
              </a:prstGeom>
              <a:solidFill>
                <a:srgbClr val="CCFF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2971783" y="3886200"/>
                <a:ext cx="2303078" cy="76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3132667" y="3681942"/>
              <a:ext cx="2438400" cy="15240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MCP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32667" y="4291542"/>
              <a:ext cx="2438400" cy="152400"/>
            </a:xfrm>
            <a:prstGeom prst="rect">
              <a:avLst/>
            </a:prstGeom>
            <a:solidFill>
              <a:srgbClr val="DFCB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00" dirty="0">
                  <a:solidFill>
                    <a:schemeClr val="tx1"/>
                  </a:solidFill>
                </a:rPr>
                <a:t>Anode/Preamp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437467" y="44439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123267" y="44439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809067" y="44439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970867" y="4443942"/>
              <a:ext cx="1524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56667" y="4443942"/>
              <a:ext cx="1524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85067" y="4443942"/>
              <a:ext cx="1524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66267" y="4443942"/>
              <a:ext cx="1524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437467" y="42915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23267" y="42915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809067" y="4291542"/>
              <a:ext cx="381000" cy="158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3132667" y="3834342"/>
              <a:ext cx="2438400" cy="15240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MCP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571067" y="3986742"/>
              <a:ext cx="152400" cy="1588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>
              <a:off x="4833226" y="3942606"/>
              <a:ext cx="990600" cy="26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 smtClean="0"/>
                <a:t>+2900V</a:t>
              </a:r>
              <a:endParaRPr lang="en-US" sz="1400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0800000">
              <a:off x="3285067" y="4291542"/>
              <a:ext cx="228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5298016" y="5352521"/>
              <a:ext cx="838200" cy="71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rgbClr val="FF0000"/>
                  </a:solidFill>
                </a:rPr>
                <a:t>HVPS Out +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3000V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5" name="Group 85"/>
            <p:cNvGrpSpPr>
              <a:grpSpLocks/>
            </p:cNvGrpSpPr>
            <p:nvPr/>
          </p:nvGrpSpPr>
          <p:grpSpPr bwMode="auto">
            <a:xfrm rot="10800000">
              <a:off x="5571067" y="3986742"/>
              <a:ext cx="304800" cy="306388"/>
              <a:chOff x="6858000" y="5334794"/>
              <a:chExt cx="457200" cy="457200"/>
            </a:xfrm>
          </p:grpSpPr>
          <p:cxnSp>
            <p:nvCxnSpPr>
              <p:cNvPr id="117" name="Straight Connector 116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0800000">
                <a:off x="694372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Isosceles Triangle 118"/>
              <p:cNvSpPr/>
              <p:nvPr/>
            </p:nvSpPr>
            <p:spPr>
              <a:xfrm>
                <a:off x="7019925" y="547692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 rot="10800000" flipV="1">
                <a:off x="6867525" y="547692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7248722" y="540092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5571067" y="3681942"/>
              <a:ext cx="893763" cy="1588"/>
            </a:xfrm>
            <a:prstGeom prst="line">
              <a:avLst/>
            </a:prstGeom>
            <a:ln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469593" y="3480329"/>
              <a:ext cx="0" cy="9982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 Box 32"/>
            <p:cNvSpPr txBox="1">
              <a:spLocks noChangeArrowheads="1"/>
            </p:cNvSpPr>
            <p:nvPr/>
          </p:nvSpPr>
          <p:spPr bwMode="auto">
            <a:xfrm>
              <a:off x="4961466" y="3469470"/>
              <a:ext cx="704849" cy="26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/>
                <a:t>+  900V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6200000" flipH="1">
              <a:off x="2446867" y="2954867"/>
              <a:ext cx="685800" cy="38100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109"/>
            <p:cNvGrpSpPr>
              <a:grpSpLocks/>
            </p:cNvGrpSpPr>
            <p:nvPr/>
          </p:nvGrpSpPr>
          <p:grpSpPr bwMode="auto">
            <a:xfrm>
              <a:off x="2613555" y="2292880"/>
              <a:ext cx="3033712" cy="1204912"/>
              <a:chOff x="4280271" y="3495368"/>
              <a:chExt cx="3102647" cy="697457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rot="10800000">
                <a:off x="4877746" y="4190987"/>
                <a:ext cx="2436982" cy="1838"/>
              </a:xfrm>
              <a:prstGeom prst="line">
                <a:avLst/>
              </a:prstGeom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16200000" flipH="1">
                <a:off x="4300074" y="3613316"/>
                <a:ext cx="621187" cy="534156"/>
              </a:xfrm>
              <a:prstGeom prst="line">
                <a:avLst/>
              </a:prstGeom>
              <a:ln w="1270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Arc 115"/>
              <p:cNvSpPr/>
              <p:nvPr/>
            </p:nvSpPr>
            <p:spPr>
              <a:xfrm rot="1030116">
                <a:off x="4280271" y="3495368"/>
                <a:ext cx="3102647" cy="618430"/>
              </a:xfrm>
              <a:prstGeom prst="arc">
                <a:avLst>
                  <a:gd name="adj1" fmla="val 10762462"/>
                  <a:gd name="adj2" fmla="val 21408046"/>
                </a:avLst>
              </a:prstGeom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31" name="Group 121"/>
            <p:cNvGrpSpPr>
              <a:grpSpLocks/>
            </p:cNvGrpSpPr>
            <p:nvPr/>
          </p:nvGrpSpPr>
          <p:grpSpPr bwMode="auto">
            <a:xfrm>
              <a:off x="6317193" y="4378589"/>
              <a:ext cx="304800" cy="306388"/>
              <a:chOff x="6858000" y="5334794"/>
              <a:chExt cx="457200" cy="457200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10800000">
                <a:off x="694134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Isosceles Triangle 110"/>
              <p:cNvSpPr/>
              <p:nvPr/>
            </p:nvSpPr>
            <p:spPr>
              <a:xfrm>
                <a:off x="7017545" y="547929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rot="10800000" flipV="1">
                <a:off x="6865145" y="547929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rot="5400000">
                <a:off x="7246342" y="540329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Connector 31"/>
            <p:cNvCxnSpPr/>
            <p:nvPr/>
          </p:nvCxnSpPr>
          <p:spPr>
            <a:xfrm rot="10800000" flipV="1">
              <a:off x="5571067" y="3183467"/>
              <a:ext cx="1371600" cy="1588"/>
            </a:xfrm>
            <a:prstGeom prst="line">
              <a:avLst/>
            </a:prstGeom>
            <a:ln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7247467" y="4707467"/>
              <a:ext cx="1600200" cy="1347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/>
                <a:t>MCP Return is a ground reference at HVPS (allows MCP current measurement across resistor)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rot="3618110">
              <a:off x="2200804" y="3156480"/>
              <a:ext cx="873125" cy="1143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SSD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5190068" y="4858279"/>
              <a:ext cx="1066800" cy="3175"/>
            </a:xfrm>
            <a:prstGeom prst="line">
              <a:avLst/>
            </a:prstGeom>
            <a:ln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5494867" y="4291542"/>
              <a:ext cx="2286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6317987" y="4893733"/>
              <a:ext cx="304800" cy="1588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6682007" y="4058265"/>
              <a:ext cx="533400" cy="71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 dirty="0"/>
                <a:t>900V (total diode drop)</a:t>
              </a:r>
              <a:endParaRPr lang="en-US" sz="1050" b="1" dirty="0"/>
            </a:p>
          </p:txBody>
        </p:sp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5763191" y="4059455"/>
              <a:ext cx="457200" cy="26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 dirty="0" smtClean="0"/>
                <a:t>100</a:t>
              </a:r>
              <a:endParaRPr lang="en-US" sz="1400" dirty="0"/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2904067" y="4062942"/>
              <a:ext cx="990600" cy="26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dirty="0"/>
                <a:t>+</a:t>
              </a:r>
              <a:r>
                <a:rPr lang="en-US" sz="1400" dirty="0" smtClean="0"/>
                <a:t>3000V</a:t>
              </a:r>
              <a:endParaRPr lang="en-US" sz="1400" dirty="0"/>
            </a:p>
          </p:txBody>
        </p:sp>
        <p:sp>
          <p:nvSpPr>
            <p:cNvPr id="41" name="Rectangle 187"/>
            <p:cNvSpPr>
              <a:spLocks noChangeArrowheads="1"/>
            </p:cNvSpPr>
            <p:nvPr/>
          </p:nvSpPr>
          <p:spPr bwMode="auto">
            <a:xfrm>
              <a:off x="3091392" y="2356380"/>
              <a:ext cx="24765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 </a:t>
              </a:r>
            </a:p>
          </p:txBody>
        </p:sp>
        <p:sp>
          <p:nvSpPr>
            <p:cNvPr id="42" name="Text Box 32"/>
            <p:cNvSpPr txBox="1">
              <a:spLocks noChangeArrowheads="1"/>
            </p:cNvSpPr>
            <p:nvPr/>
          </p:nvSpPr>
          <p:spPr bwMode="auto">
            <a:xfrm>
              <a:off x="6942667" y="3031067"/>
              <a:ext cx="838200" cy="29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rgbClr val="0070C0"/>
                  </a:solidFill>
                </a:rPr>
                <a:t>1000V</a:t>
              </a:r>
            </a:p>
          </p:txBody>
        </p:sp>
        <p:sp>
          <p:nvSpPr>
            <p:cNvPr id="43" name="Text Box 32"/>
            <p:cNvSpPr txBox="1">
              <a:spLocks noChangeArrowheads="1"/>
            </p:cNvSpPr>
            <p:nvPr/>
          </p:nvSpPr>
          <p:spPr bwMode="auto">
            <a:xfrm>
              <a:off x="1303866" y="2116667"/>
              <a:ext cx="977648" cy="50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/>
                <a:t>Grounded Foils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2142067" y="2421467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4580467" y="4215342"/>
              <a:ext cx="152400" cy="762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94667" y="4215342"/>
              <a:ext cx="152400" cy="762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 bwMode="auto">
            <a:xfrm rot="5400000">
              <a:off x="5414699" y="3316023"/>
              <a:ext cx="334962" cy="2222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209"/>
            <p:cNvGrpSpPr>
              <a:grpSpLocks/>
            </p:cNvGrpSpPr>
            <p:nvPr/>
          </p:nvGrpSpPr>
          <p:grpSpPr bwMode="auto">
            <a:xfrm rot="19265239">
              <a:off x="3556530" y="1795992"/>
              <a:ext cx="414337" cy="282575"/>
              <a:chOff x="5137840" y="3123557"/>
              <a:chExt cx="414514" cy="282404"/>
            </a:xfrm>
          </p:grpSpPr>
          <p:sp>
            <p:nvSpPr>
              <p:cNvPr id="106" name="Flowchart: Manual Operation 105"/>
              <p:cNvSpPr/>
              <p:nvPr/>
            </p:nvSpPr>
            <p:spPr>
              <a:xfrm rot="4300608">
                <a:off x="5216677" y="3110368"/>
                <a:ext cx="282404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7" name="Flowchart: Manual Operation 106"/>
              <p:cNvSpPr/>
              <p:nvPr/>
            </p:nvSpPr>
            <p:spPr>
              <a:xfrm rot="4300608">
                <a:off x="5256711" y="3073769"/>
                <a:ext cx="180865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 rot="16200000" flipV="1">
                <a:off x="5100943" y="3309103"/>
                <a:ext cx="117404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187"/>
            <p:cNvGrpSpPr>
              <a:grpSpLocks/>
            </p:cNvGrpSpPr>
            <p:nvPr/>
          </p:nvGrpSpPr>
          <p:grpSpPr bwMode="auto">
            <a:xfrm rot="20902165">
              <a:off x="4832880" y="2196042"/>
              <a:ext cx="414337" cy="282575"/>
              <a:chOff x="5137840" y="3123557"/>
              <a:chExt cx="414514" cy="282404"/>
            </a:xfrm>
          </p:grpSpPr>
          <p:sp>
            <p:nvSpPr>
              <p:cNvPr id="103" name="Flowchart: Manual Operation 102"/>
              <p:cNvSpPr/>
              <p:nvPr/>
            </p:nvSpPr>
            <p:spPr>
              <a:xfrm rot="4300608">
                <a:off x="5213411" y="3109392"/>
                <a:ext cx="282404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4" name="Flowchart: Manual Operation 103"/>
              <p:cNvSpPr/>
              <p:nvPr/>
            </p:nvSpPr>
            <p:spPr>
              <a:xfrm rot="4300608">
                <a:off x="5255076" y="3069688"/>
                <a:ext cx="180865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rot="16200000" flipV="1">
                <a:off x="5100235" y="3307915"/>
                <a:ext cx="117404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213"/>
            <p:cNvGrpSpPr>
              <a:grpSpLocks/>
            </p:cNvGrpSpPr>
            <p:nvPr/>
          </p:nvGrpSpPr>
          <p:grpSpPr bwMode="auto">
            <a:xfrm rot="19958582">
              <a:off x="4299480" y="1948392"/>
              <a:ext cx="414337" cy="282575"/>
              <a:chOff x="5137840" y="3123557"/>
              <a:chExt cx="414514" cy="282404"/>
            </a:xfrm>
          </p:grpSpPr>
          <p:sp>
            <p:nvSpPr>
              <p:cNvPr id="100" name="Flowchart: Manual Operation 99"/>
              <p:cNvSpPr/>
              <p:nvPr/>
            </p:nvSpPr>
            <p:spPr>
              <a:xfrm rot="4300608">
                <a:off x="5217393" y="3112126"/>
                <a:ext cx="282404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" name="Flowchart: Manual Operation 100"/>
              <p:cNvSpPr/>
              <p:nvPr/>
            </p:nvSpPr>
            <p:spPr>
              <a:xfrm rot="4300608">
                <a:off x="5257313" y="3073758"/>
                <a:ext cx="180865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02" name="Straight Connector 101"/>
              <p:cNvCxnSpPr/>
              <p:nvPr/>
            </p:nvCxnSpPr>
            <p:spPr>
              <a:xfrm rot="16200000" flipV="1">
                <a:off x="5100789" y="3309147"/>
                <a:ext cx="117404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205"/>
            <p:cNvGrpSpPr>
              <a:grpSpLocks/>
            </p:cNvGrpSpPr>
            <p:nvPr/>
          </p:nvGrpSpPr>
          <p:grpSpPr bwMode="auto">
            <a:xfrm rot="17774870">
              <a:off x="2775480" y="1734080"/>
              <a:ext cx="414337" cy="280987"/>
              <a:chOff x="5137840" y="3123557"/>
              <a:chExt cx="414514" cy="282404"/>
            </a:xfrm>
          </p:grpSpPr>
          <p:sp>
            <p:nvSpPr>
              <p:cNvPr id="97" name="Flowchart: Manual Operation 96"/>
              <p:cNvSpPr/>
              <p:nvPr/>
            </p:nvSpPr>
            <p:spPr>
              <a:xfrm rot="4300608">
                <a:off x="5215280" y="3108433"/>
                <a:ext cx="282405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Flowchart: Manual Operation 97"/>
              <p:cNvSpPr/>
              <p:nvPr/>
            </p:nvSpPr>
            <p:spPr>
              <a:xfrm rot="4300608">
                <a:off x="5255585" y="3073802"/>
                <a:ext cx="180292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9" name="Straight Connector 98"/>
              <p:cNvCxnSpPr/>
              <p:nvPr/>
            </p:nvCxnSpPr>
            <p:spPr>
              <a:xfrm rot="16200000" flipV="1">
                <a:off x="5099688" y="3310340"/>
                <a:ext cx="116471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188"/>
            <p:cNvGrpSpPr>
              <a:grpSpLocks/>
            </p:cNvGrpSpPr>
            <p:nvPr/>
          </p:nvGrpSpPr>
          <p:grpSpPr bwMode="auto">
            <a:xfrm rot="21161976">
              <a:off x="5521855" y="2675467"/>
              <a:ext cx="414337" cy="282575"/>
              <a:chOff x="5137840" y="3123557"/>
              <a:chExt cx="414514" cy="282404"/>
            </a:xfrm>
          </p:grpSpPr>
          <p:sp>
            <p:nvSpPr>
              <p:cNvPr id="94" name="Flowchart: Manual Operation 93"/>
              <p:cNvSpPr/>
              <p:nvPr/>
            </p:nvSpPr>
            <p:spPr>
              <a:xfrm rot="4300608">
                <a:off x="5212962" y="3110256"/>
                <a:ext cx="282404" cy="304930"/>
              </a:xfrm>
              <a:prstGeom prst="flowChartManualOperation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5" name="Flowchart: Manual Operation 94"/>
              <p:cNvSpPr/>
              <p:nvPr/>
            </p:nvSpPr>
            <p:spPr>
              <a:xfrm rot="4300608">
                <a:off x="5255816" y="3069628"/>
                <a:ext cx="180865" cy="409750"/>
              </a:xfrm>
              <a:prstGeom prst="flowChartManualOperation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 rot="16200000" flipV="1">
                <a:off x="5101022" y="3308374"/>
                <a:ext cx="117404" cy="44469"/>
              </a:xfrm>
              <a:prstGeom prst="line">
                <a:avLst/>
              </a:prstGeom>
              <a:ln w="28575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7" name="Straight Arrow Connector 56"/>
            <p:cNvCxnSpPr>
              <a:endCxn id="98" idx="2"/>
            </p:cNvCxnSpPr>
            <p:nvPr/>
          </p:nvCxnSpPr>
          <p:spPr>
            <a:xfrm flipV="1">
              <a:off x="2142067" y="2081742"/>
              <a:ext cx="825500" cy="3397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926995" y="1763774"/>
              <a:ext cx="1066621" cy="29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dirty="0"/>
                <a:t>Collimators</a:t>
              </a:r>
            </a:p>
          </p:txBody>
        </p:sp>
        <p:cxnSp>
          <p:nvCxnSpPr>
            <p:cNvPr id="59" name="Straight Arrow Connector 58"/>
            <p:cNvCxnSpPr>
              <a:stCxn id="58" idx="3"/>
            </p:cNvCxnSpPr>
            <p:nvPr/>
          </p:nvCxnSpPr>
          <p:spPr>
            <a:xfrm flipV="1">
              <a:off x="1993616" y="1811868"/>
              <a:ext cx="834251" cy="97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121"/>
            <p:cNvGrpSpPr>
              <a:grpSpLocks/>
            </p:cNvGrpSpPr>
            <p:nvPr/>
          </p:nvGrpSpPr>
          <p:grpSpPr bwMode="auto">
            <a:xfrm>
              <a:off x="6317193" y="4132527"/>
              <a:ext cx="304800" cy="306388"/>
              <a:chOff x="6858000" y="5334794"/>
              <a:chExt cx="457200" cy="457200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rot="10800000">
                <a:off x="694134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Isosceles Triangle 90"/>
              <p:cNvSpPr/>
              <p:nvPr/>
            </p:nvSpPr>
            <p:spPr>
              <a:xfrm>
                <a:off x="7017545" y="547929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rot="10800000" flipV="1">
                <a:off x="6865145" y="547929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7246342" y="540329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121"/>
            <p:cNvGrpSpPr>
              <a:grpSpLocks/>
            </p:cNvGrpSpPr>
            <p:nvPr/>
          </p:nvGrpSpPr>
          <p:grpSpPr bwMode="auto">
            <a:xfrm>
              <a:off x="6317193" y="4589727"/>
              <a:ext cx="304800" cy="306388"/>
              <a:chOff x="6858000" y="5334794"/>
              <a:chExt cx="457200" cy="457200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rot="10800000">
                <a:off x="694134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Isosceles Triangle 85"/>
              <p:cNvSpPr/>
              <p:nvPr/>
            </p:nvSpPr>
            <p:spPr>
              <a:xfrm>
                <a:off x="7017545" y="547929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rot="10800000" flipV="1">
                <a:off x="6865145" y="547929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rot="5400000">
                <a:off x="7246342" y="540329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/>
            <p:cNvCxnSpPr/>
            <p:nvPr/>
          </p:nvCxnSpPr>
          <p:spPr>
            <a:xfrm>
              <a:off x="6476870" y="5046926"/>
              <a:ext cx="396080" cy="1"/>
            </a:xfrm>
            <a:prstGeom prst="line">
              <a:avLst/>
            </a:prstGeom>
            <a:ln>
              <a:solidFill>
                <a:srgbClr val="FF000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 Box 32"/>
            <p:cNvSpPr txBox="1">
              <a:spLocks noChangeArrowheads="1"/>
            </p:cNvSpPr>
            <p:nvPr/>
          </p:nvSpPr>
          <p:spPr bwMode="auto">
            <a:xfrm>
              <a:off x="6637867" y="5164667"/>
              <a:ext cx="838200" cy="501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rgbClr val="FF0000"/>
                  </a:solidFill>
                </a:rPr>
                <a:t>MCP return</a:t>
              </a:r>
            </a:p>
          </p:txBody>
        </p:sp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6136216" y="2262793"/>
              <a:ext cx="1138588" cy="317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 err="1"/>
                <a:t>Tecan</a:t>
              </a:r>
              <a:r>
                <a:rPr lang="en-US" dirty="0"/>
                <a:t> Grid</a:t>
              </a: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>
              <a:off x="5647267" y="2527508"/>
              <a:ext cx="674688" cy="8845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 rot="893615">
              <a:off x="3523192" y="2145242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 rot="1276110">
              <a:off x="4183592" y="2286530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 rot="2023617">
              <a:off x="4663017" y="2478617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3794784">
              <a:off x="5351992" y="2918355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7" name="Straight Connector 76"/>
            <p:cNvCxnSpPr>
              <a:stCxn id="74" idx="1"/>
              <a:endCxn id="74" idx="3"/>
            </p:cNvCxnSpPr>
            <p:nvPr/>
          </p:nvCxnSpPr>
          <p:spPr bwMode="auto">
            <a:xfrm rot="10800000" flipH="1" flipV="1">
              <a:off x="4191530" y="2291292"/>
              <a:ext cx="219075" cy="8572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 rot="20811040">
              <a:off x="2835805" y="2142067"/>
              <a:ext cx="234950" cy="95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9" name="Straight Connector 78"/>
            <p:cNvCxnSpPr>
              <a:stCxn id="75" idx="1"/>
            </p:cNvCxnSpPr>
            <p:nvPr/>
          </p:nvCxnSpPr>
          <p:spPr bwMode="auto">
            <a:xfrm rot="10800000" flipH="1" flipV="1">
              <a:off x="4683655" y="2461155"/>
              <a:ext cx="201612" cy="112712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>
              <a:off x="5342467" y="2878667"/>
              <a:ext cx="201613" cy="188913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3" idx="1"/>
            </p:cNvCxnSpPr>
            <p:nvPr/>
          </p:nvCxnSpPr>
          <p:spPr bwMode="auto">
            <a:xfrm rot="10800000" flipH="1" flipV="1">
              <a:off x="3527955" y="2162705"/>
              <a:ext cx="290512" cy="30162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78" idx="1"/>
              <a:endCxn id="78" idx="3"/>
            </p:cNvCxnSpPr>
            <p:nvPr/>
          </p:nvCxnSpPr>
          <p:spPr bwMode="auto">
            <a:xfrm rot="10800000" flipH="1">
              <a:off x="2838980" y="2162705"/>
              <a:ext cx="228600" cy="53975"/>
            </a:xfrm>
            <a:prstGeom prst="line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1"/>
            <p:cNvGrpSpPr>
              <a:grpSpLocks/>
            </p:cNvGrpSpPr>
            <p:nvPr/>
          </p:nvGrpSpPr>
          <p:grpSpPr bwMode="auto">
            <a:xfrm>
              <a:off x="6312430" y="3173941"/>
              <a:ext cx="304800" cy="306388"/>
              <a:chOff x="6858000" y="5334794"/>
              <a:chExt cx="457200" cy="45720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rot="5400000">
                <a:off x="6858000" y="5563394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rot="10800000">
                <a:off x="6941345" y="5486404"/>
                <a:ext cx="304800" cy="23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Isosceles Triangle 126"/>
              <p:cNvSpPr/>
              <p:nvPr/>
            </p:nvSpPr>
            <p:spPr>
              <a:xfrm>
                <a:off x="7017545" y="5479298"/>
                <a:ext cx="152400" cy="15161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rot="10800000" flipV="1">
                <a:off x="6865145" y="5479298"/>
                <a:ext cx="76200" cy="7580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rot="5400000">
                <a:off x="7246342" y="5403296"/>
                <a:ext cx="75805" cy="762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1" name="TextBox 130"/>
            <p:cNvSpPr txBox="1"/>
            <p:nvPr/>
          </p:nvSpPr>
          <p:spPr>
            <a:xfrm>
              <a:off x="6489677" y="3213365"/>
              <a:ext cx="466988" cy="237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100V</a:t>
              </a:r>
              <a:endParaRPr lang="en-US" sz="1200" dirty="0"/>
            </a:p>
          </p:txBody>
        </p:sp>
        <p:cxnSp>
          <p:nvCxnSpPr>
            <p:cNvPr id="136" name="Straight Connector 135"/>
            <p:cNvCxnSpPr/>
            <p:nvPr/>
          </p:nvCxnSpPr>
          <p:spPr bwMode="auto">
            <a:xfrm>
              <a:off x="6256867" y="2724680"/>
              <a:ext cx="0" cy="2188103"/>
            </a:xfrm>
            <a:prstGeom prst="lin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H="1">
              <a:off x="4999567" y="4912783"/>
              <a:ext cx="1257300" cy="0"/>
            </a:xfrm>
            <a:prstGeom prst="lin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4999567" y="4912783"/>
              <a:ext cx="8467" cy="1498599"/>
            </a:xfrm>
            <a:prstGeom prst="lin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6256867" y="2722563"/>
              <a:ext cx="1934633" cy="0"/>
            </a:xfrm>
            <a:prstGeom prst="lin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97" y="5407022"/>
            <a:ext cx="3656462" cy="989886"/>
          </a:xfrm>
        </p:spPr>
        <p:txBody>
          <a:bodyPr/>
          <a:lstStyle/>
          <a:p>
            <a:r>
              <a:rPr lang="en-US" dirty="0" smtClean="0"/>
              <a:t>Voltage Control Cartoon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9188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Block Diagram</a:t>
            </a:r>
            <a:endParaRPr lang="en-US" dirty="0"/>
          </a:p>
        </p:txBody>
      </p:sp>
      <p:pic>
        <p:nvPicPr>
          <p:cNvPr id="2" name="Picture 1" descr="EpiLo_FPGA_Block_Diagram_rev15_marianstok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9" y="467454"/>
            <a:ext cx="8267051" cy="63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44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&amp; Dust Mitigation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39171" y="1132114"/>
            <a:ext cx="2557276" cy="43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Dust may produce pinholes in the Start and collimator foils.  </a:t>
            </a:r>
            <a:r>
              <a:rPr lang="en-US" sz="1800" dirty="0" smtClean="0"/>
              <a:t>Foils are designed to reduce UV by ~3 orders of magnitude.  Pinholes may account for as much as ~3.5% of a foil area, so one pinhole can reduce effectiveness of attenuation to ~1/30.</a:t>
            </a:r>
          </a:p>
          <a:p>
            <a:endParaRPr lang="en-US" sz="1800" dirty="0"/>
          </a:p>
          <a:p>
            <a:r>
              <a:rPr lang="en-US" sz="1800" dirty="0" smtClean="0"/>
              <a:t>For the 4 foils closest to the TPS edge, the suppression factor must be ~4 orders of magnitude.  For these, pinholes are even more problematic.</a:t>
            </a: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79051" y="1017771"/>
            <a:ext cx="6375792" cy="5471492"/>
            <a:chOff x="2679051" y="1017771"/>
            <a:chExt cx="6375792" cy="5471492"/>
          </a:xfrm>
        </p:grpSpPr>
        <p:grpSp>
          <p:nvGrpSpPr>
            <p:cNvPr id="2" name="Group 1"/>
            <p:cNvGrpSpPr/>
            <p:nvPr/>
          </p:nvGrpSpPr>
          <p:grpSpPr>
            <a:xfrm>
              <a:off x="2679051" y="1026468"/>
              <a:ext cx="6375792" cy="5462795"/>
              <a:chOff x="2679051" y="1130856"/>
              <a:chExt cx="6375792" cy="5462795"/>
            </a:xfrm>
          </p:grpSpPr>
          <p:graphicFrame>
            <p:nvGraphicFramePr>
              <p:cNvPr id="7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72095178"/>
                  </p:ext>
                </p:extLst>
              </p:nvPr>
            </p:nvGraphicFramePr>
            <p:xfrm>
              <a:off x="2682198" y="1130856"/>
              <a:ext cx="6366951" cy="427341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4" name="Worksheet" r:id="rId3" imgW="7493000" imgH="5029200" progId="Excel.Sheet.12">
                      <p:embed/>
                    </p:oleObj>
                  </mc:Choice>
                  <mc:Fallback>
                    <p:oleObj name="Worksheet" r:id="rId3" imgW="7493000" imgH="5029200" progId="Excel.Sheet.12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682198" y="1130856"/>
                            <a:ext cx="6366951" cy="4273411"/>
                          </a:xfrm>
                          <a:prstGeom prst="rect">
                            <a:avLst/>
                          </a:prstGeom>
                          <a:ln>
                            <a:solidFill>
                              <a:srgbClr val="000000"/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TextBox 7"/>
              <p:cNvSpPr txBox="1"/>
              <p:nvPr/>
            </p:nvSpPr>
            <p:spPr>
              <a:xfrm>
                <a:off x="2679051" y="5393322"/>
                <a:ext cx="6375792" cy="1200329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Intensity of Ly-</a:t>
                </a:r>
                <a:r>
                  <a:rPr lang="en-US" dirty="0">
                    <a:latin typeface="Symbol" charset="2"/>
                    <a:cs typeface="Symbol" charset="2"/>
                  </a:rPr>
                  <a:t>a</a:t>
                </a:r>
                <a:r>
                  <a:rPr lang="en-US" dirty="0" smtClean="0"/>
                  <a:t> EUV </a:t>
                </a:r>
                <a:r>
                  <a:rPr lang="en-US" dirty="0" err="1" smtClean="0"/>
                  <a:t>vs</a:t>
                </a:r>
                <a:r>
                  <a:rPr lang="en-US" dirty="0" smtClean="0"/>
                  <a:t> elongation.  Most EPI-Lo entrances include angles no closer than 20 degrees elongation (which implies a maximum Ly-</a:t>
                </a:r>
                <a:r>
                  <a:rPr lang="en-US" dirty="0">
                    <a:latin typeface="Symbol" charset="2"/>
                    <a:cs typeface="Symbol" charset="2"/>
                  </a:rPr>
                  <a:t>a</a:t>
                </a:r>
                <a:r>
                  <a:rPr lang="en-US" dirty="0" smtClean="0"/>
                  <a:t> intensity of ~10</a:t>
                </a:r>
                <a:r>
                  <a:rPr lang="en-US" baseline="30000" dirty="0" smtClean="0"/>
                  <a:t>9</a:t>
                </a:r>
                <a:r>
                  <a:rPr lang="en-US" dirty="0" smtClean="0"/>
                  <a:t>). For 4 apertures close to the TPS, the maximum is ~10</a:t>
                </a:r>
                <a:r>
                  <a:rPr lang="en-US" baseline="30000" dirty="0" smtClean="0"/>
                  <a:t>12</a:t>
                </a:r>
                <a:r>
                  <a:rPr lang="en-US" dirty="0" smtClean="0"/>
                  <a:t>, but average ~10</a:t>
                </a:r>
                <a:r>
                  <a:rPr lang="en-US" baseline="30000" dirty="0" smtClean="0"/>
                  <a:t>10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 bwMode="auto">
            <a:xfrm flipV="1">
              <a:off x="4531771" y="1652791"/>
              <a:ext cx="8698" cy="3166402"/>
            </a:xfrm>
            <a:prstGeom prst="lin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4157800" y="1017771"/>
              <a:ext cx="887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Edge of TPS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966387" y="1644092"/>
              <a:ext cx="547987" cy="3166402"/>
            </a:xfrm>
            <a:prstGeom prst="rect">
              <a:avLst/>
            </a:prstGeom>
            <a:solidFill>
              <a:schemeClr val="bg1">
                <a:lumMod val="75000"/>
                <a:alpha val="46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 flipV="1">
              <a:off x="5562691" y="1683407"/>
              <a:ext cx="8698" cy="3166402"/>
            </a:xfrm>
            <a:prstGeom prst="lin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8931495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&amp; Dust Mitigation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39170" y="1132113"/>
            <a:ext cx="8846087" cy="531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Dust may produce pinholes in the Start and collimator foils.  </a:t>
            </a:r>
            <a:r>
              <a:rPr lang="en-US" sz="1800" dirty="0" smtClean="0"/>
              <a:t>Foils are designed to stop solar wind energy electrons.  Pinholes may account for as much as ~3.5% of a foil area, so one pinhole can reduce effectiveness of attenuation to ~1/30.</a:t>
            </a:r>
          </a:p>
          <a:p>
            <a:endParaRPr lang="en-US" sz="1800" dirty="0"/>
          </a:p>
          <a:p>
            <a:r>
              <a:rPr lang="en-US" sz="1800" dirty="0" smtClean="0"/>
              <a:t>Solar wind electrons have an energy of ~100eV or less.  If these enter the Start foils (through a pin hole), the electron optics will nominally guide them to the Start areas of the MCP.</a:t>
            </a:r>
          </a:p>
          <a:p>
            <a:endParaRPr lang="en-US" sz="1800" dirty="0"/>
          </a:p>
          <a:p>
            <a:r>
              <a:rPr lang="en-US" sz="1800" dirty="0" smtClean="0"/>
              <a:t>The solar wind electron flux is ~2 x 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-s-sr.  A foil pinhole, if it includes the full area of a support grid element, is ~6.25 x 10</a:t>
            </a:r>
            <a:r>
              <a:rPr lang="en-US" sz="1800" baseline="30000" dirty="0" smtClean="0"/>
              <a:t>-4 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.  The angular acceptance of a collimator is ~.02 sr.  So the geometric factor of a pinhole is ~1.25 x 10</a:t>
            </a:r>
            <a:r>
              <a:rPr lang="en-US" sz="1800" baseline="30000" dirty="0" smtClean="0"/>
              <a:t>-5</a:t>
            </a:r>
            <a:r>
              <a:rPr lang="en-US" sz="1800" dirty="0" smtClean="0"/>
              <a:t>cm</a:t>
            </a:r>
            <a:r>
              <a:rPr lang="en-US" sz="1800" baseline="30000" dirty="0" smtClean="0"/>
              <a:t>2</a:t>
            </a:r>
            <a:r>
              <a:rPr lang="en-US" sz="1800" dirty="0"/>
              <a:t>sr</a:t>
            </a:r>
            <a:r>
              <a:rPr lang="en-US" sz="1800" dirty="0" smtClean="0"/>
              <a:t>.  So the flux through a pinhole would be expected to be ~2.5 x 10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/s.  If every aperture had 1 pinhole, the total for a quadrant would be ~5 x 10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/s, clearly too much.</a:t>
            </a:r>
          </a:p>
          <a:p>
            <a:endParaRPr lang="en-US" sz="1800" baseline="30000" dirty="0"/>
          </a:p>
          <a:p>
            <a:r>
              <a:rPr lang="en-US" sz="1800" dirty="0" smtClean="0"/>
              <a:t>Adding a second foil in each aperture would greatly reduce the number of solar wind electrons expected to enter the TOF volume, but would still result in ~</a:t>
            </a:r>
            <a:r>
              <a:rPr lang="en-US" sz="1800" dirty="0"/>
              <a:t>5 x 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6</a:t>
            </a:r>
            <a:r>
              <a:rPr lang="en-US" sz="1800" dirty="0" smtClean="0"/>
              <a:t>/s, a bit more than we would like.  </a:t>
            </a:r>
          </a:p>
          <a:p>
            <a:endParaRPr lang="en-US" sz="1800" baseline="30000" dirty="0"/>
          </a:p>
          <a:p>
            <a:r>
              <a:rPr lang="en-US" sz="1800" dirty="0" smtClean="0"/>
              <a:t>Mitigation might involve either a third foil, or a design for which pinholes are either much smaller than a grid element, or low probability.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34410086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&amp; Dust Mitigation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8357" y="5941352"/>
            <a:ext cx="8897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Calculation of impact of pinholes on rates. Because photoelectron efficiency is &lt;10%, the UV rates are not a problem.  The solar wind electron rates could be a problem.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642759"/>
              </p:ext>
            </p:extLst>
          </p:nvPr>
        </p:nvGraphicFramePr>
        <p:xfrm>
          <a:off x="343771" y="939482"/>
          <a:ext cx="8701445" cy="49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Worksheet" r:id="rId3" imgW="9410700" imgH="5372100" progId="Excel.Sheet.12">
                  <p:embed/>
                </p:oleObj>
              </mc:Choice>
              <mc:Fallback>
                <p:oleObj name="Worksheet" r:id="rId3" imgW="9410700" imgH="5372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771" y="939482"/>
                        <a:ext cx="8701445" cy="4967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870801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&amp; Dust Mitigation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775" y="1132114"/>
            <a:ext cx="2558470" cy="52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29488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Dust: Simulating the Environment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73175" y="3315833"/>
            <a:ext cx="4060962" cy="3163373"/>
            <a:chOff x="-22936" y="1990724"/>
            <a:chExt cx="5318836" cy="4386042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093328" y="3796100"/>
              <a:ext cx="1130770" cy="113077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957822" y="2627151"/>
              <a:ext cx="3443008" cy="34430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227761" y="2890112"/>
              <a:ext cx="2968033" cy="296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2689858" y="1990724"/>
              <a:ext cx="0" cy="3537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580332" y="2036226"/>
              <a:ext cx="1278930" cy="384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+Z-</a:t>
              </a:r>
              <a:r>
                <a:rPr lang="en-US" sz="1200" dirty="0" err="1" smtClean="0"/>
                <a:t>ish</a:t>
              </a:r>
              <a:endParaRPr lang="en-US" sz="1200" dirty="0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6486" y="3269061"/>
              <a:ext cx="2151039" cy="21510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8" idx="1"/>
              <a:endCxn id="8" idx="5"/>
            </p:cNvCxnSpPr>
            <p:nvPr/>
          </p:nvCxnSpPr>
          <p:spPr>
            <a:xfrm>
              <a:off x="1462038" y="3131367"/>
              <a:ext cx="2434574" cy="243457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8" idx="2"/>
              <a:endCxn id="8" idx="6"/>
            </p:cNvCxnSpPr>
            <p:nvPr/>
          </p:nvCxnSpPr>
          <p:spPr>
            <a:xfrm>
              <a:off x="957822" y="4348654"/>
              <a:ext cx="3443008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8" idx="3"/>
              <a:endCxn id="8" idx="7"/>
            </p:cNvCxnSpPr>
            <p:nvPr/>
          </p:nvCxnSpPr>
          <p:spPr>
            <a:xfrm flipV="1">
              <a:off x="1462038" y="3131367"/>
              <a:ext cx="2434574" cy="2434574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8" idx="0"/>
            </p:cNvCxnSpPr>
            <p:nvPr/>
          </p:nvCxnSpPr>
          <p:spPr>
            <a:xfrm flipV="1">
              <a:off x="2664069" y="2627151"/>
              <a:ext cx="15257" cy="34286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989991" y="2764568"/>
              <a:ext cx="8772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45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88502" y="4187738"/>
              <a:ext cx="8073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90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5463" y="5539788"/>
              <a:ext cx="9418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135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28801" y="6099767"/>
              <a:ext cx="884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180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2001" y="5539788"/>
              <a:ext cx="8448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225 </a:t>
              </a:r>
              <a:r>
                <a:rPr lang="en-US" sz="1200" b="1" dirty="0" err="1" smtClean="0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22936" y="4209011"/>
              <a:ext cx="1063215" cy="384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270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861" y="2801322"/>
              <a:ext cx="1232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8000"/>
                  </a:solidFill>
                </a:rPr>
                <a:t>315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3569939"/>
              <a:ext cx="845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8000"/>
                  </a:solidFill>
                </a:rPr>
                <a:t>azimuthal angle</a:t>
              </a:r>
            </a:p>
            <a:p>
              <a:endParaRPr lang="en-US" sz="1200" b="1" dirty="0">
                <a:solidFill>
                  <a:srgbClr val="008000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2558652" y="2597084"/>
              <a:ext cx="256954" cy="105408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559174" y="2834783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552585" y="3216886"/>
              <a:ext cx="256954" cy="144405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545996" y="3704398"/>
              <a:ext cx="256954" cy="197109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545997" y="4205086"/>
              <a:ext cx="256954" cy="249813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539408" y="6010198"/>
              <a:ext cx="256954" cy="105408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539930" y="5793325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539929" y="5332164"/>
              <a:ext cx="256954" cy="144405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539929" y="4798536"/>
              <a:ext cx="256954" cy="197109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272202" y="4284142"/>
              <a:ext cx="256954" cy="105408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846667" y="4271497"/>
              <a:ext cx="256954" cy="105408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068477" y="4278086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1103621" y="4284673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3640220" y="4258320"/>
              <a:ext cx="256954" cy="144405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1492868" y="4285203"/>
              <a:ext cx="256954" cy="144405"/>
            </a:xfrm>
            <a:prstGeom prst="ellipse">
              <a:avLst/>
            </a:prstGeom>
            <a:solidFill>
              <a:srgbClr val="FF0000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3093369" y="4238557"/>
              <a:ext cx="256954" cy="197109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1967246" y="4239088"/>
              <a:ext cx="256954" cy="197109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795328">
              <a:off x="3745638" y="3072481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2795328">
              <a:off x="1341332" y="5484219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19120241">
              <a:off x="3759859" y="5491337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19120241">
              <a:off x="1355553" y="3087249"/>
              <a:ext cx="256954" cy="105408"/>
            </a:xfrm>
            <a:prstGeom prst="ellipse">
              <a:avLst/>
            </a:prstGeom>
            <a:solidFill>
              <a:srgbClr val="FFFF00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19076104">
              <a:off x="1815187" y="3520465"/>
              <a:ext cx="256954" cy="144405"/>
            </a:xfrm>
            <a:prstGeom prst="ellipse">
              <a:avLst/>
            </a:prstGeom>
            <a:solidFill>
              <a:srgbClr val="D9D9D9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19076104">
              <a:off x="3311314" y="5042824"/>
              <a:ext cx="256954" cy="144405"/>
            </a:xfrm>
            <a:prstGeom prst="ellipse">
              <a:avLst/>
            </a:prstGeom>
            <a:solidFill>
              <a:srgbClr val="D9D9D9"/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2717116">
              <a:off x="3311835" y="3514938"/>
              <a:ext cx="256954" cy="14440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2717116">
              <a:off x="1803574" y="5017533"/>
              <a:ext cx="256954" cy="14440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19296449">
              <a:off x="1531879" y="3270121"/>
              <a:ext cx="256954" cy="105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19296449">
              <a:off x="3634155" y="5365635"/>
              <a:ext cx="256954" cy="105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2394415">
              <a:off x="3614911" y="3244831"/>
              <a:ext cx="256954" cy="105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2394415">
              <a:off x="1513679" y="5333758"/>
              <a:ext cx="256954" cy="10540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2805666">
              <a:off x="2138548" y="4640954"/>
              <a:ext cx="256954" cy="1971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2805666">
              <a:off x="2929698" y="3857512"/>
              <a:ext cx="256954" cy="1971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18752039">
              <a:off x="2139592" y="3831691"/>
              <a:ext cx="256954" cy="1971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18752039">
              <a:off x="2950507" y="4642545"/>
              <a:ext cx="256954" cy="19710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99316" y="2297843"/>
              <a:ext cx="8772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8000"/>
                  </a:solidFill>
                </a:rPr>
                <a:t>0 </a:t>
              </a:r>
              <a:r>
                <a:rPr lang="en-US" sz="1200" b="1" dirty="0" err="1">
                  <a:solidFill>
                    <a:srgbClr val="008000"/>
                  </a:solidFill>
                </a:rPr>
                <a:t>deg</a:t>
              </a:r>
              <a:endParaRPr lang="en-US" sz="1200" b="1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-158744" y="952399"/>
            <a:ext cx="3149533" cy="2885354"/>
            <a:chOff x="313610" y="4576"/>
            <a:chExt cx="6925390" cy="6320024"/>
          </a:xfrm>
        </p:grpSpPr>
        <p:grpSp>
          <p:nvGrpSpPr>
            <p:cNvPr id="61" name="Group 60"/>
            <p:cNvGrpSpPr/>
            <p:nvPr/>
          </p:nvGrpSpPr>
          <p:grpSpPr>
            <a:xfrm>
              <a:off x="1905000" y="990600"/>
              <a:ext cx="5334000" cy="5334000"/>
              <a:chOff x="1143000" y="838200"/>
              <a:chExt cx="5334000" cy="5334000"/>
            </a:xfrm>
          </p:grpSpPr>
          <p:sp>
            <p:nvSpPr>
              <p:cNvPr id="77" name="Arc 76"/>
              <p:cNvSpPr/>
              <p:nvPr/>
            </p:nvSpPr>
            <p:spPr>
              <a:xfrm>
                <a:off x="1143000" y="838200"/>
                <a:ext cx="5334000" cy="5334000"/>
              </a:xfrm>
              <a:prstGeom prst="arc">
                <a:avLst>
                  <a:gd name="adj1" fmla="val 10819098"/>
                  <a:gd name="adj2" fmla="val 13033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1143000" y="3505200"/>
                <a:ext cx="5334000" cy="9906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Connector 61"/>
            <p:cNvCxnSpPr>
              <a:stCxn id="78" idx="0"/>
            </p:cNvCxnSpPr>
            <p:nvPr/>
          </p:nvCxnSpPr>
          <p:spPr>
            <a:xfrm flipV="1">
              <a:off x="4572000" y="995115"/>
              <a:ext cx="5924" cy="266248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78" idx="0"/>
            </p:cNvCxnSpPr>
            <p:nvPr/>
          </p:nvCxnSpPr>
          <p:spPr>
            <a:xfrm flipH="1" flipV="1">
              <a:off x="2682303" y="1781729"/>
              <a:ext cx="1889697" cy="18758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78" idx="0"/>
            </p:cNvCxnSpPr>
            <p:nvPr/>
          </p:nvCxnSpPr>
          <p:spPr>
            <a:xfrm flipH="1" flipV="1">
              <a:off x="3450030" y="1251002"/>
              <a:ext cx="1121970" cy="24065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78" idx="0"/>
            </p:cNvCxnSpPr>
            <p:nvPr/>
          </p:nvCxnSpPr>
          <p:spPr>
            <a:xfrm flipH="1" flipV="1">
              <a:off x="2104139" y="2644162"/>
              <a:ext cx="2467861" cy="10134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313610" y="2595306"/>
              <a:ext cx="1808743" cy="60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0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3610" y="1881082"/>
              <a:ext cx="2221262" cy="60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22.5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86183" y="1401932"/>
              <a:ext cx="2029478" cy="60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45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14635" y="859519"/>
              <a:ext cx="1917729" cy="60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67.5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99637" y="250203"/>
              <a:ext cx="1522000" cy="511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90 </a:t>
              </a:r>
              <a:r>
                <a:rPr lang="en-US" sz="1200" b="1" dirty="0" err="1" smtClean="0">
                  <a:solidFill>
                    <a:srgbClr val="0000FF"/>
                  </a:solidFill>
                </a:rPr>
                <a:t>deg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1847815" y="5041409"/>
              <a:ext cx="1156327" cy="2369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1808840" y="5238517"/>
              <a:ext cx="1900128" cy="6067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+Z</a:t>
              </a:r>
              <a:endParaRPr lang="en-US" sz="1200" dirty="0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 flipV="1">
              <a:off x="3351921" y="4823585"/>
              <a:ext cx="152401" cy="81581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2810945" y="5093895"/>
              <a:ext cx="2421177" cy="6067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+x-</a:t>
              </a:r>
              <a:r>
                <a:rPr lang="en-US" sz="1200" dirty="0" err="1" smtClean="0"/>
                <a:t>ish</a:t>
              </a:r>
              <a:endParaRPr lang="en-US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44573" y="4576"/>
              <a:ext cx="3510699" cy="60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elevation angle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469298" y="3776385"/>
              <a:ext cx="2236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align with plane of instrument</a:t>
              </a:r>
              <a:endParaRPr lang="en-US" sz="1200" kern="1200" dirty="0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4795735" y="1171083"/>
            <a:ext cx="4019942" cy="4868277"/>
            <a:chOff x="643118" y="2069116"/>
            <a:chExt cx="3690757" cy="4132433"/>
          </a:xfrm>
        </p:grpSpPr>
        <p:cxnSp>
          <p:nvCxnSpPr>
            <p:cNvPr id="151" name="Straight Connector 150"/>
            <p:cNvCxnSpPr/>
            <p:nvPr/>
          </p:nvCxnSpPr>
          <p:spPr>
            <a:xfrm>
              <a:off x="2003872" y="6139332"/>
              <a:ext cx="1021456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766400" y="3704956"/>
              <a:ext cx="122835" cy="1458992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H="1">
              <a:off x="3090882" y="3705225"/>
              <a:ext cx="151777" cy="1474008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643118" y="5194132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Virtual surface</a:t>
              </a:r>
              <a:endParaRPr lang="en-US" sz="1200" dirty="0"/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3152775" y="5924550"/>
              <a:ext cx="7715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Back foil</a:t>
              </a:r>
              <a:endParaRPr lang="en-US" sz="1200" dirty="0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925035" y="3501339"/>
              <a:ext cx="1066800" cy="39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Collimator</a:t>
              </a:r>
            </a:p>
            <a:p>
              <a:pPr algn="ctr"/>
              <a:r>
                <a:rPr lang="en-US" sz="1200" dirty="0" smtClean="0"/>
                <a:t>opening</a:t>
              </a:r>
              <a:endParaRPr lang="en-US" sz="1200" dirty="0"/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>
              <a:off x="1133475" y="2466975"/>
              <a:ext cx="606193" cy="1190625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TextBox 157"/>
            <p:cNvSpPr txBox="1"/>
            <p:nvPr/>
          </p:nvSpPr>
          <p:spPr>
            <a:xfrm>
              <a:off x="1531900" y="2085882"/>
              <a:ext cx="1085850" cy="133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FF0000"/>
                  </a:solidFill>
                </a:rPr>
                <a:t>Impacts within the back foil angle will pass through the collimator opening and front foil and hit the back foil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59" name="Straight Connector 158"/>
            <p:cNvCxnSpPr/>
            <p:nvPr/>
          </p:nvCxnSpPr>
          <p:spPr>
            <a:xfrm>
              <a:off x="1908622" y="5177307"/>
              <a:ext cx="119652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3190875" y="5057775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Front foil</a:t>
              </a:r>
              <a:endParaRPr lang="en-US" sz="1200" dirty="0"/>
            </a:p>
          </p:txBody>
        </p:sp>
        <p:cxnSp>
          <p:nvCxnSpPr>
            <p:cNvPr id="161" name="Straight Arrow Connector 160"/>
            <p:cNvCxnSpPr/>
            <p:nvPr/>
          </p:nvCxnSpPr>
          <p:spPr>
            <a:xfrm flipH="1">
              <a:off x="3320062" y="2619375"/>
              <a:ext cx="889988" cy="1009650"/>
            </a:xfrm>
            <a:prstGeom prst="straightConnector1">
              <a:avLst/>
            </a:prstGeom>
            <a:ln w="12700">
              <a:solidFill>
                <a:srgbClr val="341AF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2778178" y="2069116"/>
              <a:ext cx="1085850" cy="11756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41AF2"/>
                  </a:solidFill>
                </a:rPr>
                <a:t>Impacts within the front foil angle will pass through the collimator opening and hit the front foil</a:t>
              </a:r>
              <a:endParaRPr lang="en-US" sz="1200" dirty="0">
                <a:solidFill>
                  <a:srgbClr val="341AF2"/>
                </a:solidFill>
              </a:endParaRPr>
            </a:p>
          </p:txBody>
        </p:sp>
        <p:cxnSp>
          <p:nvCxnSpPr>
            <p:cNvPr id="163" name="Straight Connector 162"/>
            <p:cNvCxnSpPr/>
            <p:nvPr/>
          </p:nvCxnSpPr>
          <p:spPr>
            <a:xfrm flipH="1">
              <a:off x="1895475" y="3810000"/>
              <a:ext cx="1266825" cy="1381125"/>
            </a:xfrm>
            <a:prstGeom prst="line">
              <a:avLst/>
            </a:prstGeom>
            <a:ln w="3175">
              <a:solidFill>
                <a:srgbClr val="341AF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1790700" y="3743325"/>
              <a:ext cx="1190625" cy="2362200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Arc 164"/>
            <p:cNvSpPr/>
            <p:nvPr/>
          </p:nvSpPr>
          <p:spPr>
            <a:xfrm>
              <a:off x="1085850" y="2486025"/>
              <a:ext cx="1143000" cy="628650"/>
            </a:xfrm>
            <a:prstGeom prst="arc">
              <a:avLst>
                <a:gd name="adj1" fmla="val 12201334"/>
                <a:gd name="adj2" fmla="val 14857234"/>
              </a:avLst>
            </a:prstGeom>
            <a:ln w="127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Arc 165"/>
            <p:cNvSpPr/>
            <p:nvPr/>
          </p:nvSpPr>
          <p:spPr>
            <a:xfrm>
              <a:off x="3028950" y="2600325"/>
              <a:ext cx="1143000" cy="628650"/>
            </a:xfrm>
            <a:prstGeom prst="arc">
              <a:avLst>
                <a:gd name="adj1" fmla="val 18264511"/>
                <a:gd name="adj2" fmla="val 20518691"/>
              </a:avLst>
            </a:prstGeom>
            <a:ln w="12700">
              <a:solidFill>
                <a:srgbClr val="341AF2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7" name="Straight Arrow Connector 166"/>
          <p:cNvCxnSpPr/>
          <p:nvPr/>
        </p:nvCxnSpPr>
        <p:spPr>
          <a:xfrm>
            <a:off x="4630537" y="5079585"/>
            <a:ext cx="1479850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4682695" y="3978914"/>
            <a:ext cx="133050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Impacts in the hemisphere will hit the “virtual surfaces” (ignores the collimator) </a:t>
            </a:r>
            <a:endParaRPr lang="en-US" sz="1200" dirty="0"/>
          </a:p>
        </p:txBody>
      </p:sp>
      <p:sp>
        <p:nvSpPr>
          <p:cNvPr id="169" name="Arc 168"/>
          <p:cNvSpPr/>
          <p:nvPr/>
        </p:nvSpPr>
        <p:spPr>
          <a:xfrm>
            <a:off x="4672035" y="4417542"/>
            <a:ext cx="1244946" cy="1324087"/>
          </a:xfrm>
          <a:prstGeom prst="arc">
            <a:avLst>
              <a:gd name="adj1" fmla="val 10793412"/>
              <a:gd name="adj2" fmla="val 12283121"/>
            </a:avLst>
          </a:prstGeom>
          <a:ln w="12700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TextBox 169"/>
          <p:cNvSpPr txBox="1"/>
          <p:nvPr/>
        </p:nvSpPr>
        <p:spPr>
          <a:xfrm>
            <a:off x="4064200" y="6050545"/>
            <a:ext cx="520968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100" dirty="0" smtClean="0"/>
              <a:t>NOTE: actually only polar angle is limited, not position on surface, so foil area was adjusted to account for this and produce actual foil geometry factors,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827129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Dust: Simulating the Environment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7" y="3149861"/>
            <a:ext cx="431006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7" y="2580672"/>
            <a:ext cx="4322763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Content Placeholder 1"/>
          <p:cNvSpPr>
            <a:spLocks noGrp="1"/>
          </p:cNvSpPr>
          <p:nvPr>
            <p:ph idx="1"/>
          </p:nvPr>
        </p:nvSpPr>
        <p:spPr>
          <a:xfrm>
            <a:off x="373203" y="1193263"/>
            <a:ext cx="8660759" cy="1894821"/>
          </a:xfrm>
        </p:spPr>
        <p:txBody>
          <a:bodyPr/>
          <a:lstStyle/>
          <a:p>
            <a:r>
              <a:rPr lang="en-US" dirty="0" smtClean="0"/>
              <a:t>Each unprotected foil would expect ~10 damage-inducing hits per mission.  Reduced to ~1 hit per mission with collimator.  Order of magnitude decrease.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66320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EPI-Lo Instrument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04800" y="6599238"/>
            <a:ext cx="29083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638D548-EDF1-4DF9-9FEB-55BCBD4F68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 descr="Screen Shot 2013-09-16 at 4.23.31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35" y="2594726"/>
            <a:ext cx="5138688" cy="392618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1" t="20627" r="13333" b="22274"/>
          <a:stretch/>
        </p:blipFill>
        <p:spPr bwMode="auto">
          <a:xfrm>
            <a:off x="109646" y="926299"/>
            <a:ext cx="5579925" cy="399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12895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Dust: Lab tests</a:t>
            </a:r>
            <a:endParaRPr lang="en-US" dirty="0"/>
          </a:p>
        </p:txBody>
      </p:sp>
      <p:sp>
        <p:nvSpPr>
          <p:cNvPr id="60" name="Content Placeholder 1"/>
          <p:cNvSpPr>
            <a:spLocks noGrp="1"/>
          </p:cNvSpPr>
          <p:nvPr>
            <p:ph idx="1"/>
          </p:nvPr>
        </p:nvSpPr>
        <p:spPr>
          <a:xfrm>
            <a:off x="373203" y="1193263"/>
            <a:ext cx="8660759" cy="1894821"/>
          </a:xfrm>
        </p:spPr>
        <p:txBody>
          <a:bodyPr/>
          <a:lstStyle/>
          <a:p>
            <a:r>
              <a:rPr lang="en-US" dirty="0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3761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80618"/>
            <a:ext cx="7706446" cy="668468"/>
          </a:xfrm>
          <a:solidFill>
            <a:srgbClr val="FFFF66"/>
          </a:solidFill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SLIDE PREPARATION NOTES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40" y="1587563"/>
            <a:ext cx="8426450" cy="458726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Are we handling dust in this presentations?  Assuming yes.</a:t>
            </a:r>
          </a:p>
          <a:p>
            <a:pPr marL="0" indent="0">
              <a:buNone/>
            </a:pPr>
            <a:r>
              <a:rPr lang="en-US" sz="2000" dirty="0" smtClean="0"/>
              <a:t>Should we discuss photons suppression here?  Assuming yes, it’s background.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How about details like how the MCPs work (in general)?  Or this could be handled when someone discusses the anode boards.  Special features like the inter-plate mask (or is that handled in a mechanical section)?</a:t>
            </a:r>
          </a:p>
          <a:p>
            <a:pPr marL="0" indent="0">
              <a:buNone/>
            </a:pPr>
            <a:r>
              <a:rPr lang="en-US" sz="2000" dirty="0" smtClean="0"/>
              <a:t>Backup slides: MCPs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We are only supposed to respond to requirements, so I wasn’t going to go into any of the rate estimates from the work that I (Matt) and Rob D. did since that is for goals.  Is this the right approach?</a:t>
            </a:r>
          </a:p>
          <a:p>
            <a:pPr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7434933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from Peer Reviews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775" y="1132114"/>
            <a:ext cx="2558470" cy="52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8676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58775" y="1132114"/>
            <a:ext cx="2558470" cy="52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7013" indent="-227013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49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ClrTx/>
              <a:buSzPct val="115000"/>
              <a:buFont typeface="Wingdings" charset="2"/>
              <a:buChar char="§"/>
              <a:defRPr sz="2200" b="0">
                <a:solidFill>
                  <a:schemeClr val="tx1"/>
                </a:solidFill>
                <a:latin typeface="+mn-lt"/>
              </a:defRPr>
            </a:lvl2pPr>
            <a:lvl3pPr marL="798513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+mn-lt"/>
              </a:defRPr>
            </a:lvl3pPr>
            <a:lvl4pPr marL="1144588" indent="-230188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600" b="0">
                <a:solidFill>
                  <a:schemeClr val="tx1"/>
                </a:solidFill>
                <a:latin typeface="+mn-lt"/>
              </a:defRPr>
            </a:lvl4pPr>
            <a:lvl5pPr marL="1482725" indent="-22225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300"/>
              </a:spcAft>
              <a:buFont typeface="Wingdings" pitchFamily="2" charset="2"/>
              <a:buChar char="§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2500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TBD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426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9855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FFFFFF"/>
                </a:solidFill>
              </a:rPr>
              <a:t>EPI</a:t>
            </a:r>
            <a:r>
              <a:rPr lang="en-US" sz="3600" dirty="0">
                <a:solidFill>
                  <a:srgbClr val="FFFFFF"/>
                </a:solidFill>
              </a:rPr>
              <a:t>-Lo Instrument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Peer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04800" y="6624638"/>
            <a:ext cx="457200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4957D8-4150-40A6-8BC4-D18521F3350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18318" r="27909" b="15419"/>
          <a:stretch/>
        </p:blipFill>
        <p:spPr>
          <a:xfrm>
            <a:off x="2053428" y="1504506"/>
            <a:ext cx="4976784" cy="479395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13149" y="6298460"/>
            <a:ext cx="501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INDIVIDUAL SENSOR WEDGE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CROSS SECTION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3170" y="192862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FOILS, GROUND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9318" y="3254372"/>
            <a:ext cx="23990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 INSULATOR,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2300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06589" y="3819466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GRID, 1KV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29318" y="2752665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WEDGE COVER, GROUND</a:t>
            </a:r>
          </a:p>
        </p:txBody>
      </p:sp>
      <p:cxnSp>
        <p:nvCxnSpPr>
          <p:cNvPr id="19" name="Straight Connector 18"/>
          <p:cNvCxnSpPr>
            <a:stCxn id="14" idx="1"/>
          </p:cNvCxnSpPr>
          <p:nvPr/>
        </p:nvCxnSpPr>
        <p:spPr bwMode="auto">
          <a:xfrm flipH="1">
            <a:off x="5745345" y="2044042"/>
            <a:ext cx="377825" cy="3997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1"/>
          </p:cNvCxnSpPr>
          <p:nvPr/>
        </p:nvCxnSpPr>
        <p:spPr bwMode="auto">
          <a:xfrm flipH="1">
            <a:off x="6123170" y="2868081"/>
            <a:ext cx="306148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45142" y="5358300"/>
            <a:ext cx="20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SIDE WALL REMOVED FOR CLARITY</a:t>
            </a:r>
          </a:p>
        </p:txBody>
      </p:sp>
      <p:cxnSp>
        <p:nvCxnSpPr>
          <p:cNvPr id="26" name="Straight Connector 25"/>
          <p:cNvCxnSpPr>
            <a:stCxn id="16" idx="1"/>
          </p:cNvCxnSpPr>
          <p:nvPr/>
        </p:nvCxnSpPr>
        <p:spPr bwMode="auto">
          <a:xfrm flipH="1">
            <a:off x="5745345" y="3934882"/>
            <a:ext cx="561244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1"/>
          </p:cNvCxnSpPr>
          <p:nvPr/>
        </p:nvCxnSpPr>
        <p:spPr bwMode="auto">
          <a:xfrm flipH="1">
            <a:off x="6052842" y="3369788"/>
            <a:ext cx="376476" cy="1154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962817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5" t="20177" r="28756" b="17994"/>
          <a:stretch/>
        </p:blipFill>
        <p:spPr>
          <a:xfrm>
            <a:off x="3301550" y="1391828"/>
            <a:ext cx="2767633" cy="475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solidFill>
                  <a:srgbClr val="FFFFFF"/>
                </a:solidFill>
              </a:rPr>
              <a:t>EPI</a:t>
            </a:r>
            <a:r>
              <a:rPr lang="en-US" sz="3600" dirty="0">
                <a:solidFill>
                  <a:srgbClr val="FFFFFF"/>
                </a:solidFill>
              </a:rPr>
              <a:t>-Lo Instrument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Peer Review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04800" y="6624638"/>
            <a:ext cx="457200" cy="1825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4957D8-4150-40A6-8BC4-D18521F3350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13132" y="6219942"/>
            <a:ext cx="3511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EXPLODED VIEW “NEW”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ASSEMBLY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2277" y="482959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5902" y="2890566"/>
            <a:ext cx="11760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 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5442" y="588674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1KV LUG </a:t>
            </a:r>
            <a:r>
              <a:rPr lang="en-US" sz="9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3532" y="2550131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GUARD WASHER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5707" y="4330379"/>
            <a:ext cx="581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8372" y="4579314"/>
            <a:ext cx="7040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WASHER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44587" y="4270830"/>
            <a:ext cx="1816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LINEAR EXPANDERS, 3 PLACES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8300" y="4809937"/>
            <a:ext cx="11612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2.9KV ELECTRODE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2670" y="5436860"/>
            <a:ext cx="2127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SLIDES FOR EXPANDERS, 2 PLACES</a:t>
            </a:r>
          </a:p>
        </p:txBody>
      </p:sp>
      <p:cxnSp>
        <p:nvCxnSpPr>
          <p:cNvPr id="20" name="Straight Connector 19"/>
          <p:cNvCxnSpPr>
            <a:stCxn id="18" idx="1"/>
          </p:cNvCxnSpPr>
          <p:nvPr/>
        </p:nvCxnSpPr>
        <p:spPr bwMode="auto">
          <a:xfrm flipH="1">
            <a:off x="5518768" y="5552276"/>
            <a:ext cx="623902" cy="7168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3236813" y="6004290"/>
            <a:ext cx="46664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>
            <a:off x="3317735" y="2702740"/>
            <a:ext cx="364141" cy="161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" idx="3"/>
          </p:cNvCxnSpPr>
          <p:nvPr/>
        </p:nvCxnSpPr>
        <p:spPr bwMode="auto">
          <a:xfrm flipV="1">
            <a:off x="3511943" y="2961685"/>
            <a:ext cx="226577" cy="4429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17" idx="3"/>
          </p:cNvCxnSpPr>
          <p:nvPr/>
        </p:nvCxnSpPr>
        <p:spPr bwMode="auto">
          <a:xfrm>
            <a:off x="3649508" y="4925353"/>
            <a:ext cx="380326" cy="6743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6" idx="3"/>
          </p:cNvCxnSpPr>
          <p:nvPr/>
        </p:nvCxnSpPr>
        <p:spPr bwMode="auto">
          <a:xfrm>
            <a:off x="3861248" y="4386246"/>
            <a:ext cx="387071" cy="10483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55379" y="3910524"/>
            <a:ext cx="16184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SLIDE-SPACER-ELECTRODE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09486" y="3963844"/>
            <a:ext cx="420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75967" y="343018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SPACER .002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61133" y="3692969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ALTERNATE SPACER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51578" y="318324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99313" y="2873736"/>
            <a:ext cx="13343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900V ELECTRODE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25671" y="2016057"/>
            <a:ext cx="1302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COMPRESSION PLATE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47866" y="2521523"/>
            <a:ext cx="130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INSULATED SHIM,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</a:t>
            </a:r>
          </a:p>
        </p:txBody>
      </p:sp>
      <p:cxnSp>
        <p:nvCxnSpPr>
          <p:cNvPr id="51" name="Straight Connector 50"/>
          <p:cNvCxnSpPr>
            <a:stCxn id="48" idx="1"/>
          </p:cNvCxnSpPr>
          <p:nvPr/>
        </p:nvCxnSpPr>
        <p:spPr bwMode="auto">
          <a:xfrm flipH="1">
            <a:off x="5833780" y="2131473"/>
            <a:ext cx="291891" cy="13402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9" idx="1"/>
          </p:cNvCxnSpPr>
          <p:nvPr/>
        </p:nvCxnSpPr>
        <p:spPr bwMode="auto">
          <a:xfrm flipH="1" flipV="1">
            <a:off x="5616116" y="2650635"/>
            <a:ext cx="631750" cy="555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7" idx="1"/>
          </p:cNvCxnSpPr>
          <p:nvPr/>
        </p:nvCxnSpPr>
        <p:spPr bwMode="auto">
          <a:xfrm flipH="1" flipV="1">
            <a:off x="5744769" y="2952036"/>
            <a:ext cx="454544" cy="371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5" idx="1"/>
          </p:cNvCxnSpPr>
          <p:nvPr/>
        </p:nvCxnSpPr>
        <p:spPr bwMode="auto">
          <a:xfrm flipH="1" flipV="1">
            <a:off x="5728585" y="3225879"/>
            <a:ext cx="422993" cy="727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40" idx="3"/>
          </p:cNvCxnSpPr>
          <p:nvPr/>
        </p:nvCxnSpPr>
        <p:spPr bwMode="auto">
          <a:xfrm flipV="1">
            <a:off x="3673785" y="4005558"/>
            <a:ext cx="242760" cy="2038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1" idx="1"/>
          </p:cNvCxnSpPr>
          <p:nvPr/>
        </p:nvCxnSpPr>
        <p:spPr bwMode="auto">
          <a:xfrm flipH="1" flipV="1">
            <a:off x="5801990" y="4005558"/>
            <a:ext cx="307496" cy="7370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42" idx="1"/>
          </p:cNvCxnSpPr>
          <p:nvPr/>
        </p:nvCxnSpPr>
        <p:spPr bwMode="auto">
          <a:xfrm>
            <a:off x="5721069" y="3536219"/>
            <a:ext cx="254898" cy="93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endCxn id="43" idx="1"/>
          </p:cNvCxnSpPr>
          <p:nvPr/>
        </p:nvCxnSpPr>
        <p:spPr bwMode="auto">
          <a:xfrm>
            <a:off x="5777713" y="3803257"/>
            <a:ext cx="183420" cy="512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785009" y="3213678"/>
            <a:ext cx="427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NUT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 flipV="1">
            <a:off x="3252998" y="3261090"/>
            <a:ext cx="477430" cy="6473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35109" y="2273654"/>
            <a:ext cx="5583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3317735" y="2403335"/>
            <a:ext cx="396509" cy="16184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3" idx="1"/>
          </p:cNvCxnSpPr>
          <p:nvPr/>
        </p:nvCxnSpPr>
        <p:spPr bwMode="auto">
          <a:xfrm flipH="1" flipV="1">
            <a:off x="5008970" y="4304963"/>
            <a:ext cx="826737" cy="14083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4" idx="1"/>
          </p:cNvCxnSpPr>
          <p:nvPr/>
        </p:nvCxnSpPr>
        <p:spPr bwMode="auto">
          <a:xfrm flipH="1" flipV="1">
            <a:off x="5033246" y="4515356"/>
            <a:ext cx="685126" cy="17937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" idx="1"/>
          </p:cNvCxnSpPr>
          <p:nvPr/>
        </p:nvCxnSpPr>
        <p:spPr bwMode="auto">
          <a:xfrm flipH="1" flipV="1">
            <a:off x="5057522" y="4758117"/>
            <a:ext cx="874755" cy="18689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88497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Operation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27" y="1356944"/>
            <a:ext cx="7218973" cy="45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12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EPI-Lo </a:t>
            </a:r>
            <a:r>
              <a:rPr lang="en-US" sz="3600" dirty="0" smtClean="0">
                <a:solidFill>
                  <a:srgbClr val="FFFFFF"/>
                </a:solidFill>
              </a:rPr>
              <a:t>Instrument, cut-away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5567" y="6233699"/>
            <a:ext cx="3851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 CROSS-SECTION  VIEW  ISOMETRIC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0" t="18357" r="8240" b="19292"/>
          <a:stretch/>
        </p:blipFill>
        <p:spPr>
          <a:xfrm>
            <a:off x="1229987" y="1517833"/>
            <a:ext cx="6973564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728" y="5036080"/>
            <a:ext cx="14080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POWER SUPPLY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007" y="4417248"/>
            <a:ext cx="1343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EVENT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PWB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706" y="3876085"/>
            <a:ext cx="15455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ANODE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PWB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553671" y="3528127"/>
            <a:ext cx="614994" cy="48552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V="1">
            <a:off x="1715512" y="4207858"/>
            <a:ext cx="736375" cy="34795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V="1">
            <a:off x="1950181" y="4847129"/>
            <a:ext cx="517890" cy="30749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351863"/>
      </p:ext>
    </p:extLst>
  </p:cSld>
  <p:clrMapOvr>
    <a:masterClrMapping/>
  </p:clrMapOvr>
  <p:transition xmlns:p14="http://schemas.microsoft.com/office/powerpoint/2010/main"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EPI-Lo Field of View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26480" r="18615" b="26999"/>
          <a:stretch/>
        </p:blipFill>
        <p:spPr bwMode="auto">
          <a:xfrm>
            <a:off x="228600" y="1524000"/>
            <a:ext cx="8771631" cy="372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745528" y="3335495"/>
            <a:ext cx="5211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27047" y="3332146"/>
            <a:ext cx="5211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44"/>
          <p:cNvSpPr txBox="1"/>
          <p:nvPr/>
        </p:nvSpPr>
        <p:spPr>
          <a:xfrm>
            <a:off x="4336736" y="3014192"/>
            <a:ext cx="5553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0000"/>
                </a:solidFill>
              </a:rPr>
              <a:t>SUN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1" name="TextBox 45"/>
          <p:cNvSpPr txBox="1"/>
          <p:nvPr/>
        </p:nvSpPr>
        <p:spPr>
          <a:xfrm>
            <a:off x="6834190" y="3014670"/>
            <a:ext cx="5553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0000"/>
                </a:solidFill>
              </a:rPr>
              <a:t>RAM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0664" y="1520751"/>
            <a:ext cx="8823359" cy="4796213"/>
            <a:chOff x="250664" y="1520751"/>
            <a:chExt cx="8823359" cy="4796213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0664" y="1520751"/>
              <a:ext cx="8823359" cy="4796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2"/>
            <p:cNvSpPr/>
            <p:nvPr/>
          </p:nvSpPr>
          <p:spPr bwMode="auto">
            <a:xfrm>
              <a:off x="4308929" y="2948214"/>
              <a:ext cx="934357" cy="8617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63281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 Foil FOV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08521" y="5450313"/>
            <a:ext cx="4958716" cy="989886"/>
          </a:xfrm>
        </p:spPr>
        <p:txBody>
          <a:bodyPr/>
          <a:lstStyle/>
          <a:p>
            <a:r>
              <a:rPr lang="en-US" dirty="0" smtClean="0"/>
              <a:t>Foil FOVs shown in yellow (these are not with the latest collimators).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153738"/>
            <a:ext cx="9144000" cy="4164866"/>
            <a:chOff x="0" y="1031952"/>
            <a:chExt cx="9144000" cy="4164866"/>
          </a:xfrm>
        </p:grpSpPr>
        <p:pic>
          <p:nvPicPr>
            <p:cNvPr id="2" name="Picture 1" descr="EPI_lo_FOV_plot_March2013_ion_elect_foi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952"/>
              <a:ext cx="9144000" cy="416486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 bwMode="auto">
            <a:xfrm>
              <a:off x="4198499" y="2785903"/>
              <a:ext cx="934357" cy="8617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50963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4727575" y="2835275"/>
            <a:ext cx="209550" cy="120650"/>
          </a:xfrm>
          <a:custGeom>
            <a:avLst/>
            <a:gdLst>
              <a:gd name="connsiteX0" fmla="*/ 57150 w 209550"/>
              <a:gd name="connsiteY0" fmla="*/ 0 h 120650"/>
              <a:gd name="connsiteX1" fmla="*/ 209550 w 209550"/>
              <a:gd name="connsiteY1" fmla="*/ 44450 h 120650"/>
              <a:gd name="connsiteX2" fmla="*/ 209550 w 209550"/>
              <a:gd name="connsiteY2" fmla="*/ 73025 h 120650"/>
              <a:gd name="connsiteX3" fmla="*/ 174625 w 209550"/>
              <a:gd name="connsiteY3" fmla="*/ 76200 h 120650"/>
              <a:gd name="connsiteX4" fmla="*/ 177800 w 209550"/>
              <a:gd name="connsiteY4" fmla="*/ 111125 h 120650"/>
              <a:gd name="connsiteX5" fmla="*/ 98425 w 209550"/>
              <a:gd name="connsiteY5" fmla="*/ 111125 h 120650"/>
              <a:gd name="connsiteX6" fmla="*/ 76200 w 209550"/>
              <a:gd name="connsiteY6" fmla="*/ 120650 h 120650"/>
              <a:gd name="connsiteX7" fmla="*/ 0 w 209550"/>
              <a:gd name="connsiteY7" fmla="*/ 111125 h 120650"/>
              <a:gd name="connsiteX8" fmla="*/ 57150 w 209550"/>
              <a:gd name="connsiteY8" fmla="*/ 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550" h="120650">
                <a:moveTo>
                  <a:pt x="57150" y="0"/>
                </a:moveTo>
                <a:lnTo>
                  <a:pt x="209550" y="44450"/>
                </a:lnTo>
                <a:lnTo>
                  <a:pt x="209550" y="73025"/>
                </a:lnTo>
                <a:lnTo>
                  <a:pt x="174625" y="76200"/>
                </a:lnTo>
                <a:lnTo>
                  <a:pt x="177800" y="111125"/>
                </a:lnTo>
                <a:lnTo>
                  <a:pt x="98425" y="111125"/>
                </a:lnTo>
                <a:lnTo>
                  <a:pt x="76200" y="120650"/>
                </a:lnTo>
                <a:lnTo>
                  <a:pt x="0" y="111125"/>
                </a:lnTo>
                <a:lnTo>
                  <a:pt x="5715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536831" y="1160585"/>
            <a:ext cx="722923" cy="1582615"/>
          </a:xfrm>
          <a:custGeom>
            <a:avLst/>
            <a:gdLst>
              <a:gd name="connsiteX0" fmla="*/ 0 w 722923"/>
              <a:gd name="connsiteY0" fmla="*/ 11723 h 1582615"/>
              <a:gd name="connsiteX1" fmla="*/ 54707 w 722923"/>
              <a:gd name="connsiteY1" fmla="*/ 101600 h 1582615"/>
              <a:gd name="connsiteX2" fmla="*/ 101600 w 722923"/>
              <a:gd name="connsiteY2" fmla="*/ 230553 h 1582615"/>
              <a:gd name="connsiteX3" fmla="*/ 148492 w 722923"/>
              <a:gd name="connsiteY3" fmla="*/ 367323 h 1582615"/>
              <a:gd name="connsiteX4" fmla="*/ 199292 w 722923"/>
              <a:gd name="connsiteY4" fmla="*/ 488461 h 1582615"/>
              <a:gd name="connsiteX5" fmla="*/ 246184 w 722923"/>
              <a:gd name="connsiteY5" fmla="*/ 640861 h 1582615"/>
              <a:gd name="connsiteX6" fmla="*/ 277446 w 722923"/>
              <a:gd name="connsiteY6" fmla="*/ 773723 h 1582615"/>
              <a:gd name="connsiteX7" fmla="*/ 293077 w 722923"/>
              <a:gd name="connsiteY7" fmla="*/ 898769 h 1582615"/>
              <a:gd name="connsiteX8" fmla="*/ 316523 w 722923"/>
              <a:gd name="connsiteY8" fmla="*/ 1074615 h 1582615"/>
              <a:gd name="connsiteX9" fmla="*/ 316523 w 722923"/>
              <a:gd name="connsiteY9" fmla="*/ 1203569 h 1582615"/>
              <a:gd name="connsiteX10" fmla="*/ 293077 w 722923"/>
              <a:gd name="connsiteY10" fmla="*/ 1359877 h 1582615"/>
              <a:gd name="connsiteX11" fmla="*/ 296984 w 722923"/>
              <a:gd name="connsiteY11" fmla="*/ 1453661 h 1582615"/>
              <a:gd name="connsiteX12" fmla="*/ 277446 w 722923"/>
              <a:gd name="connsiteY12" fmla="*/ 1535723 h 1582615"/>
              <a:gd name="connsiteX13" fmla="*/ 277446 w 722923"/>
              <a:gd name="connsiteY13" fmla="*/ 1574800 h 1582615"/>
              <a:gd name="connsiteX14" fmla="*/ 277446 w 722923"/>
              <a:gd name="connsiteY14" fmla="*/ 1574800 h 1582615"/>
              <a:gd name="connsiteX15" fmla="*/ 324338 w 722923"/>
              <a:gd name="connsiteY15" fmla="*/ 1582615 h 1582615"/>
              <a:gd name="connsiteX16" fmla="*/ 324338 w 722923"/>
              <a:gd name="connsiteY16" fmla="*/ 1582615 h 1582615"/>
              <a:gd name="connsiteX17" fmla="*/ 347784 w 722923"/>
              <a:gd name="connsiteY17" fmla="*/ 1508369 h 1582615"/>
              <a:gd name="connsiteX18" fmla="*/ 347784 w 722923"/>
              <a:gd name="connsiteY18" fmla="*/ 1508369 h 1582615"/>
              <a:gd name="connsiteX19" fmla="*/ 406400 w 722923"/>
              <a:gd name="connsiteY19" fmla="*/ 1508369 h 1582615"/>
              <a:gd name="connsiteX20" fmla="*/ 441569 w 722923"/>
              <a:gd name="connsiteY20" fmla="*/ 1262184 h 1582615"/>
              <a:gd name="connsiteX21" fmla="*/ 554892 w 722923"/>
              <a:gd name="connsiteY21" fmla="*/ 1227015 h 1582615"/>
              <a:gd name="connsiteX22" fmla="*/ 617415 w 722923"/>
              <a:gd name="connsiteY22" fmla="*/ 914400 h 1582615"/>
              <a:gd name="connsiteX23" fmla="*/ 652584 w 722923"/>
              <a:gd name="connsiteY23" fmla="*/ 691661 h 1582615"/>
              <a:gd name="connsiteX24" fmla="*/ 722923 w 722923"/>
              <a:gd name="connsiteY24" fmla="*/ 390769 h 1582615"/>
              <a:gd name="connsiteX25" fmla="*/ 613507 w 722923"/>
              <a:gd name="connsiteY25" fmla="*/ 351692 h 1582615"/>
              <a:gd name="connsiteX26" fmla="*/ 633046 w 722923"/>
              <a:gd name="connsiteY26" fmla="*/ 300892 h 1582615"/>
              <a:gd name="connsiteX27" fmla="*/ 617415 w 722923"/>
              <a:gd name="connsiteY27" fmla="*/ 269630 h 1582615"/>
              <a:gd name="connsiteX28" fmla="*/ 605692 w 722923"/>
              <a:gd name="connsiteY28" fmla="*/ 207107 h 1582615"/>
              <a:gd name="connsiteX29" fmla="*/ 570523 w 722923"/>
              <a:gd name="connsiteY29" fmla="*/ 175846 h 1582615"/>
              <a:gd name="connsiteX30" fmla="*/ 500184 w 722923"/>
              <a:gd name="connsiteY30" fmla="*/ 195384 h 1582615"/>
              <a:gd name="connsiteX31" fmla="*/ 441569 w 722923"/>
              <a:gd name="connsiteY31" fmla="*/ 195384 h 1582615"/>
              <a:gd name="connsiteX32" fmla="*/ 336061 w 722923"/>
              <a:gd name="connsiteY32" fmla="*/ 148492 h 1582615"/>
              <a:gd name="connsiteX33" fmla="*/ 336061 w 722923"/>
              <a:gd name="connsiteY33" fmla="*/ 62523 h 1582615"/>
              <a:gd name="connsiteX34" fmla="*/ 211015 w 722923"/>
              <a:gd name="connsiteY34" fmla="*/ 0 h 1582615"/>
              <a:gd name="connsiteX35" fmla="*/ 0 w 722923"/>
              <a:gd name="connsiteY35" fmla="*/ 11723 h 158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2923" h="1582615">
                <a:moveTo>
                  <a:pt x="0" y="11723"/>
                </a:moveTo>
                <a:lnTo>
                  <a:pt x="54707" y="101600"/>
                </a:lnTo>
                <a:lnTo>
                  <a:pt x="101600" y="230553"/>
                </a:lnTo>
                <a:lnTo>
                  <a:pt x="148492" y="367323"/>
                </a:lnTo>
                <a:lnTo>
                  <a:pt x="199292" y="488461"/>
                </a:lnTo>
                <a:lnTo>
                  <a:pt x="246184" y="640861"/>
                </a:lnTo>
                <a:lnTo>
                  <a:pt x="277446" y="773723"/>
                </a:lnTo>
                <a:lnTo>
                  <a:pt x="293077" y="898769"/>
                </a:lnTo>
                <a:lnTo>
                  <a:pt x="316523" y="1074615"/>
                </a:lnTo>
                <a:lnTo>
                  <a:pt x="316523" y="1203569"/>
                </a:lnTo>
                <a:lnTo>
                  <a:pt x="293077" y="1359877"/>
                </a:lnTo>
                <a:lnTo>
                  <a:pt x="296984" y="1453661"/>
                </a:lnTo>
                <a:lnTo>
                  <a:pt x="277446" y="1535723"/>
                </a:lnTo>
                <a:lnTo>
                  <a:pt x="277446" y="1574800"/>
                </a:lnTo>
                <a:lnTo>
                  <a:pt x="277446" y="1574800"/>
                </a:lnTo>
                <a:lnTo>
                  <a:pt x="324338" y="1582615"/>
                </a:lnTo>
                <a:lnTo>
                  <a:pt x="324338" y="1582615"/>
                </a:lnTo>
                <a:lnTo>
                  <a:pt x="347784" y="1508369"/>
                </a:lnTo>
                <a:lnTo>
                  <a:pt x="347784" y="1508369"/>
                </a:lnTo>
                <a:lnTo>
                  <a:pt x="406400" y="1508369"/>
                </a:lnTo>
                <a:lnTo>
                  <a:pt x="441569" y="1262184"/>
                </a:lnTo>
                <a:lnTo>
                  <a:pt x="554892" y="1227015"/>
                </a:lnTo>
                <a:lnTo>
                  <a:pt x="617415" y="914400"/>
                </a:lnTo>
                <a:lnTo>
                  <a:pt x="652584" y="691661"/>
                </a:lnTo>
                <a:lnTo>
                  <a:pt x="722923" y="390769"/>
                </a:lnTo>
                <a:lnTo>
                  <a:pt x="613507" y="351692"/>
                </a:lnTo>
                <a:lnTo>
                  <a:pt x="633046" y="300892"/>
                </a:lnTo>
                <a:lnTo>
                  <a:pt x="617415" y="269630"/>
                </a:lnTo>
                <a:lnTo>
                  <a:pt x="605692" y="207107"/>
                </a:lnTo>
                <a:lnTo>
                  <a:pt x="570523" y="175846"/>
                </a:lnTo>
                <a:lnTo>
                  <a:pt x="500184" y="195384"/>
                </a:lnTo>
                <a:lnTo>
                  <a:pt x="441569" y="195384"/>
                </a:lnTo>
                <a:lnTo>
                  <a:pt x="336061" y="148492"/>
                </a:lnTo>
                <a:lnTo>
                  <a:pt x="336061" y="62523"/>
                </a:lnTo>
                <a:lnTo>
                  <a:pt x="211015" y="0"/>
                </a:lnTo>
                <a:lnTo>
                  <a:pt x="0" y="1172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07303" y="3314711"/>
            <a:ext cx="52113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TextBox 44"/>
          <p:cNvSpPr txBox="1"/>
          <p:nvPr/>
        </p:nvSpPr>
        <p:spPr>
          <a:xfrm>
            <a:off x="3298511" y="2951840"/>
            <a:ext cx="5553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rgbClr val="FF0000"/>
                </a:solidFill>
              </a:rPr>
              <a:t>SUN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452" y="838199"/>
            <a:ext cx="193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These trapezoids, with the rounded corners, represent EPI-Lo unobstructed FOV’s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98652" y="2464855"/>
            <a:ext cx="193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This line(s) represents the obstruction caused by the TPS</a:t>
            </a:r>
            <a:endParaRPr lang="en-US" sz="12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1546" y="1027588"/>
            <a:ext cx="5314070" cy="410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258785" y="1070429"/>
            <a:ext cx="544285" cy="4000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86532" y="1219200"/>
            <a:ext cx="2080172" cy="13209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036012" y="2791145"/>
            <a:ext cx="1393933" cy="15806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036012" y="2788020"/>
            <a:ext cx="2404773" cy="9271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114679" y="1548039"/>
            <a:ext cx="1905248" cy="1626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157877" y="1548039"/>
            <a:ext cx="1862048" cy="9316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19925" y="1224873"/>
            <a:ext cx="1934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This line(s) represent the obstruction caused by WISPR: Red was March 2013 and 2011-ish envelope and yellow is the Sept 2013 one.  Outer purple is the closed door (Sept 2013).</a:t>
            </a:r>
            <a:endParaRPr lang="en-US" sz="12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5140944" y="2826814"/>
            <a:ext cx="1962589" cy="10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79191" y="2677966"/>
            <a:ext cx="1934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Don’t think this red obstruction was in 2011 model.  Part of WISPR?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028392" y="3397632"/>
            <a:ext cx="193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At 0 degrees elevation, the viewing angle is 9.4 degrees off from looking straight at the sun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610429" y="3193143"/>
            <a:ext cx="272142" cy="10885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69973" y="3189514"/>
            <a:ext cx="1271813" cy="121557"/>
            <a:chOff x="4669973" y="3189514"/>
            <a:chExt cx="1271813" cy="121557"/>
          </a:xfrm>
        </p:grpSpPr>
        <p:sp>
          <p:nvSpPr>
            <p:cNvPr id="32" name="Rectangle 31"/>
            <p:cNvSpPr/>
            <p:nvPr/>
          </p:nvSpPr>
          <p:spPr bwMode="auto">
            <a:xfrm>
              <a:off x="4669973" y="3200400"/>
              <a:ext cx="192314" cy="11067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5656944" y="3189514"/>
              <a:ext cx="284842" cy="11248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28837" y="1129770"/>
            <a:ext cx="6550659" cy="4995989"/>
            <a:chOff x="2128837" y="1129770"/>
            <a:chExt cx="6550659" cy="4995989"/>
          </a:xfrm>
        </p:grpSpPr>
        <p:pic>
          <p:nvPicPr>
            <p:cNvPr id="33" name="Picture 32" descr="Screen Shot 2013-09-27 at 1.27.20 PM.png"/>
            <p:cNvPicPr>
              <a:picLocks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54" b="-1191"/>
            <a:stretch/>
          </p:blipFill>
          <p:spPr>
            <a:xfrm>
              <a:off x="2128837" y="1129770"/>
              <a:ext cx="6550659" cy="4995989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6096000" y="4241800"/>
              <a:ext cx="1540933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146801" y="4309533"/>
            <a:ext cx="965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ion</a:t>
            </a:r>
          </a:p>
          <a:p>
            <a:r>
              <a:rPr lang="en-US" dirty="0" smtClean="0">
                <a:solidFill>
                  <a:srgbClr val="0080FF"/>
                </a:solidFill>
              </a:rPr>
              <a:t>electron</a:t>
            </a:r>
            <a:endParaRPr lang="en-US" dirty="0">
              <a:solidFill>
                <a:srgbClr val="0080FF"/>
              </a:solidFill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683879" y="185100"/>
            <a:ext cx="7199939" cy="675511"/>
          </a:xfrm>
        </p:spPr>
        <p:txBody>
          <a:bodyPr/>
          <a:lstStyle/>
          <a:p>
            <a:r>
              <a:rPr lang="en-US" dirty="0" smtClean="0"/>
              <a:t>The EPI-Lo Field of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177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t="17461" r="20676" b="15988"/>
          <a:stretch/>
        </p:blipFill>
        <p:spPr>
          <a:xfrm>
            <a:off x="1990641" y="1642683"/>
            <a:ext cx="4936141" cy="4563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9651" y="6268494"/>
            <a:ext cx="5017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EPI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-LO INDIVIDUAL SENSOR WEDGE </a:t>
            </a:r>
            <a:r>
              <a:rPr lang="en-US" sz="12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ASSY</a:t>
            </a:r>
            <a:r>
              <a:rPr lang="en-US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CROSS SECTION</a:t>
            </a:r>
            <a:endParaRPr lang="en-US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4819" y="4903772"/>
            <a:ext cx="1266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BOTTOM MCP 2.9kV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9011" y="4948072"/>
            <a:ext cx="1132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TOP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MCP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900V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8396" y="4758117"/>
            <a:ext cx="1132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 GRID, 1kV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07701" y="4082223"/>
            <a:ext cx="1302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SCREWS, </a:t>
            </a:r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TORLON</a:t>
            </a:r>
            <a:endParaRPr lang="en-US" sz="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38877" y="1486806"/>
            <a:ext cx="130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SENSOR WEDGE COVER, GROUND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9552" y="1795084"/>
            <a:ext cx="130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APERTURE START FOIL GRID, GROUND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01570" y="3200721"/>
            <a:ext cx="13028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INSULATOR, SENSOR WEDGE COVER</a:t>
            </a:r>
          </a:p>
          <a:p>
            <a:r>
              <a:rPr lang="en-US" sz="9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ULTEM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9909" y="4040828"/>
            <a:ext cx="130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MCP COMPRESSION PLATE, 1kV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6199004" y="3455265"/>
            <a:ext cx="738951" cy="385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>
            <a:off x="4238877" y="1671472"/>
            <a:ext cx="155098" cy="8370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8" idx="1"/>
          </p:cNvCxnSpPr>
          <p:nvPr/>
        </p:nvCxnSpPr>
        <p:spPr bwMode="auto">
          <a:xfrm flipH="1">
            <a:off x="5704885" y="1979750"/>
            <a:ext cx="234667" cy="11356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8" idx="1"/>
          </p:cNvCxnSpPr>
          <p:nvPr/>
        </p:nvCxnSpPr>
        <p:spPr bwMode="auto">
          <a:xfrm flipH="1">
            <a:off x="5267915" y="1979750"/>
            <a:ext cx="671637" cy="901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1" idx="3"/>
          </p:cNvCxnSpPr>
          <p:nvPr/>
        </p:nvCxnSpPr>
        <p:spPr bwMode="auto">
          <a:xfrm flipV="1">
            <a:off x="2332727" y="3576682"/>
            <a:ext cx="450933" cy="6488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 bwMode="auto">
          <a:xfrm flipH="1">
            <a:off x="5873450" y="2950983"/>
            <a:ext cx="1027154" cy="438912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15" idx="1"/>
          </p:cNvCxnSpPr>
          <p:nvPr/>
        </p:nvCxnSpPr>
        <p:spPr bwMode="auto">
          <a:xfrm flipH="1" flipV="1">
            <a:off x="6336064" y="4046018"/>
            <a:ext cx="671637" cy="1516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8" idx="0"/>
          </p:cNvCxnSpPr>
          <p:nvPr/>
        </p:nvCxnSpPr>
        <p:spPr bwMode="auto">
          <a:xfrm flipV="1">
            <a:off x="3414839" y="3778981"/>
            <a:ext cx="663547" cy="97913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" idx="0"/>
          </p:cNvCxnSpPr>
          <p:nvPr/>
        </p:nvCxnSpPr>
        <p:spPr bwMode="auto">
          <a:xfrm flipV="1">
            <a:off x="4465454" y="4224042"/>
            <a:ext cx="163190" cy="72403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6" idx="0"/>
          </p:cNvCxnSpPr>
          <p:nvPr/>
        </p:nvCxnSpPr>
        <p:spPr bwMode="auto">
          <a:xfrm flipV="1">
            <a:off x="2288022" y="3924637"/>
            <a:ext cx="981160" cy="97913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916464" y="5640149"/>
            <a:ext cx="25705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(TOP OF ANODE </a:t>
            </a:r>
            <a:r>
              <a:rPr lang="en-US" sz="900" i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PWB</a:t>
            </a:r>
            <a:r>
              <a:rPr lang="en-US" sz="900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NOT SHOWN, 3KV</a:t>
            </a:r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579256" y="2472687"/>
            <a:ext cx="1836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COLLIMATORS, AT GROUND</a:t>
            </a:r>
          </a:p>
        </p:txBody>
      </p:sp>
      <p:cxnSp>
        <p:nvCxnSpPr>
          <p:cNvPr id="31" name="Straight Connector 30"/>
          <p:cNvCxnSpPr>
            <a:stCxn id="46" idx="1"/>
          </p:cNvCxnSpPr>
          <p:nvPr/>
        </p:nvCxnSpPr>
        <p:spPr bwMode="auto">
          <a:xfrm flipH="1">
            <a:off x="6004290" y="2588103"/>
            <a:ext cx="574966" cy="1308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EPI-Lo Wedge </a:t>
            </a:r>
            <a:r>
              <a:rPr lang="en-US" dirty="0"/>
              <a:t>Components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90399" y="2746488"/>
            <a:ext cx="163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ACCELERATION SURFACE, +1kV</a:t>
            </a:r>
          </a:p>
        </p:txBody>
      </p:sp>
    </p:spTree>
    <p:extLst>
      <p:ext uri="{BB962C8B-B14F-4D97-AF65-F5344CB8AC3E}">
        <p14:creationId xmlns:p14="http://schemas.microsoft.com/office/powerpoint/2010/main" val="2751333650"/>
      </p:ext>
    </p:extLst>
  </p:cSld>
  <p:clrMapOvr>
    <a:masterClrMapping/>
  </p:clrMapOvr>
  <p:transition xmlns:p14="http://schemas.microsoft.com/office/powerpoint/2010/main"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id Phase B Status - ISIS - DRAFT 1">
  <a:themeElements>
    <a:clrScheme name="Heritage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eritage 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572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eritage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eritage Blue 13">
        <a:dk1>
          <a:srgbClr val="333300"/>
        </a:dk1>
        <a:lt1>
          <a:srgbClr val="FFFFFF"/>
        </a:lt1>
        <a:dk2>
          <a:srgbClr val="990000"/>
        </a:dk2>
        <a:lt2>
          <a:srgbClr val="996633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4">
        <a:dk1>
          <a:srgbClr val="333300"/>
        </a:dk1>
        <a:lt1>
          <a:srgbClr val="FFFFFF"/>
        </a:lt1>
        <a:dk2>
          <a:srgbClr val="990000"/>
        </a:dk2>
        <a:lt2>
          <a:srgbClr val="846F58"/>
        </a:lt2>
        <a:accent1>
          <a:srgbClr val="C8BBAC"/>
        </a:accent1>
        <a:accent2>
          <a:srgbClr val="336699"/>
        </a:accent2>
        <a:accent3>
          <a:srgbClr val="FFFFFF"/>
        </a:accent3>
        <a:accent4>
          <a:srgbClr val="2A2A00"/>
        </a:accent4>
        <a:accent5>
          <a:srgbClr val="E0DAD2"/>
        </a:accent5>
        <a:accent6>
          <a:srgbClr val="2D5C8A"/>
        </a:accent6>
        <a:hlink>
          <a:srgbClr val="66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5">
        <a:dk1>
          <a:srgbClr val="000000"/>
        </a:dk1>
        <a:lt1>
          <a:srgbClr val="FFFFFF"/>
        </a:lt1>
        <a:dk2>
          <a:srgbClr val="002850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0285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ritage Blue 16">
        <a:dk1>
          <a:srgbClr val="000000"/>
        </a:dk1>
        <a:lt1>
          <a:srgbClr val="FFFFFF"/>
        </a:lt1>
        <a:dk2>
          <a:srgbClr val="01255B"/>
        </a:dk2>
        <a:lt2>
          <a:srgbClr val="846F58"/>
        </a:lt2>
        <a:accent1>
          <a:srgbClr val="C8BBA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E0DAD2"/>
        </a:accent5>
        <a:accent6>
          <a:srgbClr val="B9B9E7"/>
        </a:accent6>
        <a:hlink>
          <a:srgbClr val="006699"/>
        </a:hlink>
        <a:folHlink>
          <a:srgbClr val="01255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Mid Phase B Status - ISIS - DRAFT 1</Template>
  <TotalTime>8692</TotalTime>
  <Words>2265</Words>
  <Application>Microsoft Macintosh PowerPoint</Application>
  <PresentationFormat>On-screen Show (4:3)</PresentationFormat>
  <Paragraphs>466</Paragraphs>
  <Slides>47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Mid Phase B Status - ISIS - DRAFT 1</vt:lpstr>
      <vt:lpstr>Microsoft Excel Sheet</vt:lpstr>
      <vt:lpstr>EPI-Lo Sensor</vt:lpstr>
      <vt:lpstr>Outline EPI-Lo Sensor Design</vt:lpstr>
      <vt:lpstr>The EPI-Lo Instrument Requirements</vt:lpstr>
      <vt:lpstr>The EPI-Lo Instrument</vt:lpstr>
      <vt:lpstr>EPI-Lo Instrument, cut-away</vt:lpstr>
      <vt:lpstr>The EPI-Lo Field of View</vt:lpstr>
      <vt:lpstr>Collimator Foil FOV</vt:lpstr>
      <vt:lpstr>The EPI-Lo Field of View</vt:lpstr>
      <vt:lpstr>EPI-Lo Wedge Components</vt:lpstr>
      <vt:lpstr>EPI-Lo Wedge, Exploded View</vt:lpstr>
      <vt:lpstr>Sensor Functional Schematic</vt:lpstr>
      <vt:lpstr>Sensor Voltages</vt:lpstr>
      <vt:lpstr>Secondary Electrons &amp; Potentials</vt:lpstr>
      <vt:lpstr>Ions (Energy, TOF, and Position)</vt:lpstr>
      <vt:lpstr>Electrons: Energy (&amp; Position)</vt:lpstr>
      <vt:lpstr>Energetic Electron Measurement</vt:lpstr>
      <vt:lpstr>Energetic Ion Measurement</vt:lpstr>
      <vt:lpstr>Electrostatic Optics</vt:lpstr>
      <vt:lpstr>Sensor Voltages</vt:lpstr>
      <vt:lpstr>PowerPoint Presentation</vt:lpstr>
      <vt:lpstr>EPI-Lo Wedge, Exploded View</vt:lpstr>
      <vt:lpstr>MCP Inter-Plate Spacer also a mask</vt:lpstr>
      <vt:lpstr>PowerPoint Presentation</vt:lpstr>
      <vt:lpstr>Microchannel Plate (MCP)</vt:lpstr>
      <vt:lpstr>Mass Resolution</vt:lpstr>
      <vt:lpstr>Mass Resolution</vt:lpstr>
      <vt:lpstr>Collimators and Start Foils</vt:lpstr>
      <vt:lpstr>EPI-Lo SSD Assemblies (8)</vt:lpstr>
      <vt:lpstr>Anti-coincidence System</vt:lpstr>
      <vt:lpstr>Anti-coincidence System: GEANT</vt:lpstr>
      <vt:lpstr>EPI-Lo Block Diagram</vt:lpstr>
      <vt:lpstr>Sensor Voltages</vt:lpstr>
      <vt:lpstr>EPI-Lo Block Diagram</vt:lpstr>
      <vt:lpstr>Light &amp; Dust Mitigation</vt:lpstr>
      <vt:lpstr>Light &amp; Dust Mitigation</vt:lpstr>
      <vt:lpstr>Light &amp; Dust Mitigation</vt:lpstr>
      <vt:lpstr>Light &amp; Dust Mitigation</vt:lpstr>
      <vt:lpstr>Dust: Simulating the Environment</vt:lpstr>
      <vt:lpstr>Dust: Simulating the Environment</vt:lpstr>
      <vt:lpstr>Dust: Lab tests</vt:lpstr>
      <vt:lpstr>SLIDE PREPARATION NOTES</vt:lpstr>
      <vt:lpstr>Follow Up from Peer Reviews</vt:lpstr>
      <vt:lpstr>Summary</vt:lpstr>
      <vt:lpstr>Backup</vt:lpstr>
      <vt:lpstr>EPI-Lo Instrument Peer Review</vt:lpstr>
      <vt:lpstr>EPI-Lo Instrument Peer Review</vt:lpstr>
      <vt:lpstr>Principles of Operation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Science Investigation of the Sun (ISIS) – Energetic Particles</dc:title>
  <dc:creator>sweidner</dc:creator>
  <cp:lastModifiedBy>Donald Mitchell</cp:lastModifiedBy>
  <cp:revision>186</cp:revision>
  <cp:lastPrinted>2012-05-09T16:55:26Z</cp:lastPrinted>
  <dcterms:created xsi:type="dcterms:W3CDTF">2013-01-28T12:52:32Z</dcterms:created>
  <dcterms:modified xsi:type="dcterms:W3CDTF">2013-10-21T01:21:50Z</dcterms:modified>
</cp:coreProperties>
</file>