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413" r:id="rId2"/>
    <p:sldId id="415" r:id="rId3"/>
    <p:sldId id="458" r:id="rId4"/>
    <p:sldId id="418" r:id="rId5"/>
    <p:sldId id="417" r:id="rId6"/>
    <p:sldId id="419" r:id="rId7"/>
    <p:sldId id="471" r:id="rId8"/>
    <p:sldId id="472" r:id="rId9"/>
    <p:sldId id="421" r:id="rId10"/>
    <p:sldId id="460" r:id="rId11"/>
    <p:sldId id="422" r:id="rId12"/>
    <p:sldId id="427" r:id="rId13"/>
    <p:sldId id="459" r:id="rId14"/>
    <p:sldId id="461" r:id="rId15"/>
    <p:sldId id="462" r:id="rId16"/>
    <p:sldId id="464" r:id="rId17"/>
    <p:sldId id="430" r:id="rId18"/>
    <p:sldId id="432" r:id="rId19"/>
    <p:sldId id="435" r:id="rId20"/>
    <p:sldId id="439" r:id="rId21"/>
    <p:sldId id="473" r:id="rId22"/>
    <p:sldId id="436" r:id="rId23"/>
    <p:sldId id="438" r:id="rId24"/>
    <p:sldId id="440" r:id="rId25"/>
    <p:sldId id="465" r:id="rId26"/>
    <p:sldId id="467" r:id="rId27"/>
    <p:sldId id="466" r:id="rId28"/>
    <p:sldId id="468" r:id="rId29"/>
    <p:sldId id="429" r:id="rId30"/>
    <p:sldId id="470" r:id="rId31"/>
    <p:sldId id="476" r:id="rId32"/>
    <p:sldId id="463" r:id="rId33"/>
    <p:sldId id="475" r:id="rId34"/>
    <p:sldId id="451" r:id="rId35"/>
    <p:sldId id="452" r:id="rId36"/>
    <p:sldId id="457" r:id="rId37"/>
    <p:sldId id="454" r:id="rId38"/>
    <p:sldId id="453" r:id="rId39"/>
    <p:sldId id="441" r:id="rId40"/>
    <p:sldId id="423" r:id="rId41"/>
    <p:sldId id="455" r:id="rId42"/>
    <p:sldId id="425" r:id="rId43"/>
    <p:sldId id="426" r:id="rId44"/>
    <p:sldId id="442" r:id="rId45"/>
    <p:sldId id="447" r:id="rId4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00FF"/>
    <a:srgbClr val="1C1050"/>
    <a:srgbClr val="FFDC6D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78415" autoAdjust="0"/>
  </p:normalViewPr>
  <p:slideViewPr>
    <p:cSldViewPr snapToGrid="0">
      <p:cViewPr>
        <p:scale>
          <a:sx n="60" d="100"/>
          <a:sy n="60" d="100"/>
        </p:scale>
        <p:origin x="-1709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Instrument Block Diagrams</a:t>
            </a:r>
          </a:p>
          <a:p>
            <a:r>
              <a:rPr lang="en-US" dirty="0" smtClean="0"/>
              <a:t>Both instruments</a:t>
            </a:r>
            <a:r>
              <a:rPr lang="en-US" baseline="0" dirty="0" smtClean="0"/>
              <a:t> are entirely separate</a:t>
            </a:r>
          </a:p>
          <a:p>
            <a:r>
              <a:rPr lang="en-US" baseline="0" dirty="0" smtClean="0"/>
              <a:t>Each instrument has it’s own individual connections to the S/C, including: power, command and telemetry, heaters, temperature sense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instrument has it’s own individual connections to the S/C, including: power, command and telemetry, heaters, temperature sense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Spacecraft</a:t>
            </a:r>
            <a:r>
              <a:rPr lang="en-US" baseline="0" dirty="0" smtClean="0"/>
              <a:t> interfaces to the instrument</a:t>
            </a:r>
          </a:p>
          <a:p>
            <a:r>
              <a:rPr lang="en-US" baseline="0" dirty="0" smtClean="0"/>
              <a:t>They are captured in the ICDs</a:t>
            </a:r>
          </a:p>
          <a:p>
            <a:r>
              <a:rPr lang="en-US" baseline="0" dirty="0" smtClean="0"/>
              <a:t>Specifically, main power has a S/C fuse, high side FET, and low side current monitor</a:t>
            </a:r>
          </a:p>
          <a:p>
            <a:r>
              <a:rPr lang="en-US" baseline="0" dirty="0" smtClean="0"/>
              <a:t>Instrument interface has filtering and primary isolation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Spacecraft</a:t>
            </a:r>
            <a:r>
              <a:rPr lang="en-US" baseline="0" dirty="0" smtClean="0"/>
              <a:t> has the primary star ground for the S/C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 grounds are isolated from S/C return</a:t>
            </a:r>
          </a:p>
          <a:p>
            <a:r>
              <a:rPr lang="en-US" dirty="0" smtClean="0"/>
              <a:t>Instruments</a:t>
            </a:r>
            <a:r>
              <a:rPr lang="en-US" baseline="0" dirty="0" smtClean="0"/>
              <a:t> have local single point grounds</a:t>
            </a:r>
          </a:p>
          <a:p>
            <a:r>
              <a:rPr lang="en-US" baseline="0" dirty="0" smtClean="0"/>
              <a:t>Instrument Chassis is tied to the S/C chassis through a ground strap (IS THIS THE ONLY CONNECTION???)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has both survival and operational heater services</a:t>
            </a:r>
            <a:r>
              <a:rPr lang="en-US" baseline="0" dirty="0" smtClean="0"/>
              <a:t> from the S/C</a:t>
            </a:r>
          </a:p>
          <a:p>
            <a:r>
              <a:rPr lang="en-US" baseline="0" dirty="0" smtClean="0"/>
              <a:t>EPI-Hi controls operational heater, S/C controls survival heater</a:t>
            </a:r>
          </a:p>
          <a:p>
            <a:r>
              <a:rPr lang="en-US" baseline="0" dirty="0" smtClean="0"/>
              <a:t>EPI-Lo has a dual use survival/operational heater, used during survival conditions, instrument pre-on warm-up, and in low power modes</a:t>
            </a:r>
          </a:p>
          <a:p>
            <a:r>
              <a:rPr lang="en-US" baseline="0" dirty="0" smtClean="0"/>
              <a:t>EPI-Lo has 2 temp sensors</a:t>
            </a:r>
          </a:p>
          <a:p>
            <a:r>
              <a:rPr lang="en-US" baseline="0" dirty="0" smtClean="0"/>
              <a:t>EPI-Hi has 5 temp sensors monitored by S/C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ISIS maintains individual Current Best Estimate values on each instrument</a:t>
            </a:r>
          </a:p>
          <a:p>
            <a:r>
              <a:rPr lang="en-US" dirty="0" smtClean="0"/>
              <a:t>An Uncertainty on these estimates is suggested by the cognizant engineer and carried at the ISIS project level</a:t>
            </a:r>
          </a:p>
          <a:p>
            <a:r>
              <a:rPr lang="en-US" dirty="0" smtClean="0"/>
              <a:t>The total CBE + Uncertainty remains within the S/C allocation for the instruments</a:t>
            </a:r>
          </a:p>
          <a:p>
            <a:r>
              <a:rPr lang="en-US" dirty="0" smtClean="0"/>
              <a:t>For power, individual modes and power services are broken</a:t>
            </a:r>
            <a:r>
              <a:rPr lang="en-US" baseline="0" dirty="0" smtClean="0"/>
              <a:t> out for different phases in the mission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ISIS power estimates have remained very stable over the life of the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ISIS Mass estimates have also been very stable.</a:t>
            </a:r>
          </a:p>
          <a:p>
            <a:r>
              <a:rPr lang="en-US" dirty="0" smtClean="0"/>
              <a:t>With the S/C orbit change, the Instruments were asked to choose key areas to increase mass to reduce risk (in June, 2013)</a:t>
            </a:r>
          </a:p>
          <a:p>
            <a:r>
              <a:rPr lang="en-US" dirty="0" smtClean="0"/>
              <a:t>This enabled ISIS to reduce the following risks: ISIS bracket change to follow late TPS shift, size increase of the four EPI-Hi boards to alleviate layout anxiety, and MCP mass that was heavier than expected.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ISIS telemetry is unchanged since Phase</a:t>
            </a:r>
            <a:r>
              <a:rPr lang="en-US" baseline="0" dirty="0" smtClean="0"/>
              <a:t> A</a:t>
            </a:r>
          </a:p>
          <a:p>
            <a:r>
              <a:rPr lang="en-US" baseline="0" dirty="0" smtClean="0"/>
              <a:t>S/C can accommodate our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87374-CD5E-4005-BFF9-2CB4027AB752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</p:spPr>
        <p:txBody>
          <a:bodyPr lIns="91430" tIns="45715" rIns="91430" bIns="45715"/>
          <a:lstStyle/>
          <a:p>
            <a:r>
              <a:rPr lang="en-US" dirty="0" smtClean="0"/>
              <a:t>Instrument Requirements are derived directly from Project L1-&gt;L2-&gt;L3 Requirements and environmental, materials,</a:t>
            </a:r>
            <a:r>
              <a:rPr lang="en-US" baseline="0" dirty="0" smtClean="0"/>
              <a:t> and parts</a:t>
            </a:r>
            <a:r>
              <a:rPr lang="en-US" dirty="0" smtClean="0"/>
              <a:t> plans </a:t>
            </a:r>
          </a:p>
          <a:p>
            <a:r>
              <a:rPr lang="en-US" dirty="0" smtClean="0"/>
              <a:t>Dual instrument ICDs guide spacecraft interfaces (electrical, command</a:t>
            </a:r>
            <a:r>
              <a:rPr lang="en-US" baseline="0" dirty="0" smtClean="0"/>
              <a:t> and data, </a:t>
            </a:r>
            <a:r>
              <a:rPr lang="en-US" dirty="0" smtClean="0"/>
              <a:t>mechanical, thermal, and ground)</a:t>
            </a:r>
          </a:p>
          <a:p>
            <a:r>
              <a:rPr lang="en-US" dirty="0" smtClean="0"/>
              <a:t>All documents have been reviewed and signed off by SPP</a:t>
            </a:r>
          </a:p>
          <a:p>
            <a:endParaRPr lang="en-US" dirty="0" smtClean="0"/>
          </a:p>
          <a:p>
            <a:r>
              <a:rPr lang="en-US" dirty="0" smtClean="0"/>
              <a:t>Environmental Design</a:t>
            </a:r>
            <a:r>
              <a:rPr lang="en-US" baseline="0" dirty="0" smtClean="0"/>
              <a:t> and Test Requirements Document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Electromagnetic Environment Control Plan</a:t>
            </a:r>
          </a:p>
          <a:p>
            <a:r>
              <a:rPr lang="en-US" dirty="0" smtClean="0"/>
              <a:t>Contamination Control Plan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Materials and Processes Control Plan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ISIS is prepared for all Environmental testing levied by EDTRD</a:t>
            </a:r>
          </a:p>
          <a:p>
            <a:r>
              <a:rPr lang="en-US" dirty="0" smtClean="0"/>
              <a:t>As will be shown in</a:t>
            </a:r>
            <a:r>
              <a:rPr lang="en-US" baseline="0" dirty="0" smtClean="0"/>
              <a:t> the AI&amp;T presentation, ISIS undergoes all prescribed environmental testing.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76C35-DEFE-4796-80D6-27860F73263A}" type="slidenum">
              <a:rPr lang="en-US"/>
              <a:pPr/>
              <a:t>40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Considering delete</a:t>
            </a:r>
          </a:p>
          <a:p>
            <a:r>
              <a:rPr lang="en-US" dirty="0" smtClean="0"/>
              <a:t>ISIS Pointing</a:t>
            </a:r>
            <a:r>
              <a:rPr lang="en-US" baseline="0" dirty="0" smtClean="0"/>
              <a:t> requirements are well understood</a:t>
            </a:r>
          </a:p>
          <a:p>
            <a:r>
              <a:rPr lang="en-US" baseline="0" dirty="0" smtClean="0"/>
              <a:t>ISIS requirements are within S/C capabilities</a:t>
            </a:r>
          </a:p>
          <a:p>
            <a:r>
              <a:rPr lang="en-US" baseline="0" dirty="0" err="1" smtClean="0"/>
              <a:t>Flowdown</a:t>
            </a:r>
            <a:r>
              <a:rPr lang="en-US" baseline="0" dirty="0" smtClean="0"/>
              <a:t> and tolerances are well understood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Contamination requirements are based on heritage missions, documented in EPI-Lo and EPI-Hi</a:t>
            </a:r>
            <a:r>
              <a:rPr lang="en-US" baseline="0" dirty="0" smtClean="0"/>
              <a:t> individual CCPs</a:t>
            </a:r>
            <a:endParaRPr lang="en-US" dirty="0" smtClean="0"/>
          </a:p>
          <a:p>
            <a:r>
              <a:rPr lang="en-US" dirty="0" smtClean="0"/>
              <a:t>Concerns include EPI-Hi detectors and EPI-Lo</a:t>
            </a:r>
            <a:r>
              <a:rPr lang="en-US" baseline="0" dirty="0" smtClean="0"/>
              <a:t> MCPs</a:t>
            </a:r>
          </a:p>
          <a:p>
            <a:r>
              <a:rPr lang="en-US" baseline="0" dirty="0" smtClean="0"/>
              <a:t>Ground purge requirements are established w/S/C in SPP-ISIS ICD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Delete?</a:t>
            </a:r>
          </a:p>
          <a:p>
            <a:r>
              <a:rPr lang="en-US" dirty="0" smtClean="0"/>
              <a:t>Summary of CCPs?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levels of requirements apply to different levels of implementation.</a:t>
            </a:r>
          </a:p>
          <a:p>
            <a:r>
              <a:rPr lang="en-US" dirty="0" smtClean="0"/>
              <a:t>Documents</a:t>
            </a:r>
            <a:r>
              <a:rPr lang="en-US" baseline="0" dirty="0" smtClean="0"/>
              <a:t> are owned by different institutions.</a:t>
            </a:r>
          </a:p>
          <a:p>
            <a:r>
              <a:rPr lang="en-US" baseline="0" dirty="0" smtClean="0"/>
              <a:t>ISIS team is involved and performs reviews at all levels – direct signature on L2-L4 (Does Dave sign L1s?).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Requirements</a:t>
            </a:r>
            <a:r>
              <a:rPr lang="en-US" baseline="0" dirty="0" smtClean="0"/>
              <a:t> Document Names and Numbers</a:t>
            </a:r>
          </a:p>
          <a:p>
            <a:r>
              <a:rPr lang="en-US" baseline="0" dirty="0" smtClean="0"/>
              <a:t>Also shows current revision level for APL documents</a:t>
            </a:r>
          </a:p>
          <a:p>
            <a:r>
              <a:rPr lang="en-US" baseline="0" dirty="0" smtClean="0"/>
              <a:t>ISIS reviews and signs off on all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ISIS has provided all deliverable documents required</a:t>
            </a:r>
            <a:r>
              <a:rPr lang="en-US" baseline="0" dirty="0" smtClean="0"/>
              <a:t> for PDR </a:t>
            </a:r>
            <a:r>
              <a:rPr lang="en-US" dirty="0" smtClean="0"/>
              <a:t>to the Project</a:t>
            </a:r>
          </a:p>
          <a:p>
            <a:r>
              <a:rPr lang="en-US" dirty="0" smtClean="0"/>
              <a:t>Instrument designs are well under way in the form of board schematics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ISIS has been responsive</a:t>
            </a:r>
            <a:r>
              <a:rPr lang="en-US" baseline="0" dirty="0" smtClean="0"/>
              <a:t> to inputs required by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EFEF4-8BBA-40F0-AD39-2D35B432C5D6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ISIS Driving L1/L2 Requirements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driving requirement flows</a:t>
            </a:r>
            <a:r>
              <a:rPr lang="en-US" baseline="0" dirty="0" smtClean="0"/>
              <a:t> to at least 1 L3 requirement</a:t>
            </a:r>
          </a:p>
          <a:p>
            <a:r>
              <a:rPr lang="en-US" baseline="0" dirty="0" smtClean="0"/>
              <a:t>A description/clarification is captured at the S/C level</a:t>
            </a:r>
          </a:p>
          <a:p>
            <a:r>
              <a:rPr lang="en-US" baseline="0" dirty="0" smtClean="0"/>
              <a:t>Further, S/C rationale is captured at L3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Illustration of science requirements </a:t>
            </a:r>
            <a:r>
              <a:rPr lang="en-US" dirty="0" err="1" smtClean="0"/>
              <a:t>flowdown</a:t>
            </a:r>
            <a:endParaRPr lang="en-US" dirty="0" smtClean="0"/>
          </a:p>
          <a:p>
            <a:r>
              <a:rPr lang="en-US" dirty="0" smtClean="0"/>
              <a:t>L3 requirements flow down to at least 1 L4</a:t>
            </a:r>
            <a:r>
              <a:rPr lang="en-US" baseline="0" dirty="0" smtClean="0"/>
              <a:t> requirement</a:t>
            </a:r>
          </a:p>
          <a:p>
            <a:r>
              <a:rPr lang="en-US" baseline="0" dirty="0" smtClean="0"/>
              <a:t>Flow down is captured in the requirements document itself (show a picture)</a:t>
            </a:r>
          </a:p>
          <a:p>
            <a:r>
              <a:rPr lang="en-US" baseline="0" dirty="0" smtClean="0"/>
              <a:t>Every L4 requirement is verifiable either directly or via several activities</a:t>
            </a:r>
          </a:p>
          <a:p>
            <a:r>
              <a:rPr lang="en-US" baseline="0" dirty="0" smtClean="0"/>
              <a:t>L3 requirements are verified directly by roll-up of L4 requirement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06 – </a:t>
            </a:r>
            <a:r>
              <a:rPr lang="en-US" sz="1000" baseline="0" dirty="0" smtClean="0"/>
              <a:t> Systems Engineering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Dickinson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Systems Engineering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r>
              <a:rPr lang="en-US" dirty="0" err="1" smtClean="0"/>
              <a:t>Flowdown</a:t>
            </a:r>
            <a:r>
              <a:rPr lang="en-US" dirty="0" smtClean="0"/>
              <a:t> to L3</a:t>
            </a:r>
            <a:endParaRPr lang="en-US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09638"/>
            <a:ext cx="4137025" cy="328774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3492" name="Picture 4"/>
          <p:cNvPicPr>
            <a:picLocks noGrp="1" noChangeAspect="1" noChangeArrowheads="1"/>
          </p:cNvPicPr>
          <p:nvPr>
            <p:ph sz="half" idx="1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6560" y="2275523"/>
            <a:ext cx="4110131" cy="33718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358775" y="1132114"/>
            <a:ext cx="8426450" cy="546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L2: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Mission shall measure energetic electrons, as follows: </a:t>
            </a:r>
          </a:p>
          <a:p>
            <a:pPr marL="463550" marR="0" lvl="1" indent="-23495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Energy range: ≤ 0.05 to ≥ 3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MeV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C1050"/>
                </a:solidFill>
                <a:effectLst/>
                <a:uLnTx/>
                <a:uFillTx/>
                <a:latin typeface="+mn-lt"/>
              </a:rPr>
              <a:t>L3:</a:t>
            </a: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C1050"/>
              </a:solidFill>
              <a:effectLst/>
              <a:uLnTx/>
              <a:uFillTx/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C1050"/>
              </a:solidFill>
              <a:effectLst/>
              <a:uLnTx/>
              <a:uFillTx/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C1050"/>
              </a:solidFill>
              <a:effectLst/>
              <a:uLnTx/>
              <a:uFillTx/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C1050"/>
              </a:solidFill>
              <a:effectLst/>
              <a:uLnTx/>
              <a:uFillTx/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C1050"/>
              </a:solidFill>
              <a:effectLst/>
              <a:uLnTx/>
              <a:uFillTx/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lang="en-US" sz="2200" kern="0" dirty="0" smtClean="0">
              <a:solidFill>
                <a:srgbClr val="1C1050"/>
              </a:solidFill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1C1050"/>
              </a:solidFill>
              <a:effectLst/>
              <a:uLnTx/>
              <a:uFillTx/>
              <a:latin typeface="+mn-lt"/>
            </a:endParaRPr>
          </a:p>
          <a:p>
            <a:pPr marL="6350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en-US" sz="2200" kern="0" dirty="0" smtClean="0">
                <a:latin typeface="+mn-lt"/>
              </a:rPr>
              <a:t>Traceability to L2 as well as more detail captured at L3</a:t>
            </a:r>
          </a:p>
          <a:p>
            <a:pPr marL="463550" lvl="1" indent="-234950" algn="l">
              <a:lnSpc>
                <a:spcPct val="85000"/>
              </a:lnSpc>
              <a:spcAft>
                <a:spcPts val="0"/>
              </a:spcAft>
              <a:buFont typeface="Wingdings" charset="2"/>
              <a:buChar char="§"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Description/Clarification, S/C Rationale, Parent Traceability, Requirement Allocation</a:t>
            </a: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7013" marR="0" lvl="0" indent="-227013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r>
              <a:rPr lang="en-US" dirty="0" err="1" smtClean="0"/>
              <a:t>Flowdown</a:t>
            </a:r>
            <a:r>
              <a:rPr lang="en-US" dirty="0" smtClean="0"/>
              <a:t> to L4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L4: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Traceability to L3, ISIS Rationale, Verification Method, and Verification Activity captured at L4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48" y="272349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" y="1503046"/>
            <a:ext cx="8808720" cy="378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</a:t>
            </a:r>
            <a:r>
              <a:rPr lang="en-US" dirty="0"/>
              <a:t>Block Diagram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716" y="1121534"/>
            <a:ext cx="6949976" cy="471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6934" y="615696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EPI-Lo mounted to shared ISIS Bracket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63669" y="4511040"/>
            <a:ext cx="2454518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Unique EPI-Lo to S/C </a:t>
            </a:r>
          </a:p>
          <a:p>
            <a:pPr algn="l"/>
            <a:r>
              <a:rPr lang="en-US" dirty="0" smtClean="0"/>
              <a:t>Interfaces include:</a:t>
            </a:r>
          </a:p>
          <a:p>
            <a:pPr algn="l">
              <a:buFontTx/>
              <a:buChar char="-"/>
            </a:pPr>
            <a:r>
              <a:rPr lang="en-US" dirty="0" smtClean="0"/>
              <a:t>S/C power</a:t>
            </a:r>
          </a:p>
          <a:p>
            <a:pPr algn="l">
              <a:buFontTx/>
              <a:buChar char="-"/>
            </a:pPr>
            <a:r>
              <a:rPr lang="en-US" dirty="0" err="1" smtClean="0"/>
              <a:t>Cmd</a:t>
            </a:r>
            <a:r>
              <a:rPr lang="en-US" dirty="0" smtClean="0"/>
              <a:t>/</a:t>
            </a:r>
            <a:r>
              <a:rPr lang="en-US" dirty="0" err="1" smtClean="0"/>
              <a:t>Tlm</a:t>
            </a: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Survival Heaters</a:t>
            </a:r>
          </a:p>
          <a:p>
            <a:pPr algn="l">
              <a:buFontTx/>
              <a:buChar char="-"/>
            </a:pPr>
            <a:r>
              <a:rPr lang="en-US" dirty="0" smtClean="0"/>
              <a:t>S/C Temp Sensors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4" name="Content Placeholder 3" descr="epi-hi_block_diagram_5-5-13_n.pd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603" r="-2666"/>
          <a:stretch>
            <a:fillRect/>
          </a:stretch>
        </p:blipFill>
        <p:spPr>
          <a:xfrm>
            <a:off x="0" y="1121954"/>
            <a:ext cx="6613986" cy="4963886"/>
          </a:xfrm>
        </p:spPr>
      </p:pic>
      <p:sp>
        <p:nvSpPr>
          <p:cNvPr id="5" name="TextBox 4"/>
          <p:cNvSpPr txBox="1"/>
          <p:nvPr/>
        </p:nvSpPr>
        <p:spPr>
          <a:xfrm>
            <a:off x="916934" y="615696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EPI-Hi mounted to shared ISIS Bracket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3669" y="4368800"/>
            <a:ext cx="2416046" cy="203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Unique EPI-Hi to S/C </a:t>
            </a:r>
          </a:p>
          <a:p>
            <a:pPr algn="l"/>
            <a:r>
              <a:rPr lang="en-US" dirty="0" smtClean="0"/>
              <a:t>Interfaces include:</a:t>
            </a:r>
          </a:p>
          <a:p>
            <a:pPr algn="l">
              <a:buFontTx/>
              <a:buChar char="-"/>
            </a:pPr>
            <a:r>
              <a:rPr lang="en-US" dirty="0" smtClean="0"/>
              <a:t>S/C power</a:t>
            </a:r>
          </a:p>
          <a:p>
            <a:pPr algn="l">
              <a:buFontTx/>
              <a:buChar char="-"/>
            </a:pPr>
            <a:r>
              <a:rPr lang="en-US" dirty="0" err="1" smtClean="0"/>
              <a:t>Cmd</a:t>
            </a:r>
            <a:r>
              <a:rPr lang="en-US" dirty="0" smtClean="0"/>
              <a:t>/</a:t>
            </a:r>
            <a:r>
              <a:rPr lang="en-US" dirty="0" err="1" smtClean="0"/>
              <a:t>Tlm</a:t>
            </a:r>
            <a:endParaRPr lang="en-US" dirty="0" smtClean="0"/>
          </a:p>
          <a:p>
            <a:pPr algn="l">
              <a:buFontTx/>
              <a:buChar char="-"/>
            </a:pPr>
            <a:r>
              <a:rPr lang="en-US" dirty="0" smtClean="0"/>
              <a:t>Survival Heaters</a:t>
            </a:r>
          </a:p>
          <a:p>
            <a:pPr algn="l">
              <a:buFontTx/>
              <a:buChar char="-"/>
            </a:pPr>
            <a:r>
              <a:rPr lang="en-US" dirty="0" smtClean="0"/>
              <a:t>Operational Heaters</a:t>
            </a:r>
          </a:p>
          <a:p>
            <a:pPr algn="l">
              <a:buFontTx/>
              <a:buChar char="-"/>
            </a:pPr>
            <a:r>
              <a:rPr lang="en-US" dirty="0" smtClean="0"/>
              <a:t>S/C Temp Sensors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Interfaces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74835" y="1069373"/>
            <a:ext cx="5915660" cy="201168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5055" y="3223428"/>
            <a:ext cx="5947718" cy="32374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2906939" cy="52385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Main Instrument Power</a:t>
            </a:r>
          </a:p>
          <a:p>
            <a:pPr lvl="1"/>
            <a:r>
              <a:rPr lang="en-US" dirty="0" smtClean="0"/>
              <a:t>Survival Heaters</a:t>
            </a:r>
          </a:p>
          <a:p>
            <a:pPr lvl="1"/>
            <a:r>
              <a:rPr lang="en-US" dirty="0" smtClean="0"/>
              <a:t>Operational Heaters (EPI-Hi)</a:t>
            </a:r>
          </a:p>
          <a:p>
            <a:r>
              <a:rPr lang="en-US" dirty="0" smtClean="0"/>
              <a:t>Command &amp; Telemetry</a:t>
            </a:r>
          </a:p>
          <a:p>
            <a:pPr lvl="1"/>
            <a:r>
              <a:rPr lang="en-US" dirty="0" smtClean="0"/>
              <a:t>Side A/B LVDS UART</a:t>
            </a:r>
          </a:p>
          <a:p>
            <a:r>
              <a:rPr lang="en-US" dirty="0" smtClean="0"/>
              <a:t>Grounding</a:t>
            </a:r>
          </a:p>
          <a:p>
            <a:pPr lvl="1"/>
            <a:r>
              <a:rPr lang="en-US" dirty="0" smtClean="0"/>
              <a:t>Chassis Ground</a:t>
            </a:r>
          </a:p>
          <a:p>
            <a:r>
              <a:rPr lang="en-US" dirty="0" smtClean="0"/>
              <a:t>Thermal</a:t>
            </a:r>
          </a:p>
          <a:p>
            <a:pPr lvl="1"/>
            <a:r>
              <a:rPr lang="en-US" dirty="0" smtClean="0"/>
              <a:t>Heaters</a:t>
            </a:r>
          </a:p>
          <a:p>
            <a:pPr lvl="1"/>
            <a:r>
              <a:rPr lang="en-US" dirty="0" smtClean="0"/>
              <a:t>Thermistors</a:t>
            </a:r>
          </a:p>
          <a:p>
            <a:pPr lvl="1"/>
            <a:r>
              <a:rPr lang="en-US" dirty="0" smtClean="0"/>
              <a:t>Thermal Strap</a:t>
            </a:r>
          </a:p>
          <a:p>
            <a:r>
              <a:rPr lang="en-US" dirty="0" smtClean="0"/>
              <a:t>Captured in GI and SPP-ISIS ICDs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6638305" y="5522027"/>
            <a:ext cx="2327565" cy="9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7013" marR="0" lvl="0" indent="-2270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Instrument Interface Circuit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Grounding Diagram</a:t>
            </a:r>
            <a:endParaRPr lang="en-US" dirty="0"/>
          </a:p>
        </p:txBody>
      </p:sp>
      <p:pic>
        <p:nvPicPr>
          <p:cNvPr id="6" name="Picture 5" descr="grounding_sc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615044"/>
            <a:ext cx="912785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840675" y="5296395"/>
            <a:ext cx="5474526" cy="1294411"/>
          </a:xfrm>
        </p:spPr>
        <p:txBody>
          <a:bodyPr/>
          <a:lstStyle/>
          <a:p>
            <a:r>
              <a:rPr lang="en-US" dirty="0" smtClean="0"/>
              <a:t>Captured in GI ICD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667" y="1132114"/>
            <a:ext cx="2657557" cy="1741715"/>
          </a:xfrm>
        </p:spPr>
        <p:txBody>
          <a:bodyPr/>
          <a:lstStyle/>
          <a:p>
            <a:r>
              <a:rPr lang="en-US" dirty="0" smtClean="0"/>
              <a:t>EPI-Lo</a:t>
            </a:r>
          </a:p>
          <a:p>
            <a:endParaRPr lang="en-US" dirty="0" smtClean="0"/>
          </a:p>
          <a:p>
            <a:r>
              <a:rPr lang="en-US" dirty="0" smtClean="0"/>
              <a:t>Captured in SPP-ISIS ICD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Grounding Diagrams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140" y="924234"/>
            <a:ext cx="5476875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0705" y="3482426"/>
            <a:ext cx="6222670" cy="301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Mechanical Interfaces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66800"/>
            <a:ext cx="8537575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Mechanical - Vault</a:t>
            </a:r>
          </a:p>
          <a:p>
            <a:pPr lvl="1">
              <a:lnSpc>
                <a:spcPct val="90000"/>
              </a:lnSpc>
            </a:pPr>
            <a:r>
              <a:rPr lang="en-US"/>
              <a:t>Electronics box location settled in vault </a:t>
            </a:r>
          </a:p>
          <a:p>
            <a:pPr lvl="1">
              <a:lnSpc>
                <a:spcPct val="90000"/>
              </a:lnSpc>
            </a:pPr>
            <a:r>
              <a:rPr lang="en-US"/>
              <a:t>Vault cable feedthrough plate with mouseholes for HV cables in work with LM</a:t>
            </a:r>
          </a:p>
          <a:p>
            <a:pPr lvl="1">
              <a:lnSpc>
                <a:spcPct val="90000"/>
              </a:lnSpc>
            </a:pPr>
            <a:r>
              <a:rPr lang="en-US"/>
              <a:t>Keep Out Zone at a corner of JADE box for clearance on cables to MWR box</a:t>
            </a:r>
          </a:p>
          <a:p>
            <a:pPr lvl="1">
              <a:lnSpc>
                <a:spcPct val="90000"/>
              </a:lnSpc>
            </a:pPr>
            <a:r>
              <a:rPr lang="en-US"/>
              <a:t>Ebox thermally conducts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/>
              <a:t>	through mounting</a:t>
            </a:r>
          </a:p>
          <a:p>
            <a:pPr lvl="1">
              <a:lnSpc>
                <a:spcPct val="90000"/>
              </a:lnSpc>
            </a:pPr>
            <a:r>
              <a:rPr lang="en-US"/>
              <a:t>Latest Ebox Volume: </a:t>
            </a:r>
          </a:p>
          <a:p>
            <a:pPr lvl="2">
              <a:lnSpc>
                <a:spcPct val="90000"/>
              </a:lnSpc>
            </a:pPr>
            <a:r>
              <a:rPr lang="en-US"/>
              <a:t>28.37 x 22.86 x 18 cm </a:t>
            </a:r>
          </a:p>
          <a:p>
            <a:pPr lvl="2">
              <a:lnSpc>
                <a:spcPct val="90000"/>
              </a:lnSpc>
            </a:pPr>
            <a:r>
              <a:rPr lang="en-US"/>
              <a:t>(11.169” x 9” x 7.085”)</a:t>
            </a:r>
          </a:p>
          <a:p>
            <a:pPr lvl="1">
              <a:lnSpc>
                <a:spcPct val="90000"/>
              </a:lnSpc>
            </a:pPr>
            <a:r>
              <a:rPr lang="en-US"/>
              <a:t>Max Ebox Volume: </a:t>
            </a:r>
          </a:p>
          <a:p>
            <a:pPr lvl="2">
              <a:lnSpc>
                <a:spcPct val="90000"/>
              </a:lnSpc>
            </a:pPr>
            <a:r>
              <a:rPr lang="en-US"/>
              <a:t>29.53 x 23.18 x 18 cm  </a:t>
            </a:r>
          </a:p>
          <a:p>
            <a:pPr lvl="2">
              <a:lnSpc>
                <a:spcPct val="90000"/>
              </a:lnSpc>
            </a:pPr>
            <a:r>
              <a:rPr lang="en-US"/>
              <a:t>(11.625” x  9.126” x  7.087”)</a:t>
            </a:r>
          </a:p>
          <a:p>
            <a:pPr lvl="1">
              <a:lnSpc>
                <a:spcPct val="90000"/>
              </a:lnSpc>
            </a:pPr>
            <a:r>
              <a:rPr lang="en-US"/>
              <a:t>Defined axis of growth – only 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US"/>
              <a:t>	in box +Z direction (s/c -X/-Y)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41625"/>
            <a:ext cx="45878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7467600" y="4572000"/>
            <a:ext cx="762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934200" y="56388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339966"/>
                </a:solidFill>
              </a:rPr>
              <a:t>JADEEbox</a:t>
            </a:r>
          </a:p>
        </p:txBody>
      </p:sp>
      <p:sp>
        <p:nvSpPr>
          <p:cNvPr id="7" name="Rectangle 6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Spacecraft Sep Plane </a:t>
            </a:r>
            <a:r>
              <a:rPr lang="en-US" dirty="0"/>
              <a:t>Keep Out Zone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556000"/>
            <a:ext cx="50355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34950" y="4902200"/>
            <a:ext cx="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55499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ea typeface="ＭＳ Ｐゴシック" pitchFamily="8" charset="-128"/>
              </a:rPr>
              <a:t>TBD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>
            <a:off x="157163" y="4914900"/>
            <a:ext cx="18843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441325" y="4875213"/>
            <a:ext cx="1600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80963" y="4419600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pitchFamily="8" charset="-128"/>
              </a:rPr>
              <a:t>0.95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82600" y="4695825"/>
            <a:ext cx="4763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487363" y="4914900"/>
            <a:ext cx="1587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1760538" y="3568700"/>
            <a:ext cx="6350" cy="1306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2049463" y="3581400"/>
            <a:ext cx="7937" cy="293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1533525" y="3606800"/>
            <a:ext cx="2333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2044700" y="3606800"/>
            <a:ext cx="1889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2209800" y="3429000"/>
            <a:ext cx="81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ea typeface="ＭＳ Ｐゴシック" pitchFamily="8" charset="-128"/>
              </a:rPr>
              <a:t>5.82 cm</a:t>
            </a:r>
          </a:p>
        </p:txBody>
      </p:sp>
      <p:sp>
        <p:nvSpPr>
          <p:cNvPr id="22547" name="Rectangle 19" descr="20%"/>
          <p:cNvSpPr>
            <a:spLocks noChangeArrowheads="1"/>
          </p:cNvSpPr>
          <p:nvPr/>
        </p:nvSpPr>
        <p:spPr bwMode="auto">
          <a:xfrm>
            <a:off x="1768475" y="4821238"/>
            <a:ext cx="274638" cy="85725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051050" y="3973513"/>
            <a:ext cx="1052513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66"/>
                </a:solidFill>
                <a:ea typeface="ＭＳ Ｐゴシック" pitchFamily="8" charset="-128"/>
              </a:rPr>
              <a:t>JADE</a:t>
            </a:r>
          </a:p>
          <a:p>
            <a:pPr algn="ctr"/>
            <a:r>
              <a:rPr lang="en-US" sz="1400">
                <a:solidFill>
                  <a:srgbClr val="339966"/>
                </a:solidFill>
                <a:ea typeface="ＭＳ Ｐゴシック" pitchFamily="8" charset="-128"/>
              </a:rPr>
              <a:t>Electronics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215900" y="2286000"/>
            <a:ext cx="1987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ea typeface="ＭＳ Ｐゴシック" pitchFamily="8" charset="-128"/>
              </a:rPr>
              <a:t>JADE harness </a:t>
            </a:r>
          </a:p>
          <a:p>
            <a:pPr algn="ctr"/>
            <a:r>
              <a:rPr lang="en-US" b="1">
                <a:ea typeface="ＭＳ Ｐゴシック" pitchFamily="8" charset="-128"/>
              </a:rPr>
              <a:t>Keep Out Zone,</a:t>
            </a:r>
          </a:p>
          <a:p>
            <a:pPr algn="ctr"/>
            <a:r>
              <a:rPr lang="en-US" b="1">
                <a:ea typeface="ＭＳ Ｐゴシック" pitchFamily="8" charset="-128"/>
              </a:rPr>
              <a:t>5.82 cm x 1.6 cm</a:t>
            </a: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1219200" y="3200400"/>
            <a:ext cx="5334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1755775" y="5016500"/>
            <a:ext cx="277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flipH="1">
            <a:off x="153988" y="6402388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242888" y="5810250"/>
            <a:ext cx="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7554913" y="2406650"/>
            <a:ext cx="3619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8318500" y="2192338"/>
            <a:ext cx="377825" cy="263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ea typeface="ＭＳ Ｐゴシック" pitchFamily="8" charset="-128"/>
              </a:rPr>
              <a:t>1.6</a:t>
            </a:r>
          </a:p>
        </p:txBody>
      </p:sp>
      <p:pic>
        <p:nvPicPr>
          <p:cNvPr id="2256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90600"/>
            <a:ext cx="49784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7920038" y="2401888"/>
            <a:ext cx="4492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7462838" y="2338388"/>
            <a:ext cx="9017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8262938" y="2233613"/>
            <a:ext cx="1587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 flipV="1">
            <a:off x="8267700" y="2401888"/>
            <a:ext cx="1588" cy="90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67" name="Rectangle 39" descr="20%"/>
          <p:cNvSpPr>
            <a:spLocks noChangeArrowheads="1"/>
          </p:cNvSpPr>
          <p:nvPr/>
        </p:nvSpPr>
        <p:spPr bwMode="auto">
          <a:xfrm>
            <a:off x="7467600" y="2341563"/>
            <a:ext cx="438150" cy="60325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6553200" y="4267200"/>
            <a:ext cx="234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ea typeface="ＭＳ Ｐゴシック" pitchFamily="8" charset="-128"/>
              </a:rPr>
              <a:t>JADE harness KOZ,</a:t>
            </a:r>
          </a:p>
          <a:p>
            <a:r>
              <a:rPr lang="en-US" b="1">
                <a:ea typeface="ＭＳ Ｐゴシック" pitchFamily="8" charset="-128"/>
              </a:rPr>
              <a:t>7.1 cm x 1.6 cm</a:t>
            </a:r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 flipH="1" flipV="1">
            <a:off x="7758113" y="2435225"/>
            <a:ext cx="1524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5700713" y="1368425"/>
            <a:ext cx="10525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66"/>
                </a:solidFill>
                <a:ea typeface="ＭＳ Ｐゴシック" pitchFamily="8" charset="-128"/>
              </a:rPr>
              <a:t>JADE</a:t>
            </a:r>
          </a:p>
          <a:p>
            <a:pPr algn="ctr"/>
            <a:r>
              <a:rPr lang="en-US" sz="1400">
                <a:solidFill>
                  <a:srgbClr val="339966"/>
                </a:solidFill>
                <a:ea typeface="ＭＳ Ｐゴシック" pitchFamily="8" charset="-128"/>
              </a:rPr>
              <a:t>Electronics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6919913" y="2663825"/>
            <a:ext cx="635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ea typeface="ＭＳ Ｐゴシック" pitchFamily="8" charset="-128"/>
              </a:rPr>
              <a:t>MWR</a:t>
            </a:r>
          </a:p>
        </p:txBody>
      </p:sp>
      <p:sp>
        <p:nvSpPr>
          <p:cNvPr id="22572" name="Line 44"/>
          <p:cNvSpPr>
            <a:spLocks noChangeShapeType="1"/>
          </p:cNvSpPr>
          <p:nvPr/>
        </p:nvSpPr>
        <p:spPr bwMode="auto">
          <a:xfrm flipH="1" flipV="1">
            <a:off x="6691313" y="1649413"/>
            <a:ext cx="762000" cy="23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7910513" y="2435225"/>
            <a:ext cx="79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ea typeface="ＭＳ Ｐゴシック" pitchFamily="8" charset="-128"/>
              </a:rPr>
              <a:t>1.6 cm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Spacecraft Accommodations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57188" y="1162050"/>
            <a:ext cx="8621712" cy="5111750"/>
            <a:chOff x="225" y="732"/>
            <a:chExt cx="5431" cy="3220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r="8163"/>
            <a:stretch>
              <a:fillRect/>
            </a:stretch>
          </p:blipFill>
          <p:spPr bwMode="auto">
            <a:xfrm>
              <a:off x="646" y="732"/>
              <a:ext cx="3915" cy="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4255" y="2429"/>
              <a:ext cx="5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4835" y="2304"/>
              <a:ext cx="82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ea typeface="ＭＳ Ｐゴシック" pitchFamily="8" charset="-128"/>
                </a:rPr>
                <a:t>Spacecraft</a:t>
              </a:r>
            </a:p>
            <a:p>
              <a:pPr eaLnBrk="0" hangingPunct="0"/>
              <a:r>
                <a:rPr lang="en-US" sz="1600">
                  <a:ea typeface="ＭＳ Ｐゴシック" pitchFamily="8" charset="-128"/>
                </a:rPr>
                <a:t>+X</a:t>
              </a:r>
            </a:p>
            <a:p>
              <a:pPr eaLnBrk="0" hangingPunct="0"/>
              <a:r>
                <a:rPr lang="en-US" sz="1600">
                  <a:ea typeface="ＭＳ Ｐゴシック" pitchFamily="8" charset="-128"/>
                </a:rPr>
                <a:t>(Mag Boom)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312" y="864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>
                  <a:ea typeface="ＭＳ Ｐゴシック" pitchFamily="8" charset="-128"/>
                </a:rPr>
                <a:t>JADE-E060</a:t>
              </a: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25" y="1717"/>
              <a:ext cx="9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ea typeface="ＭＳ Ｐゴシック" pitchFamily="8" charset="-128"/>
                </a:rPr>
                <a:t>JADE Ion Sensor</a:t>
              </a: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72" y="2352"/>
              <a:ext cx="75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>
                  <a:ea typeface="ＭＳ Ｐゴシック" pitchFamily="8" charset="-128"/>
                </a:rPr>
                <a:t>JADE-E180</a:t>
              </a: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3442" y="3524"/>
              <a:ext cx="7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ea typeface="ＭＳ Ｐゴシック" pitchFamily="8" charset="-128"/>
                </a:rPr>
                <a:t>JADE-E300</a:t>
              </a: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4641" y="1466"/>
              <a:ext cx="774" cy="4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ea typeface="ＭＳ Ｐゴシック" pitchFamily="8" charset="-128"/>
                </a:rPr>
                <a:t>Instrument </a:t>
              </a:r>
            </a:p>
            <a:p>
              <a:pPr eaLnBrk="0" hangingPunct="0"/>
              <a:r>
                <a:rPr lang="en-US" sz="1400">
                  <a:ea typeface="ＭＳ Ｐゴシック" pitchFamily="8" charset="-128"/>
                </a:rPr>
                <a:t>Electronics</a:t>
              </a:r>
            </a:p>
            <a:p>
              <a:pPr eaLnBrk="0" hangingPunct="0"/>
              <a:r>
                <a:rPr lang="en-US" sz="1400">
                  <a:ea typeface="ＭＳ Ｐゴシック" pitchFamily="8" charset="-128"/>
                </a:rPr>
                <a:t>Hinged panel</a:t>
              </a:r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2586" y="1282"/>
              <a:ext cx="2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ea typeface="ＭＳ Ｐゴシック" pitchFamily="8" charset="-128"/>
                </a:rPr>
                <a:t>+Y</a:t>
              </a:r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H="1">
              <a:off x="2994" y="1585"/>
              <a:ext cx="1654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 flipV="1">
              <a:off x="2736" y="14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H="1" flipV="1">
              <a:off x="3381" y="3461"/>
              <a:ext cx="62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flipH="1">
              <a:off x="3284" y="1071"/>
              <a:ext cx="57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1344" y="24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 driving requirements</a:t>
            </a:r>
          </a:p>
          <a:p>
            <a:r>
              <a:rPr lang="en-US" dirty="0" smtClean="0"/>
              <a:t>Flow down of instrument performance requirements to major </a:t>
            </a:r>
            <a:r>
              <a:rPr lang="en-US" dirty="0" smtClean="0">
                <a:solidFill>
                  <a:srgbClr val="000000"/>
                </a:solidFill>
              </a:rPr>
              <a:t>subsy</a:t>
            </a:r>
            <a:r>
              <a:rPr lang="en-US" dirty="0" smtClean="0"/>
              <a:t>stems</a:t>
            </a:r>
          </a:p>
          <a:p>
            <a:r>
              <a:rPr lang="en-US" dirty="0" smtClean="0"/>
              <a:t>Instrument interfaces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Thermal</a:t>
            </a:r>
          </a:p>
          <a:p>
            <a:r>
              <a:rPr lang="en-US" dirty="0" smtClean="0"/>
              <a:t>Environmental design and test requirements</a:t>
            </a:r>
          </a:p>
          <a:p>
            <a:r>
              <a:rPr lang="en-US" dirty="0" smtClean="0"/>
              <a:t>Resources allocated to the instrument</a:t>
            </a:r>
          </a:p>
          <a:p>
            <a:pPr lvl="1"/>
            <a:r>
              <a:rPr lang="en-US" dirty="0" smtClean="0"/>
              <a:t>Mass, Power, Telemetry Volume, SSR Volume</a:t>
            </a:r>
          </a:p>
          <a:p>
            <a:r>
              <a:rPr lang="en-US" dirty="0" smtClean="0"/>
              <a:t>Instrument command and autonomy</a:t>
            </a:r>
          </a:p>
          <a:p>
            <a:r>
              <a:rPr lang="en-US" dirty="0" smtClean="0"/>
              <a:t>Major trades performed in Phase B</a:t>
            </a:r>
          </a:p>
          <a:p>
            <a:r>
              <a:rPr lang="en-US" dirty="0" smtClean="0"/>
              <a:t>Major changes since MDR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Instrument Mounting to Bracket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JADE Ion Proposed Bracket – To be worked with LM and documented in MICD</a:t>
            </a:r>
          </a:p>
          <a:p>
            <a:r>
              <a:rPr lang="en-US"/>
              <a:t>Plume Shield will be implemented to minimize contamination in direction of s/c deck from thrusters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5562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981200" y="3657600"/>
            <a:ext cx="29718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990600" y="335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Thruster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5791200" y="3429000"/>
            <a:ext cx="129540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934200" y="2819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Proposed Ion Bracket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Mounting to Spacecraft Deck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 JADE Ion Proposed Bracket – To be worked with LM and documented in MICD</a:t>
            </a:r>
          </a:p>
          <a:p>
            <a:r>
              <a:rPr lang="en-US"/>
              <a:t>Plume Shield will be implemented to minimize contamination in direction of s/c deck from thrusters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90800"/>
            <a:ext cx="55626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1981200" y="3657600"/>
            <a:ext cx="29718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990600" y="33528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Thruster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H="1">
            <a:off x="5791200" y="3429000"/>
            <a:ext cx="129540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934200" y="2819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Proposed Ion Bracket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EPI-Hi </a:t>
            </a:r>
            <a:r>
              <a:rPr lang="en-US" dirty="0"/>
              <a:t>Field Of View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155700"/>
            <a:ext cx="5935663" cy="515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648450" y="1387475"/>
            <a:ext cx="1550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ea typeface="ＭＳ Ｐゴシック" pitchFamily="8" charset="-128"/>
              </a:rPr>
              <a:t>Jade 60 X 120 </a:t>
            </a:r>
          </a:p>
          <a:p>
            <a:pPr eaLnBrk="0" hangingPunct="0"/>
            <a:r>
              <a:rPr lang="en-US" sz="1600">
                <a:ea typeface="ＭＳ Ｐゴシック" pitchFamily="8" charset="-128"/>
              </a:rPr>
              <a:t>Keep Out FOV</a:t>
            </a:r>
          </a:p>
        </p:txBody>
      </p:sp>
      <p:sp>
        <p:nvSpPr>
          <p:cNvPr id="6" name="Rectangle 5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Field </a:t>
            </a:r>
            <a:r>
              <a:rPr lang="en-US" dirty="0"/>
              <a:t>Of View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03288"/>
            <a:ext cx="716280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676400" y="12954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57200" y="1066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270° x 10</a:t>
            </a:r>
            <a:r>
              <a:rPr lang="en-US">
                <a:cs typeface="Arial" charset="0"/>
              </a:rPr>
              <a:t>° undeflected FOV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85800" y="2667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22098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270° x 90° goal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1100" y="838200"/>
            <a:ext cx="4152900" cy="12192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/>
              <a:t>180</a:t>
            </a:r>
            <a:r>
              <a:rPr lang="en-US" sz="1800">
                <a:cs typeface="Times New Roman" pitchFamily="18" charset="0"/>
              </a:rPr>
              <a:t>º </a:t>
            </a:r>
            <a:r>
              <a:rPr lang="en-US" sz="1800"/>
              <a:t>away from deck should be clear</a:t>
            </a:r>
          </a:p>
          <a:p>
            <a:pPr>
              <a:lnSpc>
                <a:spcPct val="90000"/>
              </a:lnSpc>
            </a:pPr>
            <a:r>
              <a:rPr lang="en-US" sz="1800"/>
              <a:t>Obstructions from HGA and Thrusters/ Plume Shield will be documented in MICD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Thermal Interfaces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79575"/>
            <a:ext cx="8537575" cy="28630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EPI-Hi:</a:t>
            </a:r>
          </a:p>
          <a:p>
            <a:pPr lvl="1"/>
            <a:r>
              <a:rPr lang="en-US" dirty="0" smtClean="0"/>
              <a:t>Both survival and operational heater services from the spacecraft</a:t>
            </a:r>
          </a:p>
          <a:p>
            <a:pPr lvl="1"/>
            <a:r>
              <a:rPr lang="en-US" dirty="0" smtClean="0"/>
              <a:t>Instrument controls operational heater</a:t>
            </a:r>
          </a:p>
          <a:p>
            <a:pPr lvl="1"/>
            <a:r>
              <a:rPr lang="en-US" dirty="0" smtClean="0"/>
              <a:t>Spacecraft controls survival heater</a:t>
            </a:r>
          </a:p>
          <a:p>
            <a:pPr lvl="1"/>
            <a:r>
              <a:rPr lang="en-US" dirty="0" smtClean="0"/>
              <a:t>Has 5 temp sensors monitored by spacecraft</a:t>
            </a:r>
          </a:p>
          <a:p>
            <a:r>
              <a:rPr lang="en-US" dirty="0" smtClean="0"/>
              <a:t>EPI-Lo:</a:t>
            </a:r>
          </a:p>
          <a:p>
            <a:pPr lvl="1"/>
            <a:r>
              <a:rPr lang="en-US" dirty="0" smtClean="0"/>
              <a:t>Has a dual use survival/operational heater, used during survival conditions, instrument pre-on warm-up, and in low power modes</a:t>
            </a:r>
          </a:p>
          <a:p>
            <a:pPr lvl="1"/>
            <a:r>
              <a:rPr lang="en-US" dirty="0" smtClean="0"/>
              <a:t>EPI-Lo has 2 temp sensors</a:t>
            </a:r>
          </a:p>
          <a:p>
            <a:r>
              <a:rPr lang="en-US" dirty="0" smtClean="0"/>
              <a:t>Individual thermal straps to spacecraft deck</a:t>
            </a: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2612" y="3829488"/>
            <a:ext cx="54387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- Power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775" y="4338320"/>
            <a:ext cx="8426450" cy="21742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ISIS Current Best Estimates and Uncertainties</a:t>
            </a:r>
          </a:p>
          <a:p>
            <a:r>
              <a:rPr lang="en-US" dirty="0" smtClean="0"/>
              <a:t>ISIS Power by Mode and service</a:t>
            </a:r>
          </a:p>
          <a:p>
            <a:r>
              <a:rPr lang="en-US" dirty="0" smtClean="0"/>
              <a:t>EPI-Lo has a low-power Boot safe-hold mode in which survival heaters are used as operational heaters to maintain instrument above Cold Op. temps</a:t>
            </a:r>
          </a:p>
          <a:p>
            <a:r>
              <a:rPr lang="en-US" dirty="0" smtClean="0"/>
              <a:t>EPI-Hi is either on or off</a:t>
            </a:r>
          </a:p>
          <a:p>
            <a:r>
              <a:rPr lang="en-US" dirty="0" smtClean="0"/>
              <a:t>During Survival, heater power is duty cycled to ensure instrument stays above survival temperature</a:t>
            </a:r>
          </a:p>
          <a:p>
            <a:r>
              <a:rPr lang="en-US" dirty="0" smtClean="0"/>
              <a:t>During Warm-up, heater has a 100% duty cycle to warm the instrument prior to normal operations (Encounter Mode)</a:t>
            </a:r>
            <a:endParaRPr lang="en-US" dirty="0"/>
          </a:p>
        </p:txBody>
      </p:sp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930" y="973138"/>
            <a:ext cx="6515100" cy="1152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678" y="2207096"/>
            <a:ext cx="8868921" cy="203533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4"/>
            <a:ext cx="8307705" cy="5238524"/>
          </a:xfrm>
        </p:spPr>
        <p:txBody>
          <a:bodyPr/>
          <a:lstStyle/>
          <a:p>
            <a:r>
              <a:rPr lang="en-US" dirty="0" smtClean="0"/>
              <a:t>Because all resources on SPP are tightly constrained, mass and power estimates have been rigorously maintained based on heritage instruments from the beginning</a:t>
            </a:r>
          </a:p>
          <a:p>
            <a:r>
              <a:rPr lang="en-US" dirty="0" smtClean="0"/>
              <a:t>As a result of this attention to rigorous estimation, there has been no change in instrument power allocation over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– Power (Trend)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9633" y="3495993"/>
            <a:ext cx="4600575" cy="2771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656080"/>
            <a:ext cx="4030345" cy="3129280"/>
          </a:xfrm>
        </p:spPr>
        <p:txBody>
          <a:bodyPr/>
          <a:lstStyle/>
          <a:p>
            <a:r>
              <a:rPr lang="en-US" dirty="0" smtClean="0"/>
              <a:t>With the S/C orbit change, the Instruments were asked to choose key areas to increase mass to reduce risk (in June, 2013)</a:t>
            </a:r>
          </a:p>
          <a:p>
            <a:r>
              <a:rPr lang="en-US" dirty="0" smtClean="0"/>
              <a:t>This increased instrument allocation by 1.5 kg.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- Mass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744974"/>
              </p:ext>
            </p:extLst>
          </p:nvPr>
        </p:nvGraphicFramePr>
        <p:xfrm>
          <a:off x="294638" y="4953000"/>
          <a:ext cx="8633206" cy="1524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23004"/>
                <a:gridCol w="960755"/>
                <a:gridCol w="3449447"/>
              </a:tblGrid>
              <a:tr h="2225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Request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NTE (kg)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Addressed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ISIS Bracket Change to Follow Umbra at TPS Shift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APL</a:t>
                      </a:r>
                      <a:r>
                        <a:rPr lang="en-US" sz="1400" baseline="0" dirty="0" smtClean="0"/>
                        <a:t> proposal. Also hold 0.100 kg as lien.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</a:t>
                      </a:r>
                      <a:r>
                        <a:rPr lang="en-US" sz="1400" baseline="0" dirty="0" smtClean="0"/>
                        <a:t> Size of Four EPI-HI Boards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Mitigate</a:t>
                      </a:r>
                      <a:r>
                        <a:rPr lang="en-US" sz="1400" baseline="0" dirty="0" smtClean="0"/>
                        <a:t> board area allocation risk.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Heavier Than Expected MCPs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Realized</a:t>
                      </a:r>
                      <a:r>
                        <a:rPr lang="en-US" sz="1400" baseline="0" dirty="0" smtClean="0"/>
                        <a:t> mass growth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1.536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420" y="1062038"/>
            <a:ext cx="6324600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4993" y="1738313"/>
            <a:ext cx="4600575" cy="27717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3616960"/>
            <a:ext cx="3979545" cy="2113598"/>
          </a:xfrm>
        </p:spPr>
        <p:txBody>
          <a:bodyPr/>
          <a:lstStyle/>
          <a:p>
            <a:r>
              <a:rPr lang="en-US" dirty="0" smtClean="0"/>
              <a:t>ISIS Telemetry request is unchanged since Phase 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- Telemetry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85" y="1260474"/>
            <a:ext cx="8835166" cy="21024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9950" y="3585210"/>
            <a:ext cx="4639733" cy="240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CCSDS APIDs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3123210"/>
            <a:ext cx="8426450" cy="32474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CCSDS APIDs assigned in SPP-ISIS ICD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EPI-Lo and EPI-Hi have each been allocated a </a:t>
            </a:r>
            <a:r>
              <a:rPr lang="en-US" smtClean="0"/>
              <a:t>contiguous range of 64 APIDs </a:t>
            </a:r>
            <a:r>
              <a:rPr lang="en-US" dirty="0" smtClean="0"/>
              <a:t>for CCSDS </a:t>
            </a:r>
            <a:r>
              <a:rPr lang="en-US" dirty="0" err="1" smtClean="0"/>
              <a:t>telecommand</a:t>
            </a:r>
            <a:r>
              <a:rPr lang="en-US" dirty="0" smtClean="0"/>
              <a:t> and telemetry packets.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779" y="932049"/>
            <a:ext cx="75374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653" y="2119251"/>
            <a:ext cx="7092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Systems Engineering</a:t>
            </a:r>
          </a:p>
          <a:p>
            <a:pPr lvl="1"/>
            <a:r>
              <a:rPr lang="en-US" dirty="0" smtClean="0"/>
              <a:t>Both EPI-Hi and EPI-Lo have a dedicated SE</a:t>
            </a:r>
          </a:p>
          <a:p>
            <a:r>
              <a:rPr lang="en-US" dirty="0" smtClean="0"/>
              <a:t>ISIS SE role is to</a:t>
            </a:r>
          </a:p>
          <a:p>
            <a:pPr lvl="1"/>
            <a:r>
              <a:rPr lang="en-US" dirty="0" smtClean="0"/>
              <a:t>Coordinate interactions with the project</a:t>
            </a:r>
          </a:p>
          <a:p>
            <a:pPr lvl="1"/>
            <a:r>
              <a:rPr lang="en-US" dirty="0" smtClean="0"/>
              <a:t>Maximize use of shared resources</a:t>
            </a:r>
          </a:p>
          <a:p>
            <a:pPr lvl="1"/>
            <a:r>
              <a:rPr lang="en-US" dirty="0" smtClean="0"/>
              <a:t>Provide oversight of technical tasks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Systems Engineering Approach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spacecraft will monitor and respond to:</a:t>
            </a:r>
          </a:p>
          <a:p>
            <a:r>
              <a:rPr lang="en-US" dirty="0" smtClean="0"/>
              <a:t>ISIS Power requests instrument critical housekeeping telemetry packet: </a:t>
            </a:r>
          </a:p>
          <a:p>
            <a:pPr lvl="1"/>
            <a:r>
              <a:rPr lang="en-US" dirty="0" smtClean="0"/>
              <a:t>instrument power-down (response = power-down)</a:t>
            </a:r>
          </a:p>
          <a:p>
            <a:pPr lvl="1"/>
            <a:r>
              <a:rPr lang="en-US" dirty="0" smtClean="0"/>
              <a:t>instrument power-cycle (response when &lt; 0.25 AU = power-cycle; response when &gt;= 0.25 AU = power-down)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ISIS Stale aliveness status as determined from the sequence count in the ITF (response when &lt; 0.25 AU = power-cycle; response when &gt;= 0.25 AU = power-down)</a:t>
            </a:r>
          </a:p>
          <a:p>
            <a:endParaRPr lang="en-US" dirty="0" smtClean="0"/>
          </a:p>
          <a:p>
            <a:r>
              <a:rPr lang="en-US" dirty="0" smtClean="0"/>
              <a:t>Excessive instrument power levels as determined from spacecraft Power Distribution Unit (PDU) telemetry (response = power-down)</a:t>
            </a:r>
          </a:p>
          <a:p>
            <a:endParaRPr lang="en-US" dirty="0" smtClean="0"/>
          </a:p>
          <a:p>
            <a:r>
              <a:rPr lang="en-US" dirty="0" smtClean="0"/>
              <a:t>Excessive instrument temperature as determined from spacecraft Remote Interface Units (RIUs) (response = power-down)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Autonomy 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AI&amp;T</a:t>
            </a:r>
            <a:endParaRPr lang="en-US" dirty="0"/>
          </a:p>
        </p:txBody>
      </p:sp>
      <p:pic>
        <p:nvPicPr>
          <p:cNvPr id="4" name="Content Placeholder 3" descr="Juno Fit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899" y="0"/>
            <a:ext cx="499844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879" y="185100"/>
            <a:ext cx="7296339" cy="675511"/>
          </a:xfrm>
        </p:spPr>
        <p:txBody>
          <a:bodyPr/>
          <a:lstStyle/>
          <a:p>
            <a:r>
              <a:rPr lang="en-US" dirty="0" smtClean="0"/>
              <a:t>Environmental Requirements &amp; Tests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Key Environmental Requirements set in EDTRD:</a:t>
            </a:r>
          </a:p>
          <a:p>
            <a:pPr lvl="1"/>
            <a:r>
              <a:rPr lang="en-US" dirty="0" smtClean="0"/>
              <a:t>Duration: 7 years</a:t>
            </a:r>
          </a:p>
          <a:p>
            <a:pPr lvl="1"/>
            <a:r>
              <a:rPr lang="en-US" dirty="0" smtClean="0"/>
              <a:t>Orbits: 24</a:t>
            </a:r>
          </a:p>
          <a:p>
            <a:pPr lvl="1"/>
            <a:r>
              <a:rPr lang="en-US" dirty="0" smtClean="0"/>
              <a:t>Solar Illumination: 1 sun on any aperture</a:t>
            </a:r>
          </a:p>
          <a:p>
            <a:pPr lvl="1"/>
            <a:r>
              <a:rPr lang="en-US" dirty="0" smtClean="0"/>
              <a:t>TID: 70 </a:t>
            </a:r>
            <a:r>
              <a:rPr lang="en-US" dirty="0" err="1" smtClean="0"/>
              <a:t>kRad</a:t>
            </a:r>
            <a:r>
              <a:rPr lang="en-US" dirty="0" smtClean="0"/>
              <a:t> behind 60 mils Al [CHECK THIS???]</a:t>
            </a:r>
          </a:p>
          <a:p>
            <a:pPr lvl="1"/>
            <a:r>
              <a:rPr lang="en-US" dirty="0" smtClean="0"/>
              <a:t>SEL: &gt;80 MeV-cm2/mg</a:t>
            </a:r>
          </a:p>
          <a:p>
            <a:pPr lvl="1"/>
            <a:r>
              <a:rPr lang="en-US" dirty="0" smtClean="0"/>
              <a:t>Dust: Probability of no damage &gt;95%</a:t>
            </a:r>
          </a:p>
          <a:p>
            <a:pPr lvl="2"/>
            <a:r>
              <a:rPr lang="en-US" dirty="0" smtClean="0"/>
              <a:t>EPI-Lo: 124.3 um particle diameter</a:t>
            </a:r>
          </a:p>
          <a:p>
            <a:pPr lvl="2"/>
            <a:r>
              <a:rPr lang="en-US" dirty="0" smtClean="0"/>
              <a:t>EPI-Hi: 68.5 um particle diameter</a:t>
            </a:r>
          </a:p>
          <a:p>
            <a:pPr lvl="1"/>
            <a:r>
              <a:rPr lang="en-US" dirty="0" smtClean="0"/>
              <a:t>Stiffness: &gt;80 Hz Res. Freq.</a:t>
            </a:r>
          </a:p>
          <a:p>
            <a:pPr lvl="1"/>
            <a:r>
              <a:rPr lang="en-US" dirty="0" smtClean="0"/>
              <a:t>Shock: 40G @ 100 Hz at separation interface</a:t>
            </a: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half" idx="1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3113" y="1441456"/>
            <a:ext cx="4137025" cy="48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Commissioning – 2 days for ISIS alone</a:t>
            </a:r>
          </a:p>
          <a:p>
            <a:pPr lvl="1"/>
            <a:r>
              <a:rPr lang="en-US" dirty="0" smtClean="0"/>
              <a:t>Initial Turn-on and Checkout with Real-Time Telemetry</a:t>
            </a:r>
          </a:p>
          <a:p>
            <a:r>
              <a:rPr lang="en-US" dirty="0" smtClean="0"/>
              <a:t>Multi-Instrument Commissioning – 5 days for Instrument Suite</a:t>
            </a:r>
          </a:p>
          <a:p>
            <a:pPr lvl="1"/>
            <a:r>
              <a:rPr lang="en-US" dirty="0" smtClean="0"/>
              <a:t>EPI-Hi &amp; EPI-Lo performs statistics gathering for calibration</a:t>
            </a:r>
          </a:p>
          <a:p>
            <a:r>
              <a:rPr lang="en-US" dirty="0" smtClean="0"/>
              <a:t>Calibration goal: at least 1d of data during significant SEP event on orbit 1-2</a:t>
            </a:r>
          </a:p>
          <a:p>
            <a:r>
              <a:rPr lang="en-US" dirty="0" smtClean="0"/>
              <a:t>Spacecraft-Sun Distance R&lt;0.25 AU (Normal Science Mode) </a:t>
            </a:r>
          </a:p>
          <a:p>
            <a:pPr lvl="1"/>
            <a:r>
              <a:rPr lang="en-US" dirty="0" smtClean="0"/>
              <a:t>Full nominal power </a:t>
            </a:r>
          </a:p>
          <a:p>
            <a:pPr lvl="1"/>
            <a:r>
              <a:rPr lang="en-US" dirty="0" smtClean="0"/>
              <a:t>High data collection rate and burst mode </a:t>
            </a:r>
          </a:p>
          <a:p>
            <a:r>
              <a:rPr lang="en-US" dirty="0" smtClean="0"/>
              <a:t>Spacecraft-Sun Distance: 0.25&lt; R&lt;0.76 AU (Low-rate Science Mode) </a:t>
            </a:r>
          </a:p>
          <a:p>
            <a:pPr lvl="1"/>
            <a:r>
              <a:rPr lang="en-US" dirty="0" smtClean="0"/>
              <a:t>Full power when not </a:t>
            </a:r>
            <a:r>
              <a:rPr lang="en-US" dirty="0" err="1" smtClean="0"/>
              <a:t>downlinking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Full power or low-power mode when </a:t>
            </a:r>
            <a:r>
              <a:rPr lang="en-US" dirty="0" err="1" smtClean="0"/>
              <a:t>downlinking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Reduced data collection rate </a:t>
            </a:r>
          </a:p>
          <a:p>
            <a:pPr lvl="1"/>
            <a:r>
              <a:rPr lang="en-US" dirty="0" smtClean="0"/>
              <a:t>Commanding window should be scheduled late in the series of telemetry passes, although it may not be used every orbit </a:t>
            </a:r>
          </a:p>
          <a:p>
            <a:pPr lvl="1"/>
            <a:r>
              <a:rPr lang="en-US" dirty="0" smtClean="0"/>
              <a:t>Minimize power cycling the HV supplies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Concept of Operations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 Since </a:t>
            </a:r>
            <a:r>
              <a:rPr lang="en-US" dirty="0" smtClean="0"/>
              <a:t>MDR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Mission Orbit Change</a:t>
            </a:r>
          </a:p>
          <a:p>
            <a:r>
              <a:rPr lang="en-US" sz="2000" dirty="0" smtClean="0"/>
              <a:t>Embraced Quadrant Architecture on EPI-Lo</a:t>
            </a:r>
          </a:p>
          <a:p>
            <a:r>
              <a:rPr lang="en-US" sz="2000" dirty="0" smtClean="0"/>
              <a:t>Added Anti-Coincidence in EPI-Lo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48" y="5520530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Studies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45" y="1125830"/>
            <a:ext cx="8920730" cy="539372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ISIS takes a comprehensive and distributed approach to systems engineering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ISIS requirements are approached with </a:t>
            </a:r>
            <a:r>
              <a:rPr lang="en-US" dirty="0" err="1" smtClean="0"/>
              <a:t>flowdown</a:t>
            </a:r>
            <a:r>
              <a:rPr lang="en-US" dirty="0" smtClean="0"/>
              <a:t> and verification in mind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Requirements </a:t>
            </a:r>
            <a:r>
              <a:rPr lang="en-US" dirty="0" err="1" smtClean="0"/>
              <a:t>flowdown</a:t>
            </a:r>
            <a:r>
              <a:rPr lang="en-US" dirty="0" smtClean="0"/>
              <a:t> is easily traceable and well understood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ISIS design </a:t>
            </a:r>
            <a:r>
              <a:rPr lang="en-US" b="1" dirty="0"/>
              <a:t>meets or exceeds all Level 3 requirements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ISIS to Spacecraft electrical, mechanical, and thermal interfaces are well described in the ICDs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ISIS Resource estimates are within spacecraft allocations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ISIS has cultivated a reputation as a good steward of mission resources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Plans are in place for Environmental Testing and AI&amp;T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ISIS has demonstrated tremendous design maturation and clarification throughout Phase B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Next steps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Continue with EM builds and testing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Verification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Verification Planning</a:t>
            </a:r>
          </a:p>
          <a:p>
            <a:pPr lvl="1"/>
            <a:r>
              <a:rPr lang="en-US"/>
              <a:t>Inspection, Analysis, Test</a:t>
            </a:r>
          </a:p>
          <a:p>
            <a:pPr lvl="1"/>
            <a:r>
              <a:rPr lang="en-US"/>
              <a:t>Specs lead to VTP where individual requirements are checked off</a:t>
            </a:r>
          </a:p>
          <a:p>
            <a:pPr lvl="1"/>
            <a:r>
              <a:rPr lang="en-US"/>
              <a:t>Completing VTP’s in EM so we have the documents ready for FM build</a:t>
            </a:r>
          </a:p>
          <a:p>
            <a:pPr lvl="1"/>
            <a:r>
              <a:rPr lang="en-US"/>
              <a:t>Linking specs, and VTP’s / As-Run tests in DOORS</a:t>
            </a:r>
          </a:p>
          <a:p>
            <a:pPr lvl="1"/>
            <a:r>
              <a:rPr lang="en-US"/>
              <a:t>Verification Matrix shows how each requirement will be verified, and links to the appropriate test procedure</a:t>
            </a:r>
          </a:p>
          <a:p>
            <a:pPr lvl="1"/>
            <a:r>
              <a:rPr lang="en-US"/>
              <a:t>Reviewing Juno Verification and Validation Plan, D-34004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9975" y="0"/>
            <a:ext cx="8074025" cy="685800"/>
          </a:xfrm>
        </p:spPr>
        <p:txBody>
          <a:bodyPr/>
          <a:lstStyle/>
          <a:p>
            <a:r>
              <a:rPr lang="en-US"/>
              <a:t>EM Drawing Tree</a:t>
            </a:r>
          </a:p>
        </p:txBody>
      </p:sp>
      <p:pic>
        <p:nvPicPr>
          <p:cNvPr id="37893" name="Picture 5" descr="JUNO JADE EM Drawing Tree_20080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458200" cy="55768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Operations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82650"/>
            <a:ext cx="8537575" cy="5822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JADE Hardware Modes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Boot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Instrument has been turned on and is booting up, not ready to respond to commands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Low Voltage Engineering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Low power mode, no high voltage. Initial post-boot state.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Functional testing, initial low voltage turn-on and checkout.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High Voltage Engineering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Allows direct control of high voltage via commands.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Allows for initial checkout of high voltage performance, as well as specific calibration activities.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No automatic sweeping of high voltage. 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High Voltage Survey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Low rate science data collection mode that is active for most of the 11-day nominal science orbit, outside of the +/- 3 hr perijove prime observation period.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High Voltage Science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High rate science data collection mode. Active during the +/- 3 hr around perijove region in a nominal science orbit. </a:t>
            </a:r>
          </a:p>
          <a:p>
            <a:pPr lvl="1">
              <a:lnSpc>
                <a:spcPct val="80000"/>
              </a:lnSpc>
            </a:pPr>
            <a:r>
              <a:rPr lang="en-US" sz="1800">
                <a:solidFill>
                  <a:srgbClr val="000000"/>
                </a:solidFill>
                <a:cs typeface="Times New Roman" pitchFamily="18" charset="0"/>
              </a:rPr>
              <a:t>High Voltage Science + Burst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Burst data collection is active in addition to high voltage science mode. </a:t>
            </a:r>
          </a:p>
          <a:p>
            <a:pPr lvl="2">
              <a:lnSpc>
                <a:spcPct val="80000"/>
              </a:lnSpc>
            </a:pPr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Burst data is the uncollapsed data products produced by each sensor, sent out over the dedicated High Speed Synchronous (HSS) RS-422 data line to be collected in buffers by the spacecraft. Occurs over the north and south polar regions of Jupiter only, within the prime science observation region.</a:t>
            </a:r>
            <a:r>
              <a:rPr lang="en-US" sz="160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6413" y="135795"/>
            <a:ext cx="77724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SPP </a:t>
            </a:r>
            <a:r>
              <a:rPr lang="en-US" dirty="0" err="1" smtClean="0"/>
              <a:t>Req.s</a:t>
            </a:r>
            <a:r>
              <a:rPr lang="en-US" dirty="0" smtClean="0"/>
              <a:t> Doc. Architecture and Status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57195" y="1066800"/>
            <a:ext cx="5269117" cy="838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L1 Requirements For The SPP Mission</a:t>
            </a: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Appendix E to Living With a Star Program Plan </a:t>
            </a: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774478" y="2057400"/>
            <a:ext cx="4834551" cy="685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Solar Probe Plus (SPP) Level 2 Mission </a:t>
            </a: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Requirements Document (MRD) </a:t>
            </a: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846935" y="3777558"/>
            <a:ext cx="701643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PCP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887646" y="3054035"/>
            <a:ext cx="4608214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SPP Level 3 Payload </a:t>
            </a:r>
          </a:p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Requirements Document (PAY)</a:t>
            </a: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381000" y="19812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457200" y="52578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228600" y="1143000"/>
            <a:ext cx="1166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ea typeface="ＭＳ Ｐゴシック" pitchFamily="8" charset="-128"/>
              </a:rPr>
              <a:t>Level 1</a:t>
            </a:r>
          </a:p>
          <a:p>
            <a:pPr eaLnBrk="0" hangingPunct="0"/>
            <a:endParaRPr lang="en-US" sz="2400">
              <a:ea typeface="ＭＳ Ｐゴシック" pitchFamily="8" charset="-128"/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ea typeface="ＭＳ Ｐゴシック" pitchFamily="8" charset="-128"/>
              </a:rPr>
              <a:t>Level 2</a:t>
            </a:r>
          </a:p>
          <a:p>
            <a:pPr eaLnBrk="0" hangingPunct="0"/>
            <a:endParaRPr lang="en-US" sz="2400">
              <a:ea typeface="ＭＳ Ｐゴシック" pitchFamily="8" charset="-128"/>
            </a:endParaRP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28600" y="3733800"/>
            <a:ext cx="1166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ea typeface="ＭＳ Ｐゴシック" pitchFamily="8" charset="-128"/>
              </a:rPr>
              <a:t>Level 3</a:t>
            </a:r>
          </a:p>
          <a:p>
            <a:pPr eaLnBrk="0" hangingPunct="0"/>
            <a:endParaRPr lang="en-US" sz="2000">
              <a:ea typeface="ＭＳ Ｐゴシック" pitchFamily="8" charset="-128"/>
            </a:endParaRP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28600" y="5715000"/>
            <a:ext cx="1166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ea typeface="ＭＳ Ｐゴシック" pitchFamily="8" charset="-128"/>
              </a:rPr>
              <a:t>Level 4</a:t>
            </a:r>
          </a:p>
          <a:p>
            <a:pPr eaLnBrk="0" hangingPunct="0"/>
            <a:endParaRPr lang="en-US" sz="2400">
              <a:ea typeface="ＭＳ Ｐゴシック" pitchFamily="8" charset="-128"/>
            </a:endParaRPr>
          </a:p>
          <a:p>
            <a:pPr eaLnBrk="0" hangingPunct="0"/>
            <a:endParaRPr lang="en-US" sz="2400">
              <a:ea typeface="ＭＳ Ｐゴシック" pitchFamily="8" charset="-128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381000" y="2895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593507" y="3777558"/>
            <a:ext cx="9144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MPCP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3887558" y="4528996"/>
            <a:ext cx="14478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GI ICD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1382816" y="3777558"/>
            <a:ext cx="106001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EDTRD</a:t>
            </a: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64542" name="Rectangle 30"/>
          <p:cNvSpPr>
            <a:spLocks noChangeArrowheads="1"/>
          </p:cNvSpPr>
          <p:nvPr/>
        </p:nvSpPr>
        <p:spPr bwMode="auto">
          <a:xfrm>
            <a:off x="2781853" y="3777558"/>
            <a:ext cx="12192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EMECP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1403287" y="4528996"/>
            <a:ext cx="1969833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SPP-ISIS ICD</a:t>
            </a:r>
            <a:endParaRPr lang="en-US" dirty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7086600" y="1143000"/>
            <a:ext cx="1752600" cy="1676400"/>
          </a:xfrm>
          <a:prstGeom prst="rect">
            <a:avLst/>
          </a:prstGeom>
          <a:solidFill>
            <a:srgbClr val="FFCCFF"/>
          </a:solidFill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7239000" y="14478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7239000" y="1714500"/>
            <a:ext cx="152400" cy="152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7239000" y="1981200"/>
            <a:ext cx="152400" cy="152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7467600" y="1117600"/>
            <a:ext cx="1447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dirty="0">
                <a:ea typeface="ＭＳ Ｐゴシック" pitchFamily="8" charset="-128"/>
              </a:rPr>
              <a:t>Status Key: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>
                <a:ea typeface="ＭＳ Ｐゴシック" pitchFamily="8" charset="-128"/>
              </a:rPr>
              <a:t>Started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>
                <a:ea typeface="ＭＳ Ｐゴシック" pitchFamily="8" charset="-128"/>
              </a:rPr>
              <a:t>Draft: Key Driving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>
                <a:ea typeface="ＭＳ Ｐゴシック" pitchFamily="8" charset="-128"/>
              </a:rPr>
              <a:t>Draft: Complete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>
                <a:ea typeface="ＭＳ Ｐゴシック" pitchFamily="8" charset="-128"/>
              </a:rPr>
              <a:t>Preliminary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dirty="0" smtClean="0">
                <a:ea typeface="ＭＳ Ｐゴシック" pitchFamily="8" charset="-128"/>
              </a:rPr>
              <a:t>Baseline</a:t>
            </a:r>
            <a:endParaRPr lang="en-US" sz="1200" dirty="0">
              <a:ea typeface="ＭＳ Ｐゴシック" pitchFamily="8" charset="-128"/>
            </a:endParaRPr>
          </a:p>
          <a:p>
            <a:pPr eaLnBrk="0" hangingPunct="0">
              <a:spcBef>
                <a:spcPct val="50000"/>
              </a:spcBef>
            </a:pPr>
            <a:endParaRPr lang="en-US" sz="1200" dirty="0">
              <a:ea typeface="ＭＳ Ｐゴシック" pitchFamily="8" charset="-128"/>
            </a:endParaRPr>
          </a:p>
        </p:txBody>
      </p:sp>
      <p:sp>
        <p:nvSpPr>
          <p:cNvPr id="64550" name="Rectangle 38"/>
          <p:cNvSpPr>
            <a:spLocks noChangeArrowheads="1"/>
          </p:cNvSpPr>
          <p:nvPr/>
        </p:nvSpPr>
        <p:spPr bwMode="auto">
          <a:xfrm>
            <a:off x="7239000" y="2247900"/>
            <a:ext cx="152400" cy="152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55" name="Rectangle 43"/>
          <p:cNvSpPr>
            <a:spLocks noChangeArrowheads="1"/>
          </p:cNvSpPr>
          <p:nvPr/>
        </p:nvSpPr>
        <p:spPr bwMode="auto">
          <a:xfrm>
            <a:off x="7239000" y="2514600"/>
            <a:ext cx="152400" cy="152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2308634" y="5462257"/>
            <a:ext cx="383867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fr-FR" dirty="0" smtClean="0">
                <a:solidFill>
                  <a:schemeClr val="bg1"/>
                </a:solidFill>
                <a:ea typeface="ＭＳ Ｐゴシック" pitchFamily="8" charset="-128"/>
              </a:rPr>
              <a:t>SPP ISIS </a:t>
            </a:r>
            <a:r>
              <a:rPr lang="fr-FR" dirty="0" err="1" smtClean="0">
                <a:solidFill>
                  <a:schemeClr val="bg1"/>
                </a:solidFill>
                <a:ea typeface="ＭＳ Ｐゴシック" pitchFamily="8" charset="-128"/>
              </a:rPr>
              <a:t>Level</a:t>
            </a:r>
            <a:r>
              <a:rPr lang="fr-FR" dirty="0" smtClean="0">
                <a:solidFill>
                  <a:schemeClr val="bg1"/>
                </a:solidFill>
                <a:ea typeface="ＭＳ Ｐゴシック" pitchFamily="8" charset="-128"/>
              </a:rPr>
              <a:t> 4 Instrument </a:t>
            </a:r>
            <a:r>
              <a:rPr lang="fr-FR" dirty="0" err="1" smtClean="0">
                <a:solidFill>
                  <a:schemeClr val="bg1"/>
                </a:solidFill>
                <a:ea typeface="ＭＳ Ｐゴシック" pitchFamily="8" charset="-128"/>
              </a:rPr>
              <a:t>Requirements</a:t>
            </a:r>
            <a:r>
              <a:rPr lang="fr-FR" dirty="0" smtClean="0">
                <a:solidFill>
                  <a:schemeClr val="bg1"/>
                </a:solidFill>
                <a:ea typeface="ＭＳ Ｐゴシック" pitchFamily="8" charset="-128"/>
              </a:rPr>
              <a:t> Document (IRD)</a:t>
            </a:r>
            <a:endParaRPr lang="en-US" dirty="0" smtClean="0">
              <a:solidFill>
                <a:schemeClr val="bg1"/>
              </a:solidFill>
              <a:ea typeface="ＭＳ Ｐゴシック" pitchFamily="8" charset="-128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340080" y="3777558"/>
            <a:ext cx="9144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CCP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5720080" y="4528996"/>
            <a:ext cx="1840318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dirty="0" smtClean="0">
                <a:solidFill>
                  <a:schemeClr val="bg1"/>
                </a:solidFill>
                <a:ea typeface="ＭＳ Ｐゴシック" pitchFamily="8" charset="-128"/>
              </a:rPr>
              <a:t>MOC/SOC ICD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Pointing: Level 3 Requirements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06450"/>
            <a:ext cx="8537575" cy="5365750"/>
          </a:xfrm>
        </p:spPr>
        <p:txBody>
          <a:bodyPr/>
          <a:lstStyle/>
          <a:p>
            <a:r>
              <a:rPr lang="en-US"/>
              <a:t>L3-PRD-35 (flowed from L2-PS-796)</a:t>
            </a:r>
          </a:p>
          <a:p>
            <a:pPr lvl="1"/>
            <a:r>
              <a:rPr lang="en-US"/>
              <a:t>During the science orbits, the Juno Project shall provide attitude reconstruction with respect to inertial space for each Waves, UVS, JADE sensor/antenna's electrical boresight with errors within </a:t>
            </a:r>
            <a:r>
              <a:rPr lang="en-US" b="1"/>
              <a:t>±20 milliradians</a:t>
            </a:r>
            <a:r>
              <a:rPr lang="en-US"/>
              <a:t>, with 99.73% certainty, to each instrument's team. </a:t>
            </a:r>
            <a:r>
              <a:rPr lang="en-US" i="1"/>
              <a:t>Excluded</a:t>
            </a:r>
            <a:r>
              <a:rPr lang="en-US"/>
              <a:t> from this requirement are the following periods: </a:t>
            </a:r>
          </a:p>
          <a:p>
            <a:pPr lvl="2"/>
            <a:r>
              <a:rPr lang="en-US"/>
              <a:t>30 minutes following any thruster firing</a:t>
            </a:r>
          </a:p>
          <a:p>
            <a:pPr lvl="2"/>
            <a:r>
              <a:rPr lang="en-US"/>
              <a:t>5 hours following any OTM, precession greater than 10 mrad or appendage articulation</a:t>
            </a:r>
          </a:p>
          <a:p>
            <a:pPr lvl="1"/>
            <a:r>
              <a:rPr lang="en-US"/>
              <a:t>JADE Allocation: </a:t>
            </a:r>
            <a:r>
              <a:rPr lang="en-US" b="1"/>
              <a:t>4.4 mrad (0.25 degrees)</a:t>
            </a:r>
          </a:p>
          <a:p>
            <a:pPr lvl="2"/>
            <a:r>
              <a:rPr lang="en-US"/>
              <a:t>Verified by Test during Calibration for knowledge of JADE Boresight</a:t>
            </a:r>
          </a:p>
        </p:txBody>
      </p:sp>
      <p:pic>
        <p:nvPicPr>
          <p:cNvPr id="45418" name="Picture 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648200"/>
            <a:ext cx="5943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5748" y="2967335"/>
            <a:ext cx="8712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DELETE?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536"/>
            <a:ext cx="9129297" cy="52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Prelim Test Verification Matrix</a:t>
            </a:r>
          </a:p>
        </p:txBody>
      </p:sp>
      <p:pic>
        <p:nvPicPr>
          <p:cNvPr id="81210" name="Picture 2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561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Contamination Requirements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7575" cy="5365750"/>
          </a:xfrm>
          <a:noFill/>
          <a:ln/>
        </p:spPr>
        <p:txBody>
          <a:bodyPr/>
          <a:lstStyle/>
          <a:p>
            <a:r>
              <a:rPr lang="en-US"/>
              <a:t>L2-PS-813	Pressure at JADE aperture; HV On			</a:t>
            </a:r>
          </a:p>
          <a:p>
            <a:pPr lvl="1"/>
            <a:r>
              <a:rPr lang="en-US"/>
              <a:t>The Juno Project shall limit in-flight pressure at the JADE sensors’ apertures to less than 1x10E</a:t>
            </a:r>
            <a:r>
              <a:rPr lang="en-US" baseline="30000"/>
              <a:t>-6</a:t>
            </a:r>
            <a:r>
              <a:rPr lang="en-US"/>
              <a:t> Torr  during operation of its detector high voltage level. The MCPs within the instrument can be degraded if their high voltage is operated at pressures above this level.</a:t>
            </a:r>
          </a:p>
          <a:p>
            <a:pPr lvl="1"/>
            <a:r>
              <a:rPr lang="en-US"/>
              <a:t>Verification – Inspection (MICD / Ideas / at ATLO), Analysis (outgassing pressures)</a:t>
            </a:r>
          </a:p>
          <a:p>
            <a:r>
              <a:rPr lang="en-US"/>
              <a:t>L2-PS-814	Thruster line-of-sight to the JADE Sensor Aperture	</a:t>
            </a:r>
          </a:p>
          <a:p>
            <a:pPr lvl="1"/>
            <a:r>
              <a:rPr lang="en-US"/>
              <a:t>The Juno project shall eliminate direct line-of-sight between the nozzle opening of any RCS engine and the entrance aperture of any JADE sensor (excluding the Faraday Cups), as defined in the JADE-Spacecraft ICD.</a:t>
            </a:r>
          </a:p>
          <a:p>
            <a:pPr lvl="1"/>
            <a:r>
              <a:rPr lang="en-US"/>
              <a:t>Verification – Inspection (MICD / Ideas / At ATLO)</a:t>
            </a:r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Contamination Budget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L3-PLS-381: The Juno Payload shall meet the instrument exterior surface contamination levels listed in L2-PS-809.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Fabrication and Assembly on Class 100 flow bench of critical detector components (MCPs and carbon foil)</a:t>
            </a:r>
          </a:p>
          <a:p>
            <a:r>
              <a:rPr lang="en-US"/>
              <a:t>Testing and calibration in Class 10,000 clean rooms</a:t>
            </a:r>
          </a:p>
          <a:p>
            <a:r>
              <a:rPr lang="en-US"/>
              <a:t>Witness plates used to monitor facilities with flight hardware</a:t>
            </a:r>
          </a:p>
        </p:txBody>
      </p:sp>
      <p:graphicFrame>
        <p:nvGraphicFramePr>
          <p:cNvPr id="15490" name="Group 130"/>
          <p:cNvGraphicFramePr>
            <a:graphicFrameLocks noGrp="1"/>
          </p:cNvGraphicFramePr>
          <p:nvPr/>
        </p:nvGraphicFramePr>
        <p:xfrm>
          <a:off x="1752600" y="1981200"/>
          <a:ext cx="5334000" cy="1793177"/>
        </p:xfrm>
        <a:graphic>
          <a:graphicData uri="http://schemas.openxmlformats.org/drawingml/2006/table">
            <a:tbl>
              <a:tblPr/>
              <a:tblGrid>
                <a:gridCol w="2032000"/>
                <a:gridCol w="1320800"/>
                <a:gridCol w="1981200"/>
              </a:tblGrid>
              <a:tr h="3048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Contamination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External Surface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Delivery to ATLO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EOL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(L2-PS-809)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Particulate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NVR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 (100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  <a:cs typeface="Times New Roman" pitchFamily="18" charset="0"/>
                        </a:rPr>
                        <a:t>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 thick)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Operations and Operability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Flight Operations</a:t>
            </a:r>
          </a:p>
          <a:p>
            <a:pPr lvl="1"/>
            <a:r>
              <a:rPr lang="en-US"/>
              <a:t>Initial HV checkout after over 1 month Flight System outgassing time</a:t>
            </a:r>
          </a:p>
          <a:p>
            <a:pPr lvl="1"/>
            <a:r>
              <a:rPr lang="en-US"/>
              <a:t>Earth Flyby Operations – latest temperatures show JADE will be within operating temperature limits at EFB and will be available to take data</a:t>
            </a:r>
          </a:p>
          <a:p>
            <a:pPr lvl="1"/>
            <a:r>
              <a:rPr lang="en-US"/>
              <a:t>Cruise Operations – solar wind in-flight calibration</a:t>
            </a:r>
          </a:p>
          <a:p>
            <a:pPr lvl="1"/>
            <a:r>
              <a:rPr lang="en-US"/>
              <a:t>Calibrations – once a month preferred during cruise, once an orbit at Jupiter</a:t>
            </a:r>
          </a:p>
          <a:p>
            <a:pPr lvl="2"/>
            <a:r>
              <a:rPr lang="en-US"/>
              <a:t>Voltage-gain curve</a:t>
            </a:r>
          </a:p>
          <a:p>
            <a:pPr lvl="2"/>
            <a:r>
              <a:rPr lang="en-US"/>
              <a:t>Solar wind measurement during cruise</a:t>
            </a:r>
          </a:p>
          <a:p>
            <a:pPr lvl="2"/>
            <a:r>
              <a:rPr lang="en-US"/>
              <a:t>Cross calibrate with Faraday Cups, other Juno instruments</a:t>
            </a:r>
          </a:p>
          <a:p>
            <a:pPr lvl="2"/>
            <a:r>
              <a:rPr lang="en-US"/>
              <a:t>L3-PLS-472: Calibration over the ascending magnetic equator crossing of the flight system on at least 5 science orbits.</a:t>
            </a:r>
          </a:p>
          <a:p>
            <a:pPr lvl="1"/>
            <a:r>
              <a:rPr lang="en-US"/>
              <a:t>Designed for automated ops on-orbit except for calibration period where we may upload new lookup tables to tweak parameters such as MCP gain or integration times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NOVICE results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35050"/>
            <a:ext cx="8537575" cy="2012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Preliminary mass optimization study on electron sensor NOVICE results</a:t>
            </a:r>
          </a:p>
          <a:p>
            <a:pPr>
              <a:lnSpc>
                <a:spcPct val="90000"/>
              </a:lnSpc>
            </a:pPr>
            <a:r>
              <a:rPr lang="en-US"/>
              <a:t>Based on noise and flux analysis, JADE is aiming for ~8.5 g/cm</a:t>
            </a:r>
            <a:r>
              <a:rPr lang="en-US" baseline="30000"/>
              <a:t>2</a:t>
            </a:r>
            <a:r>
              <a:rPr lang="en-US"/>
              <a:t> shielding – light-medium blue on figure</a:t>
            </a:r>
          </a:p>
          <a:p>
            <a:pPr>
              <a:lnSpc>
                <a:spcPct val="90000"/>
              </a:lnSpc>
            </a:pPr>
            <a:r>
              <a:rPr lang="en-US"/>
              <a:t>Other areas have more shielding than we need</a:t>
            </a:r>
          </a:p>
        </p:txBody>
      </p:sp>
      <p:pic>
        <p:nvPicPr>
          <p:cNvPr id="75780" name="Picture 4" descr="sigmass_detector1_linear_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11525"/>
            <a:ext cx="4316413" cy="2708275"/>
          </a:xfrm>
          <a:prstGeom prst="rect">
            <a:avLst/>
          </a:prstGeom>
          <a:noFill/>
        </p:spPr>
      </p:pic>
      <p:pic>
        <p:nvPicPr>
          <p:cNvPr id="75781" name="Picture 5" descr="cut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2613"/>
            <a:ext cx="3694113" cy="304958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5748" y="2967335"/>
            <a:ext cx="8712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NEEDS UPDATE FOR ISIS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0325"/>
            <a:ext cx="5149158" cy="52962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L1 requirements are defined by NASA as advised by the SPP Science Working Group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This document belongs to </a:t>
            </a:r>
            <a:r>
              <a:rPr lang="en-US" b="1" dirty="0" smtClean="0"/>
              <a:t>NASA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“SPP mission shall”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Program Level Requirements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L2s are APLs response to the L1s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This document belongs to </a:t>
            </a:r>
            <a:r>
              <a:rPr lang="en-US" b="1" dirty="0" smtClean="0"/>
              <a:t>APL/Project Office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“Mission shall”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Mission Requirements Document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L3s are performance and functional requirements on individual mission elements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This document belongs to </a:t>
            </a:r>
            <a:r>
              <a:rPr lang="en-US" b="1" dirty="0" smtClean="0"/>
              <a:t>APL/Project Office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“Payload shall" or "ISIS suite shall“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Payload Requirements Document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L4s are the payload response to L3s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This document belongs to </a:t>
            </a:r>
            <a:r>
              <a:rPr lang="en-US" b="1" dirty="0" smtClean="0"/>
              <a:t>ISIS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“EPI-Lo shall” or “EPI-Hi shall”</a:t>
            </a:r>
          </a:p>
          <a:p>
            <a:pPr lvl="1">
              <a:lnSpc>
                <a:spcPct val="120000"/>
              </a:lnSpc>
            </a:pPr>
            <a:r>
              <a:rPr lang="en-US" b="1" dirty="0" smtClean="0"/>
              <a:t>Instrument Requirements Document</a:t>
            </a:r>
            <a:endParaRPr lang="en-US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half" idx="1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609" y="1591293"/>
            <a:ext cx="3790522" cy="41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SPP Requirements </a:t>
            </a:r>
            <a:r>
              <a:rPr lang="en-US" dirty="0"/>
              <a:t>Documents</a:t>
            </a:r>
          </a:p>
        </p:txBody>
      </p:sp>
      <p:graphicFrame>
        <p:nvGraphicFramePr>
          <p:cNvPr id="7229" name="Group 61"/>
          <p:cNvGraphicFramePr>
            <a:graphicFrameLocks noGrp="1"/>
          </p:cNvGraphicFramePr>
          <p:nvPr/>
        </p:nvGraphicFramePr>
        <p:xfrm>
          <a:off x="244701" y="1006499"/>
          <a:ext cx="8684710" cy="5608320"/>
        </p:xfrm>
        <a:graphic>
          <a:graphicData uri="http://schemas.openxmlformats.org/drawingml/2006/table">
            <a:tbl>
              <a:tblPr/>
              <a:tblGrid>
                <a:gridCol w="6671374"/>
                <a:gridCol w="892874"/>
                <a:gridCol w="112046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Project Requirements Document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NASA L1 Requirements For The SPP Mission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Appendix E to Living With a Star Program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9/6/2011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7434-9047, Solar Probe Plus (SPP) Level 2 Mission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Requirements Document (MRD)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8/30/2013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7434-9051, SPP Level 3 Payload Requirements Document (PAY)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6/27/2013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7434-9066, SPP General Instrument to Spacecraft ICD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10/3/2013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7434-9058, SPP to ISIS ICD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[in review]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7434-9078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, SPP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MOC to SOC ICD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Draft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[in review]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7434-9039, SPP Environmental Design and Test Requirements Document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6/18/2013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7434-9040, Electromagnetic Environment Control Plan (EMECP)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4/23/2013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7434-9011, SPP  Contamination Control Plan (CCP)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6/17/2013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7434-9009, SPP Materials and Processes Control Plan (MPCP)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6/11/2013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APL 7434-9001, SPP EEE Part Control Plan (PCP)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4/11/2013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JPL D-8545, JPL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Derating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 guidelines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Rev.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8/4/2006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8" charset="-128"/>
                        </a:rPr>
                        <a:t>Plus other Mission Assurance Documents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ISIS Response Documentation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37" y="1198880"/>
            <a:ext cx="8600206" cy="517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the Requirements documents, ISIS has provided feedback on the following documents/topics: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ISIS has been responsive to inputs required by Project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Reviewed Supporting Documents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226" y="1907858"/>
            <a:ext cx="6211607" cy="38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Requirements at L1/L2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Mission shall measure energetic electrons, as follows: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Energy range: ≤ 0.05 to ≥ 3 </a:t>
            </a:r>
            <a:r>
              <a:rPr lang="en-US" dirty="0" err="1" smtClean="0">
                <a:solidFill>
                  <a:srgbClr val="0000FF"/>
                </a:solidFill>
              </a:rPr>
              <a:t>MeV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 smtClean="0"/>
              <a:t>Highest cadence: ≤ 1s for selected rates </a:t>
            </a:r>
          </a:p>
          <a:p>
            <a:pPr lvl="1"/>
            <a:r>
              <a:rPr lang="en-US" dirty="0" smtClean="0"/>
              <a:t>FOV: ≥ π/2 </a:t>
            </a:r>
            <a:r>
              <a:rPr lang="en-US" dirty="0" err="1" smtClean="0"/>
              <a:t>sr</a:t>
            </a:r>
            <a:r>
              <a:rPr lang="en-US" dirty="0" smtClean="0"/>
              <a:t> in sunward and anti-sunward hemispheres </a:t>
            </a:r>
          </a:p>
          <a:p>
            <a:pPr lvl="1"/>
            <a:r>
              <a:rPr lang="en-US" dirty="0" smtClean="0"/>
              <a:t>Angular sectoring: ≤ 45 degree sectors </a:t>
            </a:r>
          </a:p>
          <a:p>
            <a:pPr lvl="1"/>
            <a:r>
              <a:rPr lang="en-US" dirty="0" smtClean="0"/>
              <a:t>Composition: n/a</a:t>
            </a:r>
          </a:p>
          <a:p>
            <a:r>
              <a:rPr lang="en-US" dirty="0" smtClean="0"/>
              <a:t>The Mission shall measure energetic protons and heavy ions, as follows: </a:t>
            </a:r>
          </a:p>
          <a:p>
            <a:pPr lvl="1"/>
            <a:r>
              <a:rPr lang="en-US" dirty="0" smtClean="0"/>
              <a:t>Energy range: ≤ 0.05 to ≥ 50 </a:t>
            </a:r>
            <a:r>
              <a:rPr lang="en-US" dirty="0" err="1" smtClean="0"/>
              <a:t>MeV</a:t>
            </a:r>
            <a:r>
              <a:rPr lang="en-US" dirty="0" smtClean="0"/>
              <a:t>/nucleon </a:t>
            </a:r>
          </a:p>
          <a:p>
            <a:pPr lvl="1"/>
            <a:r>
              <a:rPr lang="en-US" dirty="0" smtClean="0"/>
              <a:t>Highest cadence: ≤ 5s for selected rates </a:t>
            </a:r>
          </a:p>
          <a:p>
            <a:pPr lvl="1"/>
            <a:r>
              <a:rPr lang="en-US" dirty="0" smtClean="0"/>
              <a:t>FOV: ≥ </a:t>
            </a:r>
            <a:r>
              <a:rPr lang="el-GR" dirty="0" smtClean="0"/>
              <a:t>π/2 </a:t>
            </a:r>
            <a:r>
              <a:rPr lang="en-US" dirty="0" err="1" smtClean="0"/>
              <a:t>sr</a:t>
            </a:r>
            <a:r>
              <a:rPr lang="en-US" dirty="0" smtClean="0"/>
              <a:t> in sunward and anti-sunward hemispheres </a:t>
            </a:r>
          </a:p>
          <a:p>
            <a:pPr lvl="1"/>
            <a:r>
              <a:rPr lang="en-US" dirty="0" smtClean="0"/>
              <a:t>Angular sectoring: ≤ 30 degree sectors </a:t>
            </a:r>
          </a:p>
          <a:p>
            <a:pPr lvl="1"/>
            <a:r>
              <a:rPr lang="en-US" dirty="0" smtClean="0"/>
              <a:t>Composition: at least H, He, 3He, C, O, Ne, Mg, Si, Fe</a:t>
            </a:r>
          </a:p>
          <a:p>
            <a:endParaRPr lang="en-US" dirty="0" smtClean="0"/>
          </a:p>
          <a:p>
            <a:r>
              <a:rPr lang="en-US" dirty="0" smtClean="0"/>
              <a:t>Both EPI-Hi and EPI-Lo are required to meet all requirements at all energy ranges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6184</TotalTime>
  <Words>3200</Words>
  <Application>Microsoft Office PowerPoint</Application>
  <PresentationFormat>On-screen Show (4:3)</PresentationFormat>
  <Paragraphs>563</Paragraphs>
  <Slides>45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Mid Phase B Status - ISIS - DRAFT 1</vt:lpstr>
      <vt:lpstr>Systems Engineering</vt:lpstr>
      <vt:lpstr>Outline</vt:lpstr>
      <vt:lpstr>ISIS Systems Engineering Approach</vt:lpstr>
      <vt:lpstr>SPP Req.s Doc. Architecture and Status</vt:lpstr>
      <vt:lpstr>Level Definitions</vt:lpstr>
      <vt:lpstr>SPP Requirements Documents</vt:lpstr>
      <vt:lpstr>ISIS Response Documentation</vt:lpstr>
      <vt:lpstr>Reviewed Supporting Documents</vt:lpstr>
      <vt:lpstr>Driving Requirements at L1/L2</vt:lpstr>
      <vt:lpstr>Requirements Flowdown to L3</vt:lpstr>
      <vt:lpstr>Requirements Flowdown to L4</vt:lpstr>
      <vt:lpstr>EPI-Lo Block Diagram</vt:lpstr>
      <vt:lpstr>EPI-Hi Block Diagram</vt:lpstr>
      <vt:lpstr>Spacecraft Interfaces</vt:lpstr>
      <vt:lpstr>Spacecraft Grounding Diagram</vt:lpstr>
      <vt:lpstr>Instrument Grounding Diagrams</vt:lpstr>
      <vt:lpstr>Mechanical Interfaces</vt:lpstr>
      <vt:lpstr>Spacecraft Sep Plane Keep Out Zone</vt:lpstr>
      <vt:lpstr>JADE Spacecraft Accommodations</vt:lpstr>
      <vt:lpstr>ISIS Instrument Mounting to Bracket</vt:lpstr>
      <vt:lpstr>ISIS Mounting to Spacecraft Deck</vt:lpstr>
      <vt:lpstr>EPI-Hi Field Of View</vt:lpstr>
      <vt:lpstr>EPI-Lo Field Of View</vt:lpstr>
      <vt:lpstr>Thermal Interfaces</vt:lpstr>
      <vt:lpstr>Resources - Power</vt:lpstr>
      <vt:lpstr>Resource – Power (Trend)</vt:lpstr>
      <vt:lpstr>Resources - Mass</vt:lpstr>
      <vt:lpstr>Resource - Telemetry</vt:lpstr>
      <vt:lpstr>CCSDS APIDs</vt:lpstr>
      <vt:lpstr>Autonomy Summary</vt:lpstr>
      <vt:lpstr>ISIS AI&amp;T</vt:lpstr>
      <vt:lpstr>Environmental Requirements &amp; Tests</vt:lpstr>
      <vt:lpstr>ISIS Concept of Operations</vt:lpstr>
      <vt:lpstr>Major Changes Since MDR</vt:lpstr>
      <vt:lpstr>Trade Studies</vt:lpstr>
      <vt:lpstr>Summary</vt:lpstr>
      <vt:lpstr>Requirements Verification</vt:lpstr>
      <vt:lpstr>EM Drawing Tree</vt:lpstr>
      <vt:lpstr>JADE Operations</vt:lpstr>
      <vt:lpstr>Pointing: Level 3 Requirements</vt:lpstr>
      <vt:lpstr>JADE Prelim Test Verification Matrix</vt:lpstr>
      <vt:lpstr>Contamination Requirements</vt:lpstr>
      <vt:lpstr>Contamination Budget</vt:lpstr>
      <vt:lpstr>JADE Operations and Operability</vt:lpstr>
      <vt:lpstr>NOVICE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jdickinson</cp:lastModifiedBy>
  <cp:revision>206</cp:revision>
  <cp:lastPrinted>2012-05-09T16:55:26Z</cp:lastPrinted>
  <dcterms:created xsi:type="dcterms:W3CDTF">2013-01-28T12:52:32Z</dcterms:created>
  <dcterms:modified xsi:type="dcterms:W3CDTF">2013-10-24T04:07:05Z</dcterms:modified>
</cp:coreProperties>
</file>