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handoutMasterIdLst>
    <p:handoutMasterId r:id="rId23"/>
  </p:handoutMasterIdLst>
  <p:sldIdLst>
    <p:sldId id="413" r:id="rId2"/>
    <p:sldId id="415" r:id="rId3"/>
    <p:sldId id="433" r:id="rId4"/>
    <p:sldId id="421" r:id="rId5"/>
    <p:sldId id="422" r:id="rId6"/>
    <p:sldId id="416" r:id="rId7"/>
    <p:sldId id="423" r:id="rId8"/>
    <p:sldId id="424" r:id="rId9"/>
    <p:sldId id="425" r:id="rId10"/>
    <p:sldId id="426" r:id="rId11"/>
    <p:sldId id="427" r:id="rId12"/>
    <p:sldId id="428" r:id="rId13"/>
    <p:sldId id="429" r:id="rId14"/>
    <p:sldId id="430" r:id="rId15"/>
    <p:sldId id="431" r:id="rId16"/>
    <p:sldId id="432" r:id="rId17"/>
    <p:sldId id="417" r:id="rId18"/>
    <p:sldId id="418" r:id="rId19"/>
    <p:sldId id="419" r:id="rId20"/>
    <p:sldId id="420" r:id="rId21"/>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 xmlns:p14="http://schemas.microsoft.com/office/powerpoint/2010/main">
        <p14:section name="Default Section" id="{BA8F754F-D314-A544-B58E-3A9AFD86BEAA}">
          <p14:sldIdLst>
            <p14:sldId id="413"/>
            <p14:sldId id="44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5" autoAdjust="0"/>
    <p:restoredTop sz="81540" autoAdjust="0"/>
  </p:normalViewPr>
  <p:slideViewPr>
    <p:cSldViewPr snapToGrid="0">
      <p:cViewPr varScale="1">
        <p:scale>
          <a:sx n="88" d="100"/>
          <a:sy n="88" d="100"/>
        </p:scale>
        <p:origin x="-157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10/21/2013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 xmlns:p14="http://schemas.microsoft.com/office/powerpoint/2010/main" val="3987536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userDrawn="1"/>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05 – ISIS</a:t>
            </a:r>
            <a:r>
              <a:rPr lang="en-US" sz="1000" baseline="0" dirty="0" smtClean="0"/>
              <a:t> Science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Word_97_-_2003_Document7.doc"/></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Dave McComas</a:t>
            </a:r>
          </a:p>
        </p:txBody>
      </p:sp>
      <p:sp>
        <p:nvSpPr>
          <p:cNvPr id="5" name="Title 4"/>
          <p:cNvSpPr>
            <a:spLocks noGrp="1"/>
          </p:cNvSpPr>
          <p:nvPr>
            <p:ph type="ctrTitle"/>
          </p:nvPr>
        </p:nvSpPr>
        <p:spPr/>
        <p:txBody>
          <a:bodyPr/>
          <a:lstStyle/>
          <a:p>
            <a:r>
              <a:rPr lang="en-US" dirty="0" smtClean="0"/>
              <a:t>ISIS Science</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4"/>
            <a:ext cx="5455171" cy="5238524"/>
          </a:xfrm>
        </p:spPr>
        <p:txBody>
          <a:bodyPr/>
          <a:lstStyle/>
          <a:p>
            <a:pPr>
              <a:lnSpc>
                <a:spcPct val="80000"/>
              </a:lnSpc>
            </a:pPr>
            <a:r>
              <a:rPr lang="en-US" sz="2000" dirty="0" smtClean="0"/>
              <a:t>Explosive reconnection in X-class flares accelerates electrons to &gt;10 </a:t>
            </a:r>
            <a:r>
              <a:rPr lang="en-US" sz="2000" dirty="0" err="1" smtClean="0"/>
              <a:t>MeV</a:t>
            </a:r>
            <a:r>
              <a:rPr lang="en-US" sz="2000" dirty="0" smtClean="0"/>
              <a:t> and ions to &gt;100 </a:t>
            </a:r>
            <a:r>
              <a:rPr lang="en-US" sz="2000" dirty="0" err="1" smtClean="0"/>
              <a:t>MeV</a:t>
            </a:r>
            <a:r>
              <a:rPr lang="en-US" sz="2000" dirty="0" smtClean="0"/>
              <a:t>/</a:t>
            </a:r>
            <a:r>
              <a:rPr lang="en-US" sz="2000" dirty="0" err="1" smtClean="0"/>
              <a:t>nuc</a:t>
            </a:r>
            <a:r>
              <a:rPr lang="en-US" sz="2000" dirty="0" smtClean="0"/>
              <a:t>, but not well understood</a:t>
            </a:r>
          </a:p>
          <a:p>
            <a:pPr lvl="1">
              <a:lnSpc>
                <a:spcPct val="80000"/>
              </a:lnSpc>
            </a:pPr>
            <a:r>
              <a:rPr lang="en-US" sz="1800" dirty="0" smtClean="0"/>
              <a:t>Fermi acceleration in collapsing magnetic islands</a:t>
            </a:r>
          </a:p>
          <a:p>
            <a:pPr lvl="1">
              <a:lnSpc>
                <a:spcPct val="80000"/>
              </a:lnSpc>
            </a:pPr>
            <a:r>
              <a:rPr lang="en-US" sz="1800" dirty="0" smtClean="0"/>
              <a:t>Possibly in conjunction with other mechanisms, e.g., stochastic acceleration by plasma waves, MHD turbulence, shocks, or direct electric field acceleration</a:t>
            </a:r>
          </a:p>
          <a:p>
            <a:pPr>
              <a:lnSpc>
                <a:spcPct val="80000"/>
              </a:lnSpc>
            </a:pPr>
            <a:r>
              <a:rPr lang="en-US" sz="2000" dirty="0" smtClean="0"/>
              <a:t>Impulsive SEPs at 1 AU reveal correlations between </a:t>
            </a:r>
            <a:r>
              <a:rPr lang="en-US" sz="2000" dirty="0" err="1" smtClean="0"/>
              <a:t>MeV</a:t>
            </a:r>
            <a:r>
              <a:rPr lang="en-US" sz="2000" dirty="0" smtClean="0"/>
              <a:t> ions and electrons and have large enrichments in 3He, heavy ions such as Fe and rare trans-Fe species (see Fig)</a:t>
            </a:r>
          </a:p>
          <a:p>
            <a:pPr>
              <a:lnSpc>
                <a:spcPct val="80000"/>
              </a:lnSpc>
            </a:pPr>
            <a:r>
              <a:rPr lang="en-US" sz="2000" dirty="0" smtClean="0"/>
              <a:t>Many large SEP events are “hybrids” with enrichments in 3He, heavy ions, and high-ionization states as well as shock-accelerated particles -  Flare and shock contributions can only be separated near the Sun</a:t>
            </a:r>
          </a:p>
          <a:p>
            <a:pPr>
              <a:lnSpc>
                <a:spcPct val="80000"/>
              </a:lnSpc>
            </a:pPr>
            <a:r>
              <a:rPr lang="en-US" sz="2000" dirty="0" smtClean="0"/>
              <a:t>Acceleration of ever-present </a:t>
            </a:r>
            <a:r>
              <a:rPr lang="en-US" sz="2000" dirty="0" err="1" smtClean="0"/>
              <a:t>suprathermal</a:t>
            </a:r>
            <a:r>
              <a:rPr lang="en-US" sz="2000" dirty="0" smtClean="0"/>
              <a:t> tails in the solar wind is not well understood - understanding has broad implications for particle acceleration in nature</a:t>
            </a:r>
          </a:p>
          <a:p>
            <a:endParaRPr lang="en-US" dirty="0"/>
          </a:p>
        </p:txBody>
      </p:sp>
      <p:sp>
        <p:nvSpPr>
          <p:cNvPr id="3" name="Title 2"/>
          <p:cNvSpPr>
            <a:spLocks noGrp="1"/>
          </p:cNvSpPr>
          <p:nvPr>
            <p:ph type="title"/>
          </p:nvPr>
        </p:nvSpPr>
        <p:spPr/>
        <p:txBody>
          <a:bodyPr/>
          <a:lstStyle/>
          <a:p>
            <a:r>
              <a:rPr lang="en-US" sz="2800" dirty="0" smtClean="0"/>
              <a:t>Acceleration: </a:t>
            </a:r>
            <a:br>
              <a:rPr lang="en-US" sz="2800" dirty="0" smtClean="0"/>
            </a:br>
            <a:r>
              <a:rPr lang="en-US" sz="2800" dirty="0" smtClean="0"/>
              <a:t>Impulsive Acceleration in Flares</a:t>
            </a:r>
            <a:endParaRPr lang="en-US" sz="2800" dirty="0"/>
          </a:p>
        </p:txBody>
      </p:sp>
      <p:pic>
        <p:nvPicPr>
          <p:cNvPr id="4" name="Picture 4" descr="Figure D"/>
          <p:cNvPicPr>
            <a:picLocks noChangeAspect="1" noChangeArrowheads="1"/>
          </p:cNvPicPr>
          <p:nvPr/>
        </p:nvPicPr>
        <p:blipFill>
          <a:blip r:embed="rId2" cstate="print"/>
          <a:srcRect/>
          <a:stretch>
            <a:fillRect/>
          </a:stretch>
        </p:blipFill>
        <p:spPr bwMode="auto">
          <a:xfrm>
            <a:off x="5791200" y="980368"/>
            <a:ext cx="3249613" cy="3005138"/>
          </a:xfrm>
          <a:prstGeom prst="rect">
            <a:avLst/>
          </a:prstGeom>
          <a:noFill/>
        </p:spPr>
      </p:pic>
      <p:sp>
        <p:nvSpPr>
          <p:cNvPr id="5" name="Text Box 5"/>
          <p:cNvSpPr txBox="1">
            <a:spLocks noChangeArrowheads="1"/>
          </p:cNvSpPr>
          <p:nvPr/>
        </p:nvSpPr>
        <p:spPr bwMode="auto">
          <a:xfrm>
            <a:off x="5867400" y="4085232"/>
            <a:ext cx="3276600" cy="2432050"/>
          </a:xfrm>
          <a:prstGeom prst="rect">
            <a:avLst/>
          </a:prstGeom>
          <a:noFill/>
          <a:ln w="9525">
            <a:noFill/>
            <a:miter lim="800000"/>
            <a:headEnd/>
            <a:tailEnd/>
          </a:ln>
          <a:effectLst/>
        </p:spPr>
        <p:txBody>
          <a:bodyPr>
            <a:spAutoFit/>
          </a:bodyPr>
          <a:lstStyle/>
          <a:p>
            <a:pPr>
              <a:spcBef>
                <a:spcPct val="50000"/>
              </a:spcBef>
            </a:pPr>
            <a:r>
              <a:rPr lang="en-US" sz="1400" i="1" dirty="0">
                <a:latin typeface="Times New Roman" pitchFamily="18" charset="0"/>
              </a:rPr>
              <a:t>Multi-event average impulsive SEP abundance enhancements (relative to coronal composition) plotted </a:t>
            </a:r>
            <a:r>
              <a:rPr lang="en-US" sz="1400" i="1" dirty="0" err="1">
                <a:latin typeface="Times New Roman" pitchFamily="18" charset="0"/>
              </a:rPr>
              <a:t>vs</a:t>
            </a:r>
            <a:r>
              <a:rPr lang="en-US" sz="1400" i="1" dirty="0">
                <a:latin typeface="Times New Roman" pitchFamily="18" charset="0"/>
              </a:rPr>
              <a:t> Q/M for equilibrium charge states at 3 MK (from </a:t>
            </a:r>
            <a:r>
              <a:rPr lang="en-US" sz="1400" i="1" dirty="0" err="1">
                <a:latin typeface="Times New Roman" pitchFamily="18" charset="0"/>
              </a:rPr>
              <a:t>Reames</a:t>
            </a:r>
            <a:r>
              <a:rPr lang="en-US" sz="1400" i="1" dirty="0">
                <a:latin typeface="Times New Roman" pitchFamily="18" charset="0"/>
              </a:rPr>
              <a:t> &amp; Ng 2004). A fit to all ions except H and 3He gives a slope of (Q/M)-3.69. Note that trans-Fe species are enriched by factors of ~50-500. ISIS measures the Q/M-fractionation in multiple ISEP events and provides constraints for reconnection-driven particle acceleration models.</a:t>
            </a:r>
            <a:r>
              <a:rPr lang="en-US" sz="1400" dirty="0">
                <a:latin typeface="Times New Roman" pitchFamily="18" charset="0"/>
              </a:rPr>
              <a:t>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Thought to be the primary acceleration mechanism at CME-driven shocks, however unresolved issues continue to hamper the development of theoretical models of large gradual SEP events:</a:t>
            </a:r>
          </a:p>
          <a:p>
            <a:pPr lvl="1"/>
            <a:r>
              <a:rPr lang="en-US" sz="1800" dirty="0" smtClean="0"/>
              <a:t>existence and effects of proton-amplified </a:t>
            </a:r>
            <a:r>
              <a:rPr lang="en-US" sz="1800" dirty="0" err="1" smtClean="0"/>
              <a:t>Alfvén</a:t>
            </a:r>
            <a:r>
              <a:rPr lang="en-US" sz="1800" dirty="0" smtClean="0"/>
              <a:t> waves near quasi-parallel shocks</a:t>
            </a:r>
          </a:p>
          <a:p>
            <a:pPr lvl="1"/>
            <a:r>
              <a:rPr lang="en-US" sz="1800" dirty="0" smtClean="0"/>
              <a:t>conditions that affect acceleration efficiencies of CME shocks</a:t>
            </a:r>
          </a:p>
          <a:p>
            <a:pPr lvl="1"/>
            <a:r>
              <a:rPr lang="en-US" sz="1800" dirty="0" smtClean="0"/>
              <a:t>roles played by shock geometry on the injection thresholds </a:t>
            </a:r>
          </a:p>
          <a:p>
            <a:r>
              <a:rPr lang="en-US" sz="2000" dirty="0" smtClean="0"/>
              <a:t>DSA models invoke proton-amplified </a:t>
            </a:r>
            <a:r>
              <a:rPr lang="en-US" sz="2000" dirty="0" err="1" smtClean="0"/>
              <a:t>Alfvén</a:t>
            </a:r>
            <a:r>
              <a:rPr lang="en-US" sz="2000" dirty="0" smtClean="0"/>
              <a:t> waves to trap ions near quasi-parallel shocks to increase acceleration efficiency</a:t>
            </a:r>
          </a:p>
          <a:p>
            <a:r>
              <a:rPr lang="en-US" sz="2000" dirty="0" smtClean="0"/>
              <a:t>Near-Sun observational evidence of the roles of diffusion and wave amplification in SEP events</a:t>
            </a:r>
          </a:p>
          <a:p>
            <a:r>
              <a:rPr lang="en-US" sz="2000" dirty="0" smtClean="0"/>
              <a:t>CME shock acceleration efficiencies are highly variable, likely due to different shock geometries, differing coronal conditions, and other poorly understood effects (e.g., seed particles) – can not be studied at 1 AU</a:t>
            </a:r>
          </a:p>
        </p:txBody>
      </p:sp>
      <p:sp>
        <p:nvSpPr>
          <p:cNvPr id="3" name="Title 2"/>
          <p:cNvSpPr>
            <a:spLocks noGrp="1"/>
          </p:cNvSpPr>
          <p:nvPr>
            <p:ph type="title"/>
          </p:nvPr>
        </p:nvSpPr>
        <p:spPr/>
        <p:txBody>
          <a:bodyPr/>
          <a:lstStyle/>
          <a:p>
            <a:r>
              <a:rPr lang="en-US" sz="2800" dirty="0" smtClean="0"/>
              <a:t>Acceleration:</a:t>
            </a:r>
            <a:br>
              <a:rPr lang="en-US" sz="2800" dirty="0" smtClean="0"/>
            </a:br>
            <a:r>
              <a:rPr lang="en-US" sz="2800" dirty="0" smtClean="0"/>
              <a:t>Diffusive Shock Acceleration (DSA)</a:t>
            </a:r>
            <a:endParaRPr lang="en-US" sz="28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dirty="0" err="1" smtClean="0"/>
              <a:t>Acceleration</a:t>
            </a:r>
            <a:r>
              <a:rPr lang="fr-FR" sz="2800" dirty="0" smtClean="0"/>
              <a:t>:</a:t>
            </a:r>
            <a:br>
              <a:rPr lang="fr-FR" sz="2800" dirty="0" smtClean="0"/>
            </a:br>
            <a:r>
              <a:rPr lang="fr-FR" sz="2800" dirty="0" smtClean="0"/>
              <a:t>SEP </a:t>
            </a:r>
            <a:r>
              <a:rPr lang="fr-FR" sz="2800" dirty="0" err="1" smtClean="0"/>
              <a:t>Energy</a:t>
            </a:r>
            <a:r>
              <a:rPr lang="fr-FR" sz="2800" dirty="0" smtClean="0"/>
              <a:t> Sources - </a:t>
            </a:r>
            <a:r>
              <a:rPr lang="fr-FR" sz="2800" dirty="0" err="1" smtClean="0"/>
              <a:t>CMEs</a:t>
            </a:r>
            <a:endParaRPr lang="en-US" sz="2800" dirty="0"/>
          </a:p>
        </p:txBody>
      </p:sp>
      <p:sp>
        <p:nvSpPr>
          <p:cNvPr id="4" name="Text Box 2"/>
          <p:cNvSpPr txBox="1">
            <a:spLocks noChangeArrowheads="1"/>
          </p:cNvSpPr>
          <p:nvPr/>
        </p:nvSpPr>
        <p:spPr bwMode="auto">
          <a:xfrm>
            <a:off x="381000" y="6041580"/>
            <a:ext cx="8382000" cy="517525"/>
          </a:xfrm>
          <a:prstGeom prst="rect">
            <a:avLst/>
          </a:prstGeom>
          <a:noFill/>
          <a:ln w="9525">
            <a:noFill/>
            <a:miter lim="800000"/>
            <a:headEnd/>
            <a:tailEnd/>
          </a:ln>
        </p:spPr>
        <p:txBody>
          <a:bodyPr>
            <a:spAutoFit/>
          </a:bodyPr>
          <a:lstStyle/>
          <a:p>
            <a:pPr algn="just" eaLnBrk="0" hangingPunct="0"/>
            <a:r>
              <a:rPr lang="en-US" sz="1400" b="1">
                <a:latin typeface="Times New Roman" pitchFamily="18" charset="0"/>
                <a:ea typeface="ＭＳ Ｐゴシック" pitchFamily="36" charset="-128"/>
                <a:cs typeface="Arial" charset="0"/>
              </a:rPr>
              <a:t>SEP-CME: Comparison of the kinetic energy of accelerated SEPs with the CME kinetic energy indicate that as much as ~10% of the CME energy goes into accelerated particles (Mewaldt et al. 2008).</a:t>
            </a:r>
          </a:p>
        </p:txBody>
      </p:sp>
      <p:graphicFrame>
        <p:nvGraphicFramePr>
          <p:cNvPr id="5" name="Object 3"/>
          <p:cNvGraphicFramePr>
            <a:graphicFrameLocks noChangeAspect="1"/>
          </p:cNvGraphicFramePr>
          <p:nvPr/>
        </p:nvGraphicFramePr>
        <p:xfrm>
          <a:off x="566057" y="1110352"/>
          <a:ext cx="5181600" cy="4995863"/>
        </p:xfrm>
        <a:graphic>
          <a:graphicData uri="http://schemas.openxmlformats.org/presentationml/2006/ole">
            <p:oleObj spid="_x0000_s3074" name="Document" r:id="rId3" imgW="2298192" imgH="2215896" progId="Word.Document.8">
              <p:embed/>
            </p:oleObj>
          </a:graphicData>
        </a:graphic>
      </p:graphicFrame>
      <p:sp>
        <p:nvSpPr>
          <p:cNvPr id="6" name="Text Box 4"/>
          <p:cNvSpPr txBox="1">
            <a:spLocks noChangeArrowheads="1"/>
          </p:cNvSpPr>
          <p:nvPr/>
        </p:nvSpPr>
        <p:spPr bwMode="auto">
          <a:xfrm>
            <a:off x="5715000" y="1469580"/>
            <a:ext cx="2971800" cy="4108450"/>
          </a:xfrm>
          <a:prstGeom prst="rect">
            <a:avLst/>
          </a:prstGeom>
          <a:noFill/>
          <a:ln w="9525">
            <a:noFill/>
            <a:miter lim="800000"/>
            <a:headEnd/>
            <a:tailEnd/>
          </a:ln>
        </p:spPr>
        <p:txBody>
          <a:bodyPr>
            <a:spAutoFit/>
          </a:bodyPr>
          <a:lstStyle/>
          <a:p>
            <a:pPr algn="ctr" eaLnBrk="0" hangingPunct="0"/>
            <a:r>
              <a:rPr lang="en-US" sz="2400">
                <a:ea typeface="ＭＳ Ｐゴシック" pitchFamily="36" charset="-128"/>
              </a:rPr>
              <a:t>What fraction of the CME kinetic energy goes into accelerating energetic particles? Is it controlled by turbulence levels, self excited waves, seed particles, shock properties, prior CMEs?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Acceleration: </a:t>
            </a:r>
            <a:br>
              <a:rPr lang="en-US" sz="2800" dirty="0" smtClean="0"/>
            </a:br>
            <a:r>
              <a:rPr lang="en-US" sz="2800" dirty="0" smtClean="0"/>
              <a:t>CME-Driven Shock Efficiency</a:t>
            </a:r>
            <a:endParaRPr lang="en-US" sz="2800" dirty="0"/>
          </a:p>
        </p:txBody>
      </p:sp>
      <p:graphicFrame>
        <p:nvGraphicFramePr>
          <p:cNvPr id="4" name="Object 2"/>
          <p:cNvGraphicFramePr>
            <a:graphicFrameLocks noChangeAspect="1"/>
          </p:cNvGraphicFramePr>
          <p:nvPr/>
        </p:nvGraphicFramePr>
        <p:xfrm>
          <a:off x="533400" y="1175664"/>
          <a:ext cx="4191000" cy="5334000"/>
        </p:xfrm>
        <a:graphic>
          <a:graphicData uri="http://schemas.openxmlformats.org/presentationml/2006/ole">
            <p:oleObj spid="_x0000_s4098" name="Document" r:id="rId3" imgW="7154274" imgH="8326012" progId="Word.Document.8">
              <p:embed/>
            </p:oleObj>
          </a:graphicData>
        </a:graphic>
      </p:graphicFrame>
      <p:sp>
        <p:nvSpPr>
          <p:cNvPr id="5" name="Rectangle 6"/>
          <p:cNvSpPr>
            <a:spLocks noChangeArrowheads="1"/>
          </p:cNvSpPr>
          <p:nvPr/>
        </p:nvSpPr>
        <p:spPr bwMode="auto">
          <a:xfrm>
            <a:off x="5029200" y="1532852"/>
            <a:ext cx="3886200" cy="4616648"/>
          </a:xfrm>
          <a:prstGeom prst="rect">
            <a:avLst/>
          </a:prstGeom>
          <a:noFill/>
          <a:ln w="9525">
            <a:noFill/>
            <a:miter lim="800000"/>
            <a:headEnd/>
            <a:tailEnd/>
          </a:ln>
        </p:spPr>
        <p:txBody>
          <a:bodyPr>
            <a:spAutoFit/>
          </a:bodyPr>
          <a:lstStyle/>
          <a:p>
            <a:pPr algn="ctr" eaLnBrk="0" hangingPunct="0">
              <a:spcBef>
                <a:spcPct val="50000"/>
              </a:spcBef>
            </a:pPr>
            <a:r>
              <a:rPr lang="en-US" sz="2400" dirty="0">
                <a:ea typeface="ＭＳ Ｐゴシック" pitchFamily="36" charset="-128"/>
              </a:rPr>
              <a:t>Why is the efficiency of CME-driven shock acceleration apparently greater when there has been a preceding CME? Do prior CMEs modify the turbulence and other physical parameters or simply provide different seed particles?</a:t>
            </a:r>
          </a:p>
          <a:p>
            <a:pPr algn="ctr" eaLnBrk="0" hangingPunct="0"/>
            <a:endParaRPr lang="en-US" dirty="0" smtClean="0"/>
          </a:p>
          <a:p>
            <a:pPr algn="ctr" eaLnBrk="0" hangingPunct="0"/>
            <a:endParaRPr lang="en-US" dirty="0" smtClean="0"/>
          </a:p>
          <a:p>
            <a:pPr algn="ctr" eaLnBrk="0" hangingPunct="0"/>
            <a:r>
              <a:rPr lang="en-US" dirty="0" smtClean="0"/>
              <a:t>(</a:t>
            </a:r>
            <a:r>
              <a:rPr lang="en-US" dirty="0" smtClean="0"/>
              <a:t>Gopalswamy </a:t>
            </a:r>
            <a:r>
              <a:rPr lang="en-US" dirty="0"/>
              <a:t>et al. 2004)</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Transport: How do SEPs Get to Earth?</a:t>
            </a:r>
            <a:endParaRPr lang="en-US" sz="2800" dirty="0"/>
          </a:p>
        </p:txBody>
      </p:sp>
      <p:graphicFrame>
        <p:nvGraphicFramePr>
          <p:cNvPr id="4" name="Object 2"/>
          <p:cNvGraphicFramePr>
            <a:graphicFrameLocks noChangeAspect="1"/>
          </p:cNvGraphicFramePr>
          <p:nvPr/>
        </p:nvGraphicFramePr>
        <p:xfrm>
          <a:off x="533400" y="1066800"/>
          <a:ext cx="5334000" cy="4843463"/>
        </p:xfrm>
        <a:graphic>
          <a:graphicData uri="http://schemas.openxmlformats.org/presentationml/2006/ole">
            <p:oleObj spid="_x0000_s5122" name="Document" r:id="rId3" imgW="7430537" imgH="6744641" progId="Word.Document.12">
              <p:link updateAutomatic="1"/>
            </p:oleObj>
          </a:graphicData>
        </a:graphic>
      </p:graphicFrame>
      <p:sp>
        <p:nvSpPr>
          <p:cNvPr id="5" name="Text Box 2"/>
          <p:cNvSpPr txBox="1">
            <a:spLocks noChangeArrowheads="1"/>
          </p:cNvSpPr>
          <p:nvPr/>
        </p:nvSpPr>
        <p:spPr bwMode="auto">
          <a:xfrm>
            <a:off x="6019800" y="1143000"/>
            <a:ext cx="2971800" cy="4876800"/>
          </a:xfrm>
          <a:prstGeom prst="rect">
            <a:avLst/>
          </a:prstGeom>
          <a:noFill/>
          <a:ln w="9525">
            <a:noFill/>
            <a:miter lim="800000"/>
            <a:headEnd/>
            <a:tailEnd/>
          </a:ln>
        </p:spPr>
        <p:txBody>
          <a:bodyPr lIns="45720" rIns="45720"/>
          <a:lstStyle/>
          <a:p>
            <a:pPr algn="ctr" eaLnBrk="0" hangingPunct="0"/>
            <a:r>
              <a:rPr lang="en-US" sz="2500" dirty="0">
                <a:latin typeface="Cambria" pitchFamily="18" charset="0"/>
                <a:ea typeface="ＭＳ Ｐゴシック" pitchFamily="36" charset="-128"/>
                <a:cs typeface="Times New Roman" pitchFamily="18" charset="0"/>
              </a:rPr>
              <a:t>How are SEP  properties affected by transport through the heliosphere? What are the roles of diffusion, adiabatic deceleration, magnetic structure, self excited waves, shock properties,</a:t>
            </a:r>
          </a:p>
          <a:p>
            <a:pPr algn="ctr" eaLnBrk="0" hangingPunct="0"/>
            <a:r>
              <a:rPr lang="en-US" sz="2500" dirty="0">
                <a:latin typeface="Cambria" pitchFamily="18" charset="0"/>
                <a:ea typeface="ＭＳ Ｐゴシック" pitchFamily="36" charset="-128"/>
                <a:cs typeface="Times New Roman" pitchFamily="18" charset="0"/>
              </a:rPr>
              <a:t>etc. ?</a:t>
            </a:r>
          </a:p>
          <a:p>
            <a:pPr algn="ctr" eaLnBrk="0" hangingPunct="0"/>
            <a:endParaRPr lang="en-US" dirty="0" smtClean="0">
              <a:ea typeface="ＭＳ Ｐゴシック" pitchFamily="36" charset="-128"/>
              <a:cs typeface="Times New Roman" pitchFamily="18" charset="0"/>
            </a:endParaRPr>
          </a:p>
          <a:p>
            <a:pPr algn="ctr" eaLnBrk="0" hangingPunct="0"/>
            <a:endParaRPr lang="en-US" dirty="0" smtClean="0">
              <a:ea typeface="ＭＳ Ｐゴシック" pitchFamily="36" charset="-128"/>
              <a:cs typeface="Times New Roman" pitchFamily="18" charset="0"/>
            </a:endParaRPr>
          </a:p>
          <a:p>
            <a:pPr algn="ctr" eaLnBrk="0" hangingPunct="0"/>
            <a:r>
              <a:rPr lang="en-US" dirty="0" smtClean="0">
                <a:ea typeface="ＭＳ Ｐゴシック" pitchFamily="36" charset="-128"/>
                <a:cs typeface="Times New Roman" pitchFamily="18" charset="0"/>
              </a:rPr>
              <a:t>(</a:t>
            </a:r>
            <a:r>
              <a:rPr lang="en-US" dirty="0" err="1" smtClean="0">
                <a:ea typeface="ＭＳ Ｐゴシック" pitchFamily="36" charset="-128"/>
                <a:cs typeface="Times New Roman" pitchFamily="18" charset="0"/>
              </a:rPr>
              <a:t>Roussev</a:t>
            </a:r>
            <a:r>
              <a:rPr lang="en-US" dirty="0" smtClean="0">
                <a:ea typeface="ＭＳ Ｐゴシック" pitchFamily="36" charset="-128"/>
                <a:cs typeface="Times New Roman" pitchFamily="18" charset="0"/>
              </a:rPr>
              <a:t> </a:t>
            </a:r>
            <a:r>
              <a:rPr lang="en-US" dirty="0" smtClean="0">
                <a:solidFill>
                  <a:srgbClr val="FF0000"/>
                </a:solidFill>
                <a:ea typeface="ＭＳ Ｐゴシック" pitchFamily="36" charset="-128"/>
                <a:cs typeface="Times New Roman" pitchFamily="18" charset="0"/>
              </a:rPr>
              <a:t>????)</a:t>
            </a:r>
            <a:endParaRPr lang="en-US" dirty="0">
              <a:solidFill>
                <a:srgbClr val="FF0000"/>
              </a:solidFill>
              <a:ea typeface="ＭＳ Ｐゴシック" pitchFamily="36" charset="-128"/>
              <a:cs typeface="Times New Roman"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Transport: Energy Spectral Breaks</a:t>
            </a:r>
            <a:endParaRPr lang="en-US" dirty="0"/>
          </a:p>
        </p:txBody>
      </p:sp>
      <p:sp>
        <p:nvSpPr>
          <p:cNvPr id="4" name="Text Box 4"/>
          <p:cNvSpPr txBox="1">
            <a:spLocks noChangeArrowheads="1"/>
          </p:cNvSpPr>
          <p:nvPr/>
        </p:nvSpPr>
        <p:spPr bwMode="auto">
          <a:xfrm>
            <a:off x="6172200" y="1175662"/>
            <a:ext cx="2819400" cy="5124480"/>
          </a:xfrm>
          <a:prstGeom prst="rect">
            <a:avLst/>
          </a:prstGeom>
          <a:noFill/>
          <a:ln w="9525">
            <a:noFill/>
            <a:miter lim="800000"/>
            <a:headEnd/>
            <a:tailEnd/>
          </a:ln>
        </p:spPr>
        <p:txBody>
          <a:bodyPr>
            <a:spAutoFit/>
          </a:bodyPr>
          <a:lstStyle/>
          <a:p>
            <a:pPr algn="ctr" eaLnBrk="0" hangingPunct="0">
              <a:spcBef>
                <a:spcPct val="50000"/>
              </a:spcBef>
            </a:pPr>
            <a:r>
              <a:rPr lang="en-US" sz="2400" dirty="0">
                <a:ea typeface="ＭＳ Ｐゴシック" pitchFamily="36" charset="-128"/>
              </a:rPr>
              <a:t>Why does shock acceleration suddenly become less efficient at high energy?  Is it because of M/q dependant escape or shock shape, or lack of waves…?</a:t>
            </a:r>
          </a:p>
          <a:p>
            <a:pPr algn="ctr" eaLnBrk="0" hangingPunct="0">
              <a:spcBef>
                <a:spcPct val="50000"/>
              </a:spcBef>
            </a:pPr>
            <a:r>
              <a:rPr lang="en-US" sz="2400" dirty="0">
                <a:ea typeface="ＭＳ Ｐゴシック" pitchFamily="36" charset="-128"/>
              </a:rPr>
              <a:t>…Or, what else causes spectral breaks</a:t>
            </a:r>
            <a:r>
              <a:rPr lang="en-US" sz="2400" dirty="0" smtClean="0">
                <a:ea typeface="ＭＳ Ｐゴシック" pitchFamily="36" charset="-128"/>
              </a:rPr>
              <a:t>?</a:t>
            </a:r>
          </a:p>
          <a:p>
            <a:pPr algn="ctr" eaLnBrk="0" hangingPunct="0">
              <a:spcBef>
                <a:spcPct val="50000"/>
              </a:spcBef>
            </a:pPr>
            <a:r>
              <a:rPr lang="en-US" dirty="0" smtClean="0"/>
              <a:t>(Mewaldt </a:t>
            </a:r>
            <a:r>
              <a:rPr lang="en-US" dirty="0"/>
              <a:t>et al., 2006)</a:t>
            </a:r>
          </a:p>
        </p:txBody>
      </p:sp>
      <p:graphicFrame>
        <p:nvGraphicFramePr>
          <p:cNvPr id="5" name="Object 3"/>
          <p:cNvGraphicFramePr>
            <a:graphicFrameLocks noChangeAspect="1"/>
          </p:cNvGraphicFramePr>
          <p:nvPr/>
        </p:nvGraphicFramePr>
        <p:xfrm>
          <a:off x="595063" y="1012370"/>
          <a:ext cx="5504112" cy="5649691"/>
        </p:xfrm>
        <a:graphic>
          <a:graphicData uri="http://schemas.openxmlformats.org/presentationml/2006/ole">
            <p:oleObj spid="_x0000_s6146" name="Document" r:id="rId3" imgW="2142744" imgH="2200656" progId="Word.Document.8">
              <p:embed/>
            </p:oleObj>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Energetic Neutral Atoms (ENAs)</a:t>
            </a:r>
            <a:endParaRPr lang="en-US" dirty="0"/>
          </a:p>
        </p:txBody>
      </p:sp>
      <p:sp>
        <p:nvSpPr>
          <p:cNvPr id="4" name="Text Box 2"/>
          <p:cNvSpPr txBox="1">
            <a:spLocks noChangeArrowheads="1"/>
          </p:cNvSpPr>
          <p:nvPr/>
        </p:nvSpPr>
        <p:spPr bwMode="auto">
          <a:xfrm>
            <a:off x="685800" y="5988050"/>
            <a:ext cx="7848600" cy="641350"/>
          </a:xfrm>
          <a:prstGeom prst="rect">
            <a:avLst/>
          </a:prstGeom>
          <a:noFill/>
          <a:ln w="9525">
            <a:noFill/>
            <a:miter lim="800000"/>
            <a:headEnd/>
            <a:tailEnd/>
          </a:ln>
        </p:spPr>
        <p:txBody>
          <a:bodyPr>
            <a:spAutoFit/>
          </a:bodyPr>
          <a:lstStyle/>
          <a:p>
            <a:pPr algn="ctr" eaLnBrk="0" hangingPunct="0"/>
            <a:r>
              <a:rPr lang="en-US" dirty="0">
                <a:latin typeface="Times New Roman" pitchFamily="18" charset="0"/>
                <a:ea typeface="ＭＳ Ｐゴシック" pitchFamily="36" charset="-128"/>
                <a:cs typeface="Arial" charset="0"/>
              </a:rPr>
              <a:t>Calculated ENA emission profiles versus time as a shock moves from 2 to 20 Rs. </a:t>
            </a:r>
            <a:r>
              <a:rPr lang="en-US" dirty="0" smtClean="0">
                <a:latin typeface="Times New Roman" pitchFamily="18" charset="0"/>
                <a:ea typeface="ＭＳ Ｐゴシック" pitchFamily="36" charset="-128"/>
                <a:cs typeface="Arial" charset="0"/>
              </a:rPr>
              <a:t>(</a:t>
            </a:r>
            <a:r>
              <a:rPr lang="en-US" dirty="0" smtClean="0">
                <a:latin typeface="Times New Roman" pitchFamily="18" charset="0"/>
                <a:ea typeface="ＭＳ Ｐゴシック" pitchFamily="36" charset="-128"/>
                <a:cs typeface="Arial" charset="0"/>
              </a:rPr>
              <a:t>Mewaldt </a:t>
            </a:r>
            <a:r>
              <a:rPr lang="en-US" dirty="0">
                <a:latin typeface="Times New Roman" pitchFamily="18" charset="0"/>
                <a:ea typeface="ＭＳ Ｐゴシック" pitchFamily="36" charset="-128"/>
                <a:cs typeface="Arial" charset="0"/>
              </a:rPr>
              <a:t>et al., </a:t>
            </a:r>
            <a:r>
              <a:rPr lang="en-US" dirty="0" smtClean="0">
                <a:latin typeface="Times New Roman" pitchFamily="18" charset="0"/>
                <a:ea typeface="ＭＳ Ｐゴシック" pitchFamily="36" charset="-128"/>
                <a:cs typeface="Arial" charset="0"/>
              </a:rPr>
              <a:t>2009)</a:t>
            </a:r>
            <a:endParaRPr lang="en-US" dirty="0">
              <a:latin typeface="Times New Roman" pitchFamily="18" charset="0"/>
              <a:ea typeface="ＭＳ Ｐゴシック" pitchFamily="36" charset="-128"/>
              <a:cs typeface="Arial" charset="0"/>
            </a:endParaRPr>
          </a:p>
        </p:txBody>
      </p:sp>
      <p:graphicFrame>
        <p:nvGraphicFramePr>
          <p:cNvPr id="5" name="Object 3"/>
          <p:cNvGraphicFramePr>
            <a:graphicFrameLocks noChangeAspect="1"/>
          </p:cNvGraphicFramePr>
          <p:nvPr/>
        </p:nvGraphicFramePr>
        <p:xfrm>
          <a:off x="6350" y="2197100"/>
          <a:ext cx="4483100" cy="3697288"/>
        </p:xfrm>
        <a:graphic>
          <a:graphicData uri="http://schemas.openxmlformats.org/presentationml/2006/ole">
            <p:oleObj spid="_x0000_s7170" name="Document" r:id="rId3" imgW="2615184" imgH="2307336" progId="Word.Document.8">
              <p:embed/>
            </p:oleObj>
          </a:graphicData>
        </a:graphic>
      </p:graphicFrame>
      <p:graphicFrame>
        <p:nvGraphicFramePr>
          <p:cNvPr id="6" name="Object 4"/>
          <p:cNvGraphicFramePr>
            <a:graphicFrameLocks noChangeAspect="1"/>
          </p:cNvGraphicFramePr>
          <p:nvPr/>
        </p:nvGraphicFramePr>
        <p:xfrm>
          <a:off x="4419600" y="1892300"/>
          <a:ext cx="4419600" cy="4051300"/>
        </p:xfrm>
        <a:graphic>
          <a:graphicData uri="http://schemas.openxmlformats.org/presentationml/2006/ole">
            <p:oleObj spid="_x0000_s7171" name="Document" r:id="rId4" imgW="2630424" imgH="2410968" progId="Word.Document.8">
              <p:embed/>
            </p:oleObj>
          </a:graphicData>
        </a:graphic>
      </p:graphicFrame>
      <p:sp>
        <p:nvSpPr>
          <p:cNvPr id="7" name="Text Box 5"/>
          <p:cNvSpPr txBox="1">
            <a:spLocks noChangeArrowheads="1"/>
          </p:cNvSpPr>
          <p:nvPr/>
        </p:nvSpPr>
        <p:spPr bwMode="auto">
          <a:xfrm>
            <a:off x="593725" y="1082675"/>
            <a:ext cx="8321675" cy="822325"/>
          </a:xfrm>
          <a:prstGeom prst="rect">
            <a:avLst/>
          </a:prstGeom>
          <a:noFill/>
          <a:ln w="9525">
            <a:noFill/>
            <a:miter lim="800000"/>
            <a:headEnd/>
            <a:tailEnd/>
          </a:ln>
        </p:spPr>
        <p:txBody>
          <a:bodyPr>
            <a:spAutoFit/>
          </a:bodyPr>
          <a:lstStyle/>
          <a:p>
            <a:pPr algn="ctr" eaLnBrk="0" hangingPunct="0"/>
            <a:r>
              <a:rPr lang="en-US" sz="2400">
                <a:ea typeface="ＭＳ Ｐゴシック" pitchFamily="36" charset="-128"/>
              </a:rPr>
              <a:t>What can ENAs from solar eruptions tell us about how SEPs are accelerated and escape the Sun?</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8351" y="954690"/>
            <a:ext cx="4226873" cy="5238524"/>
          </a:xfrm>
        </p:spPr>
        <p:txBody>
          <a:bodyPr/>
          <a:lstStyle/>
          <a:p>
            <a:r>
              <a:rPr lang="en-US" dirty="0" smtClean="0"/>
              <a:t>Determine in both gradual &amp; impulsive Solar EP events:</a:t>
            </a:r>
          </a:p>
          <a:p>
            <a:pPr lvl="1"/>
            <a:r>
              <a:rPr lang="en-US" dirty="0" smtClean="0"/>
              <a:t>Energy spectra</a:t>
            </a:r>
          </a:p>
          <a:p>
            <a:pPr lvl="1"/>
            <a:r>
              <a:rPr lang="en-US" dirty="0" smtClean="0"/>
              <a:t>Composition (electrons, protons, major heavy elements)</a:t>
            </a:r>
          </a:p>
          <a:p>
            <a:pPr lvl="1"/>
            <a:r>
              <a:rPr lang="en-US" dirty="0" smtClean="0"/>
              <a:t>Timing</a:t>
            </a:r>
          </a:p>
          <a:p>
            <a:pPr lvl="1"/>
            <a:r>
              <a:rPr lang="en-US" dirty="0" smtClean="0"/>
              <a:t>Pitch angle distributions</a:t>
            </a:r>
          </a:p>
          <a:p>
            <a:r>
              <a:rPr lang="en-US" dirty="0" smtClean="0"/>
              <a:t>Measure </a:t>
            </a:r>
            <a:r>
              <a:rPr lang="en-US" baseline="30000" dirty="0" smtClean="0"/>
              <a:t>3</a:t>
            </a:r>
            <a:r>
              <a:rPr lang="en-US" dirty="0" smtClean="0"/>
              <a:t>He as a key indicator of impulsive events</a:t>
            </a:r>
          </a:p>
          <a:p>
            <a:r>
              <a:rPr lang="en-US" dirty="0" smtClean="0"/>
              <a:t>Measurements of other populations (CIRs, ACRs, and GCRs) provide important new information on the radial dependences of these particles</a:t>
            </a:r>
          </a:p>
          <a:p>
            <a:endParaRPr lang="en-US" dirty="0"/>
          </a:p>
        </p:txBody>
      </p:sp>
      <p:sp>
        <p:nvSpPr>
          <p:cNvPr id="3" name="Title 2"/>
          <p:cNvSpPr>
            <a:spLocks noGrp="1"/>
          </p:cNvSpPr>
          <p:nvPr>
            <p:ph type="title"/>
          </p:nvPr>
        </p:nvSpPr>
        <p:spPr/>
        <p:txBody>
          <a:bodyPr/>
          <a:lstStyle/>
          <a:p>
            <a:r>
              <a:rPr lang="en-US" dirty="0" smtClean="0"/>
              <a:t>Measurement Summary</a:t>
            </a:r>
            <a:endParaRPr lang="en-US" dirty="0"/>
          </a:p>
        </p:txBody>
      </p:sp>
      <p:sp>
        <p:nvSpPr>
          <p:cNvPr id="8" name="TextBox 3"/>
          <p:cNvSpPr txBox="1">
            <a:spLocks noChangeArrowheads="1"/>
          </p:cNvSpPr>
          <p:nvPr/>
        </p:nvSpPr>
        <p:spPr bwMode="auto">
          <a:xfrm>
            <a:off x="111125" y="5988050"/>
            <a:ext cx="4724400" cy="641350"/>
          </a:xfrm>
          <a:prstGeom prst="rect">
            <a:avLst/>
          </a:prstGeom>
          <a:noFill/>
          <a:ln w="9525">
            <a:noFill/>
            <a:miter lim="800000"/>
            <a:headEnd/>
            <a:tailEnd/>
          </a:ln>
        </p:spPr>
        <p:txBody>
          <a:bodyPr>
            <a:spAutoFit/>
          </a:bodyPr>
          <a:lstStyle/>
          <a:p>
            <a:pPr algn="ctr" defTabSz="457200" eaLnBrk="0" hangingPunct="0"/>
            <a:r>
              <a:rPr lang="en-US">
                <a:latin typeface="Calibri" pitchFamily="34" charset="0"/>
              </a:rPr>
              <a:t>ISIS-EPI also provides electron measurements from ~0.025 to 6 MeV</a:t>
            </a:r>
          </a:p>
        </p:txBody>
      </p:sp>
      <p:pic>
        <p:nvPicPr>
          <p:cNvPr id="9" name="Picture 7" descr="Ta007562-McComas"/>
          <p:cNvPicPr>
            <a:picLocks noChangeAspect="1" noChangeArrowheads="1"/>
          </p:cNvPicPr>
          <p:nvPr/>
        </p:nvPicPr>
        <p:blipFill>
          <a:blip r:embed="rId2" cstate="print"/>
          <a:srcRect/>
          <a:stretch>
            <a:fillRect/>
          </a:stretch>
        </p:blipFill>
        <p:spPr bwMode="auto">
          <a:xfrm>
            <a:off x="441325" y="1417638"/>
            <a:ext cx="4133850" cy="4625975"/>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Energetic electron energy range: ≤0.05 to ≥3 </a:t>
            </a:r>
            <a:r>
              <a:rPr lang="en-US" dirty="0" err="1" smtClean="0"/>
              <a:t>MeV</a:t>
            </a:r>
            <a:endParaRPr lang="en-US" dirty="0" smtClean="0"/>
          </a:p>
          <a:p>
            <a:r>
              <a:rPr lang="en-US" dirty="0" smtClean="0"/>
              <a:t>Energetic protons and heavy ions: ≤0.05 to ≥50 </a:t>
            </a:r>
            <a:r>
              <a:rPr lang="en-US" dirty="0" err="1" smtClean="0"/>
              <a:t>MeV</a:t>
            </a:r>
            <a:r>
              <a:rPr lang="en-US" dirty="0" smtClean="0"/>
              <a:t>/</a:t>
            </a:r>
            <a:r>
              <a:rPr lang="en-US" dirty="0" err="1" smtClean="0"/>
              <a:t>nuc</a:t>
            </a:r>
            <a:endParaRPr lang="en-US" dirty="0" smtClean="0"/>
          </a:p>
          <a:p>
            <a:r>
              <a:rPr lang="en-US" dirty="0" smtClean="0"/>
              <a:t>Field of View: ≥</a:t>
            </a:r>
            <a:r>
              <a:rPr lang="el-GR" dirty="0" smtClean="0"/>
              <a:t>π</a:t>
            </a:r>
            <a:r>
              <a:rPr lang="en-US" dirty="0" smtClean="0"/>
              <a:t>/2 </a:t>
            </a:r>
            <a:r>
              <a:rPr lang="en-US" dirty="0" err="1" smtClean="0"/>
              <a:t>sr</a:t>
            </a:r>
            <a:r>
              <a:rPr lang="en-US" dirty="0" smtClean="0"/>
              <a:t> in both sunward and anti-sunward hemispheres including coverage within 10° of the nominal Parker spiral field direction at perihelion</a:t>
            </a:r>
          </a:p>
          <a:p>
            <a:r>
              <a:rPr lang="en-US" dirty="0" smtClean="0"/>
              <a:t>Composition: at least H, He, </a:t>
            </a:r>
            <a:r>
              <a:rPr lang="en-US" baseline="30000" dirty="0" smtClean="0"/>
              <a:t>3</a:t>
            </a:r>
            <a:r>
              <a:rPr lang="en-US" dirty="0" smtClean="0"/>
              <a:t>He, C, O, Ne, Mg, Si, Fe</a:t>
            </a:r>
          </a:p>
          <a:p>
            <a:r>
              <a:rPr lang="en-US" dirty="0" smtClean="0"/>
              <a:t>Maximum intensity &lt;1MeV: ≥10</a:t>
            </a:r>
            <a:r>
              <a:rPr lang="en-US" baseline="30000" dirty="0" smtClean="0"/>
              <a:t>6</a:t>
            </a:r>
            <a:r>
              <a:rPr lang="en-US" dirty="0" smtClean="0"/>
              <a:t> particles/cm</a:t>
            </a:r>
            <a:r>
              <a:rPr lang="en-US" baseline="30000" dirty="0" smtClean="0"/>
              <a:t>2</a:t>
            </a:r>
            <a:r>
              <a:rPr lang="en-US" dirty="0" smtClean="0"/>
              <a:t>sr-s</a:t>
            </a:r>
          </a:p>
          <a:p>
            <a:r>
              <a:rPr lang="en-US" dirty="0" smtClean="0"/>
              <a:t>Maximum intensity &gt;1MeV: ≥5x10</a:t>
            </a:r>
            <a:r>
              <a:rPr lang="en-US" baseline="30000" dirty="0" smtClean="0"/>
              <a:t>5</a:t>
            </a:r>
            <a:r>
              <a:rPr lang="en-US" dirty="0" smtClean="0"/>
              <a:t> particles/cm</a:t>
            </a:r>
            <a:r>
              <a:rPr lang="en-US" baseline="30000" dirty="0" smtClean="0"/>
              <a:t>2</a:t>
            </a:r>
            <a:r>
              <a:rPr lang="en-US" dirty="0" smtClean="0"/>
              <a:t>sr-s</a:t>
            </a:r>
          </a:p>
          <a:p>
            <a:endParaRPr lang="en-US" dirty="0"/>
          </a:p>
        </p:txBody>
      </p:sp>
      <p:sp>
        <p:nvSpPr>
          <p:cNvPr id="3" name="Title 2"/>
          <p:cNvSpPr>
            <a:spLocks noGrp="1"/>
          </p:cNvSpPr>
          <p:nvPr>
            <p:ph type="title"/>
          </p:nvPr>
        </p:nvSpPr>
        <p:spPr/>
        <p:txBody>
          <a:bodyPr/>
          <a:lstStyle/>
          <a:p>
            <a:r>
              <a:rPr lang="en-US" dirty="0" smtClean="0"/>
              <a:t>Driving Requirements</a:t>
            </a:r>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Primary Measurement Requirements</a:t>
            </a:r>
            <a:endParaRPr lang="en-US" dirty="0"/>
          </a:p>
        </p:txBody>
      </p:sp>
      <p:graphicFrame>
        <p:nvGraphicFramePr>
          <p:cNvPr id="4" name="Group 56"/>
          <p:cNvGraphicFramePr>
            <a:graphicFrameLocks noGrp="1"/>
          </p:cNvGraphicFramePr>
          <p:nvPr/>
        </p:nvGraphicFramePr>
        <p:xfrm>
          <a:off x="306618" y="1296302"/>
          <a:ext cx="8512175" cy="5020693"/>
        </p:xfrm>
        <a:graphic>
          <a:graphicData uri="http://schemas.openxmlformats.org/drawingml/2006/table">
            <a:tbl>
              <a:tblPr/>
              <a:tblGrid>
                <a:gridCol w="969963"/>
                <a:gridCol w="1727200"/>
                <a:gridCol w="3348037"/>
                <a:gridCol w="2466975"/>
              </a:tblGrid>
              <a:tr h="311150">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MRD </a:t>
                      </a:r>
                      <a:r>
                        <a:rPr kumimoji="0" lang="en-US" sz="1200" b="0" i="0" u="none" strike="noStrike" cap="none" normalizeH="0" baseline="0" dirty="0" err="1" smtClean="0">
                          <a:ln>
                            <a:noFill/>
                          </a:ln>
                          <a:solidFill>
                            <a:schemeClr val="bg1"/>
                          </a:solidFill>
                          <a:effectLst/>
                          <a:latin typeface="Arial" charset="0"/>
                        </a:rPr>
                        <a:t>Req’t</a:t>
                      </a:r>
                      <a:endParaRPr kumimoji="0" lang="en-US" sz="12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bg1"/>
                          </a:solidFill>
                          <a:effectLst/>
                          <a:latin typeface="Arial" charset="0"/>
                        </a:rPr>
                        <a:t>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bg1"/>
                          </a:solidFill>
                          <a:effectLst/>
                          <a:latin typeface="Arial" charset="0"/>
                        </a:rPr>
                        <a:t>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bg1"/>
                          </a:solidFill>
                          <a:effectLst/>
                          <a:latin typeface="Arial" charset="0"/>
                        </a:rPr>
                        <a:t>Comment/Heritage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MRD-96a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MRD-97a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Energy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a:t>
                      </a:r>
                      <a:r>
                        <a:rPr kumimoji="0" lang="en-US" sz="1200" b="0" i="0" u="none" strike="noStrike" cap="none" normalizeH="0" baseline="30000" smtClean="0">
                          <a:ln>
                            <a:noFill/>
                          </a:ln>
                          <a:solidFill>
                            <a:schemeClr val="tx1"/>
                          </a:solidFill>
                          <a:effectLst/>
                          <a:latin typeface="Arial" charset="0"/>
                          <a:cs typeface="Arial" charset="0"/>
                        </a:rPr>
                        <a:t>-</a:t>
                      </a:r>
                      <a:r>
                        <a:rPr kumimoji="0" lang="en-US" sz="1200" b="0" i="0" u="none" strike="noStrike" cap="none" normalizeH="0" baseline="0" smtClean="0">
                          <a:ln>
                            <a:noFill/>
                          </a:ln>
                          <a:solidFill>
                            <a:schemeClr val="tx1"/>
                          </a:solidFill>
                          <a:effectLst/>
                          <a:latin typeface="Arial" charset="0"/>
                          <a:cs typeface="Arial" charset="0"/>
                        </a:rPr>
                        <a:t>: ≤ 0.05 to ≥ 3 MeV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p</a:t>
                      </a:r>
                      <a:r>
                        <a:rPr kumimoji="0" lang="en-US" sz="1200" b="0" i="0" u="none" strike="noStrike" cap="none" normalizeH="0" baseline="30000" smtClean="0">
                          <a:ln>
                            <a:noFill/>
                          </a:ln>
                          <a:solidFill>
                            <a:schemeClr val="tx1"/>
                          </a:solidFill>
                          <a:effectLst/>
                          <a:latin typeface="Arial" charset="0"/>
                          <a:cs typeface="Arial" charset="0"/>
                        </a:rPr>
                        <a:t>+</a:t>
                      </a:r>
                      <a:r>
                        <a:rPr kumimoji="0" lang="en-US" sz="1200" b="0" i="0" u="none" strike="noStrike" cap="none" normalizeH="0" baseline="0" smtClean="0">
                          <a:ln>
                            <a:noFill/>
                          </a:ln>
                          <a:solidFill>
                            <a:schemeClr val="tx1"/>
                          </a:solidFill>
                          <a:effectLst/>
                          <a:latin typeface="Arial" charset="0"/>
                          <a:cs typeface="Arial" charset="0"/>
                        </a:rPr>
                        <a:t>/i: ≤ 0.05 to ≥ 50 MeV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Combined energy range of all sensors; small gaps in energy coverage are acceptable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MRD-96b</a:t>
                      </a:r>
                    </a:p>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MRD-97b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Energy binning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6 bins/decade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MRD-96c</a:t>
                      </a:r>
                    </a:p>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MRD-97c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Highest cadence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a:t>
                      </a:r>
                      <a:r>
                        <a:rPr kumimoji="0" lang="en-US" sz="1200" b="0" i="0" u="none" strike="noStrike" cap="none" normalizeH="0" baseline="30000" smtClean="0">
                          <a:ln>
                            <a:noFill/>
                          </a:ln>
                          <a:solidFill>
                            <a:schemeClr val="tx1"/>
                          </a:solidFill>
                          <a:effectLst/>
                          <a:latin typeface="Arial" charset="0"/>
                          <a:cs typeface="Arial" charset="0"/>
                        </a:rPr>
                        <a:t>-</a:t>
                      </a:r>
                      <a:r>
                        <a:rPr kumimoji="0" lang="en-US" sz="1200" b="0" i="0" u="none" strike="noStrike" cap="none" normalizeH="0" baseline="0" smtClean="0">
                          <a:ln>
                            <a:noFill/>
                          </a:ln>
                          <a:solidFill>
                            <a:schemeClr val="tx1"/>
                          </a:solidFill>
                          <a:effectLst/>
                          <a:latin typeface="Arial" charset="0"/>
                          <a:cs typeface="Arial" charset="0"/>
                        </a:rPr>
                        <a:t>: ≤ 1s for selected high-statistics electron rates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p</a:t>
                      </a:r>
                      <a:r>
                        <a:rPr kumimoji="0" lang="en-US" sz="1200" b="0" i="0" u="none" strike="noStrike" cap="none" normalizeH="0" baseline="30000" smtClean="0">
                          <a:ln>
                            <a:noFill/>
                          </a:ln>
                          <a:solidFill>
                            <a:schemeClr val="tx1"/>
                          </a:solidFill>
                          <a:effectLst/>
                          <a:latin typeface="Arial" charset="0"/>
                          <a:cs typeface="Arial" charset="0"/>
                        </a:rPr>
                        <a:t>+</a:t>
                      </a:r>
                      <a:r>
                        <a:rPr kumimoji="0" lang="en-US" sz="1200" b="0" i="0" u="none" strike="noStrike" cap="none" normalizeH="0" baseline="0" smtClean="0">
                          <a:ln>
                            <a:noFill/>
                          </a:ln>
                          <a:solidFill>
                            <a:schemeClr val="tx1"/>
                          </a:solidFill>
                          <a:effectLst/>
                          <a:latin typeface="Arial" charset="0"/>
                          <a:cs typeface="Arial" charset="0"/>
                        </a:rPr>
                        <a:t>/i: ≤ 5s for selected high-statistics ion rates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Additional rates at lower cadences, as appropriate for expected statistics and bit rate allocation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938">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MRD-96d</a:t>
                      </a:r>
                    </a:p>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MRD-97d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Field of 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π/2 ster coverage in both sunward and anti-sunward hemispheres, including coverage within 10 degrees of the nominal Parker spiral field direction at perihelion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Combined sky coverage of all sensors, some regions densely sampled rather than 100% covered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MRD-96e</a:t>
                      </a:r>
                    </a:p>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MRD-97e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Angular sectoring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a:t>
                      </a:r>
                      <a:r>
                        <a:rPr kumimoji="0" lang="en-US" sz="1200" b="0" i="0" u="none" strike="noStrike" cap="none" normalizeH="0" baseline="30000" smtClean="0">
                          <a:ln>
                            <a:noFill/>
                          </a:ln>
                          <a:solidFill>
                            <a:schemeClr val="tx1"/>
                          </a:solidFill>
                          <a:effectLst/>
                          <a:latin typeface="Arial" charset="0"/>
                          <a:cs typeface="Arial" charset="0"/>
                        </a:rPr>
                        <a:t>-</a:t>
                      </a:r>
                      <a:r>
                        <a:rPr kumimoji="0" lang="en-US" sz="1200" b="0" i="0" u="none" strike="noStrike" cap="none" normalizeH="0" baseline="0" smtClean="0">
                          <a:ln>
                            <a:noFill/>
                          </a:ln>
                          <a:solidFill>
                            <a:schemeClr val="tx1"/>
                          </a:solidFill>
                          <a:effectLst/>
                          <a:latin typeface="Arial" charset="0"/>
                          <a:cs typeface="Arial" charset="0"/>
                        </a:rPr>
                        <a:t>: ≤ 45 degree sectors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p</a:t>
                      </a:r>
                      <a:r>
                        <a:rPr kumimoji="0" lang="en-US" sz="1200" b="0" i="0" u="none" strike="noStrike" cap="none" normalizeH="0" baseline="30000" smtClean="0">
                          <a:ln>
                            <a:noFill/>
                          </a:ln>
                          <a:solidFill>
                            <a:schemeClr val="tx1"/>
                          </a:solidFill>
                          <a:effectLst/>
                          <a:latin typeface="Arial" charset="0"/>
                          <a:cs typeface="Arial" charset="0"/>
                        </a:rPr>
                        <a:t>+</a:t>
                      </a:r>
                      <a:r>
                        <a:rPr kumimoji="0" lang="en-US" sz="1200" b="0" i="0" u="none" strike="noStrike" cap="none" normalizeH="0" baseline="0" smtClean="0">
                          <a:ln>
                            <a:noFill/>
                          </a:ln>
                          <a:solidFill>
                            <a:schemeClr val="tx1"/>
                          </a:solidFill>
                          <a:effectLst/>
                          <a:latin typeface="Arial" charset="0"/>
                          <a:cs typeface="Arial" charset="0"/>
                        </a:rPr>
                        <a:t>/i: ≤ 30 degree sectors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MRD-97e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least H, He, </a:t>
                      </a:r>
                      <a:r>
                        <a:rPr kumimoji="0" lang="en-US" sz="1200" b="0" i="0" u="none" strike="noStrike" cap="none" normalizeH="0" baseline="30000" smtClean="0">
                          <a:ln>
                            <a:noFill/>
                          </a:ln>
                          <a:solidFill>
                            <a:schemeClr val="tx1"/>
                          </a:solidFill>
                          <a:effectLst/>
                          <a:latin typeface="Arial" charset="0"/>
                          <a:cs typeface="Arial" charset="0"/>
                        </a:rPr>
                        <a:t>3</a:t>
                      </a:r>
                      <a:r>
                        <a:rPr kumimoji="0" lang="en-US" sz="1200" b="0" i="0" u="none" strike="noStrike" cap="none" normalizeH="0" baseline="0" smtClean="0">
                          <a:ln>
                            <a:noFill/>
                          </a:ln>
                          <a:solidFill>
                            <a:schemeClr val="tx1"/>
                          </a:solidFill>
                          <a:effectLst/>
                          <a:latin typeface="Arial" charset="0"/>
                          <a:cs typeface="Arial" charset="0"/>
                        </a:rPr>
                        <a:t>He, C, O, Ne, Mg, Si, 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Measured species; not all measured under all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MRD-98a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cs typeface="Arial" charset="0"/>
                        </a:rPr>
                        <a:t>Max. intensity &lt;1 MeV</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r>
                        <a:rPr kumimoji="0" lang="pt-BR" sz="1200" b="0" i="0" u="none" strike="noStrike" cap="none" normalizeH="0" baseline="0" smtClean="0">
                          <a:ln>
                            <a:noFill/>
                          </a:ln>
                          <a:solidFill>
                            <a:schemeClr val="tx1"/>
                          </a:solidFill>
                          <a:effectLst/>
                          <a:latin typeface="Arial" charset="0"/>
                          <a:cs typeface="Arial" charset="0"/>
                        </a:rPr>
                        <a:t> 10</a:t>
                      </a:r>
                      <a:r>
                        <a:rPr kumimoji="0" lang="pt-BR" sz="1200" b="0" i="0" u="none" strike="noStrike" cap="none" normalizeH="0" baseline="30000" smtClean="0">
                          <a:ln>
                            <a:noFill/>
                          </a:ln>
                          <a:solidFill>
                            <a:schemeClr val="tx1"/>
                          </a:solidFill>
                          <a:effectLst/>
                          <a:latin typeface="Arial" charset="0"/>
                          <a:cs typeface="Arial" charset="0"/>
                        </a:rPr>
                        <a:t>6</a:t>
                      </a:r>
                      <a:r>
                        <a:rPr kumimoji="0" lang="pt-BR" sz="1200" b="0" i="0" u="none" strike="noStrike" cap="none" normalizeH="0" baseline="0" smtClean="0">
                          <a:ln>
                            <a:noFill/>
                          </a:ln>
                          <a:solidFill>
                            <a:schemeClr val="tx1"/>
                          </a:solidFill>
                          <a:effectLst/>
                          <a:latin typeface="Arial" charset="0"/>
                          <a:cs typeface="Arial" charset="0"/>
                        </a:rPr>
                        <a:t> particles/cm</a:t>
                      </a:r>
                      <a:r>
                        <a:rPr kumimoji="0" lang="pt-BR" sz="1200" b="0" i="0" u="none" strike="noStrike" cap="none" normalizeH="0" baseline="30000" smtClean="0">
                          <a:ln>
                            <a:noFill/>
                          </a:ln>
                          <a:solidFill>
                            <a:schemeClr val="tx1"/>
                          </a:solidFill>
                          <a:effectLst/>
                          <a:latin typeface="Arial" charset="0"/>
                          <a:cs typeface="Arial" charset="0"/>
                        </a:rPr>
                        <a:t>2</a:t>
                      </a:r>
                      <a:r>
                        <a:rPr kumimoji="0" lang="pt-BR" sz="1200" b="0" i="0" u="none" strike="noStrike" cap="none" normalizeH="0" baseline="0" smtClean="0">
                          <a:ln>
                            <a:noFill/>
                          </a:ln>
                          <a:solidFill>
                            <a:schemeClr val="tx1"/>
                          </a:solidFill>
                          <a:effectLst/>
                          <a:latin typeface="Arial" charset="0"/>
                          <a:cs typeface="Arial" charset="0"/>
                        </a:rPr>
                        <a:t>-sr-s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85000"/>
                        </a:lnSpc>
                        <a:spcBef>
                          <a:spcPct val="0"/>
                        </a:spcBef>
                        <a:spcAft>
                          <a:spcPct val="2500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MRD-98b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cs typeface="Arial" charset="0"/>
                        </a:rPr>
                        <a:t>Max. intensity &gt;1 MeV</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t>
                      </a:r>
                      <a:r>
                        <a:rPr kumimoji="0" lang="pt-BR" sz="1200" b="0" i="0" u="none" strike="noStrike" cap="none" normalizeH="0" baseline="0" dirty="0" smtClean="0">
                          <a:ln>
                            <a:noFill/>
                          </a:ln>
                          <a:solidFill>
                            <a:schemeClr val="tx1"/>
                          </a:solidFill>
                          <a:effectLst/>
                          <a:latin typeface="Arial" charset="0"/>
                          <a:cs typeface="Arial" charset="0"/>
                        </a:rPr>
                        <a:t> 5x10</a:t>
                      </a:r>
                      <a:r>
                        <a:rPr kumimoji="0" lang="pt-BR" sz="1200" b="0" i="0" u="none" strike="noStrike" cap="none" normalizeH="0" baseline="30000" dirty="0" smtClean="0">
                          <a:ln>
                            <a:noFill/>
                          </a:ln>
                          <a:solidFill>
                            <a:schemeClr val="tx1"/>
                          </a:solidFill>
                          <a:effectLst/>
                          <a:latin typeface="Arial" charset="0"/>
                          <a:cs typeface="Arial" charset="0"/>
                        </a:rPr>
                        <a:t>5</a:t>
                      </a:r>
                      <a:r>
                        <a:rPr kumimoji="0" lang="pt-BR" sz="1200" b="0" i="0" u="none" strike="noStrike" cap="none" normalizeH="0" baseline="0" dirty="0" smtClean="0">
                          <a:ln>
                            <a:noFill/>
                          </a:ln>
                          <a:solidFill>
                            <a:schemeClr val="tx1"/>
                          </a:solidFill>
                          <a:effectLst/>
                          <a:latin typeface="Arial" charset="0"/>
                          <a:cs typeface="Arial" charset="0"/>
                        </a:rPr>
                        <a:t> particles/cm</a:t>
                      </a:r>
                      <a:r>
                        <a:rPr kumimoji="0" lang="pt-BR" sz="1200" b="0" i="0" u="none" strike="noStrike" cap="none" normalizeH="0" baseline="30000" dirty="0" smtClean="0">
                          <a:ln>
                            <a:noFill/>
                          </a:ln>
                          <a:solidFill>
                            <a:schemeClr val="tx1"/>
                          </a:solidFill>
                          <a:effectLst/>
                          <a:latin typeface="Arial" charset="0"/>
                          <a:cs typeface="Arial" charset="0"/>
                        </a:rPr>
                        <a:t>2</a:t>
                      </a:r>
                      <a:r>
                        <a:rPr kumimoji="0" lang="pt-BR" sz="1200" b="0" i="0" u="none" strike="noStrike" cap="none" normalizeH="0" baseline="0" dirty="0" smtClean="0">
                          <a:ln>
                            <a:noFill/>
                          </a:ln>
                          <a:solidFill>
                            <a:schemeClr val="tx1"/>
                          </a:solidFill>
                          <a:effectLst/>
                          <a:latin typeface="Arial" charset="0"/>
                          <a:cs typeface="Arial" charset="0"/>
                        </a:rPr>
                        <a:t>-sr-s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Highest intensities measured over restricted fields of 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176215" y="1626274"/>
            <a:ext cx="4967785" cy="3741208"/>
          </a:xfrm>
          <a:prstGeom prst="rect">
            <a:avLst/>
          </a:prstGeom>
          <a:noFill/>
          <a:ln w="9525">
            <a:noFill/>
            <a:miter lim="800000"/>
            <a:headEnd/>
            <a:tailEnd/>
          </a:ln>
        </p:spPr>
      </p:pic>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90000"/>
              </a:lnSpc>
              <a:spcAft>
                <a:spcPts val="600"/>
              </a:spcAft>
            </a:pPr>
            <a:r>
              <a:rPr lang="en-US" dirty="0" smtClean="0"/>
              <a:t>Science Team</a:t>
            </a:r>
          </a:p>
          <a:p>
            <a:pPr>
              <a:lnSpc>
                <a:spcPct val="90000"/>
              </a:lnSpc>
              <a:spcAft>
                <a:spcPts val="600"/>
              </a:spcAft>
            </a:pPr>
            <a:r>
              <a:rPr lang="en-US" dirty="0" smtClean="0"/>
              <a:t>SEP </a:t>
            </a:r>
            <a:r>
              <a:rPr lang="en-US" dirty="0" smtClean="0"/>
              <a:t>Events</a:t>
            </a:r>
          </a:p>
          <a:p>
            <a:pPr>
              <a:lnSpc>
                <a:spcPct val="90000"/>
              </a:lnSpc>
              <a:spcAft>
                <a:spcPts val="600"/>
              </a:spcAft>
            </a:pPr>
            <a:r>
              <a:rPr lang="en-US" dirty="0" smtClean="0"/>
              <a:t>Measurement near the Sun</a:t>
            </a:r>
          </a:p>
          <a:p>
            <a:pPr>
              <a:lnSpc>
                <a:spcPct val="90000"/>
              </a:lnSpc>
              <a:spcAft>
                <a:spcPts val="600"/>
              </a:spcAft>
            </a:pPr>
            <a:r>
              <a:rPr lang="en-US" dirty="0" smtClean="0"/>
              <a:t>Science Goals</a:t>
            </a:r>
          </a:p>
          <a:p>
            <a:pPr lvl="1">
              <a:lnSpc>
                <a:spcPct val="90000"/>
              </a:lnSpc>
              <a:spcAft>
                <a:spcPts val="600"/>
              </a:spcAft>
            </a:pPr>
            <a:r>
              <a:rPr lang="en-US" dirty="0" smtClean="0"/>
              <a:t>Origins</a:t>
            </a:r>
            <a:endParaRPr lang="en-US" dirty="0" smtClean="0"/>
          </a:p>
          <a:p>
            <a:pPr lvl="1">
              <a:lnSpc>
                <a:spcPct val="90000"/>
              </a:lnSpc>
              <a:spcAft>
                <a:spcPts val="600"/>
              </a:spcAft>
            </a:pPr>
            <a:r>
              <a:rPr lang="en-US" dirty="0" smtClean="0"/>
              <a:t>Acceleration</a:t>
            </a:r>
          </a:p>
          <a:p>
            <a:pPr lvl="1">
              <a:lnSpc>
                <a:spcPct val="90000"/>
              </a:lnSpc>
              <a:spcAft>
                <a:spcPts val="600"/>
              </a:spcAft>
            </a:pPr>
            <a:r>
              <a:rPr lang="en-US" dirty="0" smtClean="0"/>
              <a:t>Transport</a:t>
            </a:r>
          </a:p>
          <a:p>
            <a:pPr>
              <a:lnSpc>
                <a:spcPct val="90000"/>
              </a:lnSpc>
              <a:spcAft>
                <a:spcPts val="600"/>
              </a:spcAft>
            </a:pPr>
            <a:r>
              <a:rPr lang="en-US" dirty="0" smtClean="0"/>
              <a:t>Measurement Summary</a:t>
            </a:r>
          </a:p>
          <a:p>
            <a:pPr>
              <a:lnSpc>
                <a:spcPct val="90000"/>
              </a:lnSpc>
              <a:spcAft>
                <a:spcPts val="600"/>
              </a:spcAft>
            </a:pPr>
            <a:r>
              <a:rPr lang="en-US" dirty="0" smtClean="0"/>
              <a:t>Driving Requirements</a:t>
            </a:r>
          </a:p>
          <a:p>
            <a:pPr>
              <a:lnSpc>
                <a:spcPct val="90000"/>
              </a:lnSpc>
              <a:spcAft>
                <a:spcPts val="600"/>
              </a:spcAft>
            </a:pPr>
            <a:r>
              <a:rPr lang="en-US" dirty="0" smtClean="0"/>
              <a:t>Primary Measurement Requirements</a:t>
            </a:r>
          </a:p>
        </p:txBody>
      </p:sp>
      <p:sp>
        <p:nvSpPr>
          <p:cNvPr id="5" name="Rectangle 4"/>
          <p:cNvSpPr/>
          <p:nvPr/>
        </p:nvSpPr>
        <p:spPr>
          <a:xfrm>
            <a:off x="5300277" y="2323391"/>
            <a:ext cx="2999539"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0000"/>
                </a:solidFill>
                <a:effectLst>
                  <a:outerShdw blurRad="76200" dist="50800" dir="5400000" algn="tl" rotWithShape="0">
                    <a:srgbClr val="000000">
                      <a:alpha val="65000"/>
                    </a:srgbClr>
                  </a:outerShdw>
                </a:effectLst>
              </a:rPr>
              <a:t>Updated</a:t>
            </a:r>
          </a:p>
          <a:p>
            <a:pPr algn="ctr"/>
            <a:r>
              <a:rPr lang="en-US" sz="5400" b="1" cap="none" spc="50" dirty="0" smtClean="0">
                <a:ln w="11430"/>
                <a:solidFill>
                  <a:srgbClr val="FF0000"/>
                </a:solidFill>
                <a:effectLst>
                  <a:outerShdw blurRad="76200" dist="50800" dir="5400000" algn="tl" rotWithShape="0">
                    <a:srgbClr val="000000">
                      <a:alpha val="65000"/>
                    </a:srgbClr>
                  </a:outerShdw>
                </a:effectLst>
              </a:rPr>
              <a:t>ISIS</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ISIS energetic particle measurements plan key role in understanding origins, acceleration, and transport mechanisms</a:t>
            </a:r>
          </a:p>
          <a:p>
            <a:r>
              <a:rPr lang="en-US" dirty="0" smtClean="0"/>
              <a:t>Science goals have been mapped to measurement requirements</a:t>
            </a:r>
          </a:p>
          <a:p>
            <a:r>
              <a:rPr lang="en-US" dirty="0" smtClean="0"/>
              <a:t>These key requirements have been flowed down into the instrument design through the systems engineering process</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t>PI: Dave McComas* (SwRI)</a:t>
            </a:r>
          </a:p>
          <a:p>
            <a:pPr>
              <a:lnSpc>
                <a:spcPct val="90000"/>
              </a:lnSpc>
            </a:pPr>
            <a:r>
              <a:rPr lang="en-US" dirty="0" smtClean="0"/>
              <a:t>Co-I: Eric Christian (GSFC), Deputy PI</a:t>
            </a:r>
          </a:p>
          <a:p>
            <a:pPr>
              <a:lnSpc>
                <a:spcPct val="90000"/>
              </a:lnSpc>
            </a:pPr>
            <a:r>
              <a:rPr lang="en-US" dirty="0" smtClean="0"/>
              <a:t>Co-I (Lo Lead): Ralph McNutt* (APL)</a:t>
            </a:r>
          </a:p>
          <a:p>
            <a:pPr>
              <a:lnSpc>
                <a:spcPct val="90000"/>
              </a:lnSpc>
            </a:pPr>
            <a:r>
              <a:rPr lang="en-US" dirty="0" smtClean="0"/>
              <a:t>Co-I (Hi Lead): Mark Wiedenbeck* (Caltech/JPL)</a:t>
            </a:r>
          </a:p>
          <a:p>
            <a:pPr>
              <a:lnSpc>
                <a:spcPct val="90000"/>
              </a:lnSpc>
            </a:pPr>
            <a:r>
              <a:rPr lang="en-US" dirty="0" smtClean="0"/>
              <a:t>Co-I (SOC Lead): Nathan Schwadron (UNH)</a:t>
            </a:r>
          </a:p>
          <a:p>
            <a:pPr>
              <a:lnSpc>
                <a:spcPct val="90000"/>
              </a:lnSpc>
            </a:pPr>
            <a:r>
              <a:rPr lang="en-US" dirty="0" smtClean="0"/>
              <a:t>Co-Is: Alan Cummings (Caltech), Mihir Desai (SwRI), Joe Giacalone (</a:t>
            </a:r>
            <a:r>
              <a:rPr lang="en-US" dirty="0" err="1" smtClean="0"/>
              <a:t>UArizona</a:t>
            </a:r>
            <a:r>
              <a:rPr lang="en-US" dirty="0" smtClean="0"/>
              <a:t>), Matt Hill (APL), Stefano Livi (SwRI), Bill Matthaeus (</a:t>
            </a:r>
            <a:r>
              <a:rPr lang="en-US" dirty="0" err="1" smtClean="0"/>
              <a:t>UDelaware</a:t>
            </a:r>
            <a:r>
              <a:rPr lang="en-US" dirty="0" smtClean="0"/>
              <a:t>), Dick Mewaldt (Caltech), Don Mitchell (APL), Tycho von Rosenvinge (GSFC)</a:t>
            </a:r>
          </a:p>
          <a:p>
            <a:pPr>
              <a:lnSpc>
                <a:spcPct val="90000"/>
              </a:lnSpc>
            </a:pPr>
            <a:r>
              <a:rPr lang="en-US" dirty="0" smtClean="0"/>
              <a:t>Senior Science Mentor (SSM) Team Members: Rob Gold (APL), Tom </a:t>
            </a:r>
            <a:r>
              <a:rPr lang="en-US" dirty="0" err="1" smtClean="0"/>
              <a:t>Krimigis</a:t>
            </a:r>
            <a:r>
              <a:rPr lang="en-US" dirty="0" smtClean="0"/>
              <a:t> (APL), Ed </a:t>
            </a:r>
            <a:r>
              <a:rPr lang="en-US" dirty="0" err="1" smtClean="0"/>
              <a:t>Roelof</a:t>
            </a:r>
            <a:r>
              <a:rPr lang="en-US" dirty="0" smtClean="0"/>
              <a:t>, (APL) and Ed Stone (Caltech)</a:t>
            </a:r>
            <a:endParaRPr lang="en-US" sz="2000" dirty="0" smtClean="0"/>
          </a:p>
          <a:p>
            <a:pPr>
              <a:lnSpc>
                <a:spcPct val="90000"/>
              </a:lnSpc>
              <a:buFontTx/>
              <a:buNone/>
            </a:pPr>
            <a:r>
              <a:rPr lang="en-US" sz="2000" dirty="0" smtClean="0"/>
              <a:t>*SPP Science Working Group (SWG) Members</a:t>
            </a:r>
          </a:p>
          <a:p>
            <a:endParaRPr lang="en-US" dirty="0"/>
          </a:p>
        </p:txBody>
      </p:sp>
      <p:sp>
        <p:nvSpPr>
          <p:cNvPr id="3" name="Title 2"/>
          <p:cNvSpPr>
            <a:spLocks noGrp="1"/>
          </p:cNvSpPr>
          <p:nvPr>
            <p:ph type="title"/>
          </p:nvPr>
        </p:nvSpPr>
        <p:spPr/>
        <p:txBody>
          <a:bodyPr/>
          <a:lstStyle/>
          <a:p>
            <a:r>
              <a:rPr lang="en-US" dirty="0" smtClean="0"/>
              <a:t>ISIS Science Team</a:t>
            </a:r>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SEP Events: Gradual vs. Impulsive</a:t>
            </a:r>
            <a:endParaRPr lang="en-US" dirty="0"/>
          </a:p>
        </p:txBody>
      </p:sp>
      <p:pic>
        <p:nvPicPr>
          <p:cNvPr id="4" name="Picture 4"/>
          <p:cNvPicPr>
            <a:picLocks noChangeAspect="1" noChangeArrowheads="1"/>
          </p:cNvPicPr>
          <p:nvPr/>
        </p:nvPicPr>
        <p:blipFill>
          <a:blip r:embed="rId2" cstate="print"/>
          <a:srcRect l="771" t="1035" r="771" b="1035"/>
          <a:stretch>
            <a:fillRect/>
          </a:stretch>
        </p:blipFill>
        <p:spPr bwMode="auto">
          <a:xfrm>
            <a:off x="5615296" y="1044252"/>
            <a:ext cx="1881057" cy="1491913"/>
          </a:xfrm>
          <a:prstGeom prst="rect">
            <a:avLst/>
          </a:prstGeom>
          <a:noFill/>
          <a:ln w="9525">
            <a:noFill/>
            <a:miter lim="800000"/>
            <a:headEnd/>
            <a:tailEnd/>
          </a:ln>
        </p:spPr>
      </p:pic>
      <p:grpSp>
        <p:nvGrpSpPr>
          <p:cNvPr id="5" name="Group 5"/>
          <p:cNvGrpSpPr>
            <a:grpSpLocks noChangeAspect="1"/>
          </p:cNvGrpSpPr>
          <p:nvPr/>
        </p:nvGrpSpPr>
        <p:grpSpPr bwMode="auto">
          <a:xfrm>
            <a:off x="3007056" y="958760"/>
            <a:ext cx="1981200" cy="1552957"/>
            <a:chOff x="3264" y="2116"/>
            <a:chExt cx="1799" cy="1409"/>
          </a:xfrm>
        </p:grpSpPr>
        <p:pic>
          <p:nvPicPr>
            <p:cNvPr id="6" name="Picture 6"/>
            <p:cNvPicPr>
              <a:picLocks noChangeAspect="1" noChangeArrowheads="1"/>
            </p:cNvPicPr>
            <p:nvPr/>
          </p:nvPicPr>
          <p:blipFill>
            <a:blip r:embed="rId3" cstate="print"/>
            <a:srcRect l="819" t="967" r="946" b="967"/>
            <a:stretch>
              <a:fillRect/>
            </a:stretch>
          </p:blipFill>
          <p:spPr bwMode="auto">
            <a:xfrm>
              <a:off x="3264" y="2116"/>
              <a:ext cx="1799" cy="1409"/>
            </a:xfrm>
            <a:prstGeom prst="rect">
              <a:avLst/>
            </a:prstGeom>
            <a:noFill/>
            <a:ln w="9525">
              <a:noFill/>
              <a:miter lim="800000"/>
              <a:headEnd/>
              <a:tailEnd/>
            </a:ln>
          </p:spPr>
        </p:pic>
        <p:sp>
          <p:nvSpPr>
            <p:cNvPr id="7" name="Rectangle 7"/>
            <p:cNvSpPr>
              <a:spLocks noChangeAspect="1" noChangeArrowheads="1"/>
            </p:cNvSpPr>
            <p:nvPr/>
          </p:nvSpPr>
          <p:spPr bwMode="auto">
            <a:xfrm>
              <a:off x="3264" y="2116"/>
              <a:ext cx="288" cy="336"/>
            </a:xfrm>
            <a:prstGeom prst="rect">
              <a:avLst/>
            </a:prstGeom>
            <a:solidFill>
              <a:srgbClr val="FFFFFF"/>
            </a:solidFill>
            <a:ln w="9525">
              <a:noFill/>
              <a:miter lim="800000"/>
              <a:headEnd/>
              <a:tailEnd/>
            </a:ln>
          </p:spPr>
          <p:txBody>
            <a:bodyPr wrap="none" anchor="ctr"/>
            <a:lstStyle/>
            <a:p>
              <a:pPr defTabSz="457200"/>
              <a:endParaRPr lang="en-US">
                <a:latin typeface="Calibri" pitchFamily="34" charset="0"/>
              </a:endParaRPr>
            </a:p>
          </p:txBody>
        </p:sp>
      </p:grpSp>
      <p:pic>
        <p:nvPicPr>
          <p:cNvPr id="8" name="Picture 10"/>
          <p:cNvPicPr>
            <a:picLocks noChangeAspect="1" noChangeArrowheads="1"/>
          </p:cNvPicPr>
          <p:nvPr/>
        </p:nvPicPr>
        <p:blipFill>
          <a:blip r:embed="rId4" cstate="print"/>
          <a:srcRect b="11670"/>
          <a:stretch>
            <a:fillRect/>
          </a:stretch>
        </p:blipFill>
        <p:spPr bwMode="auto">
          <a:xfrm>
            <a:off x="1371599" y="2362199"/>
            <a:ext cx="6980991" cy="4202373"/>
          </a:xfrm>
          <a:prstGeom prst="rect">
            <a:avLst/>
          </a:prstGeom>
          <a:noFill/>
          <a:ln w="9525">
            <a:noFill/>
            <a:miter lim="800000"/>
            <a:headEnd/>
            <a:tailEnd/>
          </a:ln>
        </p:spPr>
      </p:pic>
      <p:sp>
        <p:nvSpPr>
          <p:cNvPr id="9" name="Rectangle 9"/>
          <p:cNvSpPr>
            <a:spLocks noChangeArrowheads="1"/>
          </p:cNvSpPr>
          <p:nvPr/>
        </p:nvSpPr>
        <p:spPr bwMode="auto">
          <a:xfrm>
            <a:off x="228600" y="5791200"/>
            <a:ext cx="1419225" cy="336550"/>
          </a:xfrm>
          <a:prstGeom prst="rect">
            <a:avLst/>
          </a:prstGeom>
          <a:noFill/>
          <a:ln w="9525">
            <a:noFill/>
            <a:miter lim="800000"/>
            <a:headEnd/>
            <a:tailEnd/>
          </a:ln>
        </p:spPr>
        <p:txBody>
          <a:bodyPr wrap="none">
            <a:spAutoFit/>
          </a:bodyPr>
          <a:lstStyle/>
          <a:p>
            <a:pPr defTabSz="457200"/>
            <a:r>
              <a:rPr lang="en-US" sz="1600">
                <a:latin typeface="Calibri" pitchFamily="34" charset="0"/>
              </a:rPr>
              <a:t>Reames (1999)</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1132114"/>
            <a:ext cx="4199577" cy="5238524"/>
          </a:xfrm>
        </p:spPr>
        <p:txBody>
          <a:bodyPr/>
          <a:lstStyle/>
          <a:p>
            <a:pPr>
              <a:lnSpc>
                <a:spcPct val="90000"/>
              </a:lnSpc>
            </a:pPr>
            <a:r>
              <a:rPr lang="en-US" dirty="0" smtClean="0"/>
              <a:t>Testing, discriminating, and refining SEP acceleration models is difficult at 1 AU due to distance from sources and mixing during transport</a:t>
            </a:r>
          </a:p>
          <a:p>
            <a:pPr>
              <a:lnSpc>
                <a:spcPct val="90000"/>
              </a:lnSpc>
            </a:pPr>
            <a:r>
              <a:rPr lang="en-US" dirty="0" smtClean="0"/>
              <a:t>Helios showed advantages of near-Sun observations of SEP processes near origin</a:t>
            </a:r>
          </a:p>
          <a:p>
            <a:pPr>
              <a:lnSpc>
                <a:spcPct val="90000"/>
              </a:lnSpc>
            </a:pPr>
            <a:r>
              <a:rPr lang="en-US" dirty="0" smtClean="0"/>
              <a:t>ISIS explores corona and inner </a:t>
            </a:r>
            <a:r>
              <a:rPr lang="en-US" dirty="0" err="1" smtClean="0"/>
              <a:t>heliosphere</a:t>
            </a:r>
            <a:r>
              <a:rPr lang="en-US" dirty="0" smtClean="0"/>
              <a:t> with state-of-the-art sensors and refines our understanding of acceleration, seed particles and transport, advances new models, and discovers new phenomena</a:t>
            </a:r>
          </a:p>
          <a:p>
            <a:endParaRPr lang="en-US" dirty="0"/>
          </a:p>
        </p:txBody>
      </p:sp>
      <p:sp>
        <p:nvSpPr>
          <p:cNvPr id="3" name="Title 2"/>
          <p:cNvSpPr>
            <a:spLocks noGrp="1"/>
          </p:cNvSpPr>
          <p:nvPr>
            <p:ph type="title"/>
          </p:nvPr>
        </p:nvSpPr>
        <p:spPr/>
        <p:txBody>
          <a:bodyPr/>
          <a:lstStyle/>
          <a:p>
            <a:r>
              <a:rPr lang="en-US" dirty="0" smtClean="0"/>
              <a:t>Need to measure near the sun</a:t>
            </a:r>
            <a:endParaRPr lang="en-US" dirty="0"/>
          </a:p>
        </p:txBody>
      </p:sp>
      <p:pic>
        <p:nvPicPr>
          <p:cNvPr id="4" name="Picture 4" descr="Figure D"/>
          <p:cNvPicPr>
            <a:picLocks noChangeAspect="1" noChangeArrowheads="1"/>
          </p:cNvPicPr>
          <p:nvPr/>
        </p:nvPicPr>
        <p:blipFill>
          <a:blip r:embed="rId2" cstate="print"/>
          <a:srcRect/>
          <a:stretch>
            <a:fillRect/>
          </a:stretch>
        </p:blipFill>
        <p:spPr bwMode="auto">
          <a:xfrm>
            <a:off x="4882488" y="940716"/>
            <a:ext cx="3606421" cy="3191924"/>
          </a:xfrm>
          <a:prstGeom prst="rect">
            <a:avLst/>
          </a:prstGeom>
          <a:noFill/>
        </p:spPr>
      </p:pic>
      <p:sp>
        <p:nvSpPr>
          <p:cNvPr id="5" name="Text Box 5"/>
          <p:cNvSpPr txBox="1">
            <a:spLocks noChangeArrowheads="1"/>
          </p:cNvSpPr>
          <p:nvPr/>
        </p:nvSpPr>
        <p:spPr bwMode="auto">
          <a:xfrm>
            <a:off x="4648200" y="4085512"/>
            <a:ext cx="4386150" cy="2512514"/>
          </a:xfrm>
          <a:prstGeom prst="rect">
            <a:avLst/>
          </a:prstGeom>
          <a:noFill/>
          <a:ln w="9525">
            <a:noFill/>
            <a:miter lim="800000"/>
            <a:headEnd/>
            <a:tailEnd/>
          </a:ln>
          <a:effectLst/>
        </p:spPr>
        <p:txBody>
          <a:bodyPr wrap="square">
            <a:spAutoFit/>
          </a:bodyPr>
          <a:lstStyle/>
          <a:p>
            <a:pPr>
              <a:spcBef>
                <a:spcPct val="50000"/>
              </a:spcBef>
            </a:pPr>
            <a:r>
              <a:rPr lang="en-US" sz="1400" i="1" dirty="0">
                <a:latin typeface="Times New Roman" pitchFamily="18" charset="0"/>
              </a:rPr>
              <a:t>Electron (e) and He (α) time profiles from Helios-1 (0.3 AU) and IMP-8 (1 AU) during five ISEP events in 1980 (from </a:t>
            </a:r>
            <a:r>
              <a:rPr lang="en-US" sz="1400" i="1" dirty="0" err="1">
                <a:latin typeface="Times New Roman" pitchFamily="18" charset="0"/>
              </a:rPr>
              <a:t>Wibberenz</a:t>
            </a:r>
            <a:r>
              <a:rPr lang="en-US" sz="1400" i="1" dirty="0">
                <a:latin typeface="Times New Roman" pitchFamily="18" charset="0"/>
              </a:rPr>
              <a:t> and Cane 2006). Magnetic connections to the flare site are indicated at upper right. Helios-1 observed five injections; IMP-8 only one. ISIS samples ~50-100 ISEP and ≳50 large SEP events inside 0.25 AU, where each event will be sharply peaked and 100-1000 times as intense, enabling detailed studies of (1) flare and CME-shock acceleration, (2) seed particle identities, and (3) the effects of particle transport in the interplanetary medium.</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t>Explore mechanisms that accelerate and transport energetic particles</a:t>
            </a:r>
          </a:p>
          <a:p>
            <a:pPr lvl="1">
              <a:lnSpc>
                <a:spcPct val="90000"/>
              </a:lnSpc>
            </a:pPr>
            <a:r>
              <a:rPr lang="en-US" u="sng" dirty="0" smtClean="0"/>
              <a:t>Origin</a:t>
            </a:r>
            <a:r>
              <a:rPr lang="en-US" dirty="0" smtClean="0"/>
              <a:t>: Determine the seed populations and physical conditions necessary for energetic particle acceleration</a:t>
            </a:r>
          </a:p>
          <a:p>
            <a:pPr lvl="1">
              <a:lnSpc>
                <a:spcPct val="90000"/>
              </a:lnSpc>
            </a:pPr>
            <a:r>
              <a:rPr lang="en-US" u="sng" dirty="0" smtClean="0"/>
              <a:t>Acceleration</a:t>
            </a:r>
            <a:r>
              <a:rPr lang="en-US" dirty="0" smtClean="0"/>
              <a:t>: Determine the roles of shocks, reconnection, waves, and turbulence in accelerating energetic particles</a:t>
            </a:r>
          </a:p>
          <a:p>
            <a:pPr lvl="1">
              <a:lnSpc>
                <a:spcPct val="90000"/>
              </a:lnSpc>
            </a:pPr>
            <a:r>
              <a:rPr lang="en-US" u="sng" dirty="0" smtClean="0"/>
              <a:t>Transport</a:t>
            </a:r>
            <a:r>
              <a:rPr lang="en-US" dirty="0" smtClean="0"/>
              <a:t>: Determine how energetic particles propagate from the corona out into the heliosphere</a:t>
            </a:r>
          </a:p>
          <a:p>
            <a:pPr>
              <a:lnSpc>
                <a:spcPct val="90000"/>
              </a:lnSpc>
              <a:buNone/>
            </a:pPr>
            <a:endParaRPr lang="en-US" dirty="0" smtClean="0"/>
          </a:p>
          <a:p>
            <a:pPr>
              <a:lnSpc>
                <a:spcPct val="90000"/>
              </a:lnSpc>
              <a:buNone/>
            </a:pPr>
            <a:r>
              <a:rPr lang="en-US" dirty="0" smtClean="0"/>
              <a:t>   Note: Includes coordinated analysis between ISIS and other SPP instruments of solar wind plasma, fields, and waves</a:t>
            </a:r>
          </a:p>
          <a:p>
            <a:endParaRPr lang="en-US" dirty="0"/>
          </a:p>
        </p:txBody>
      </p:sp>
      <p:sp>
        <p:nvSpPr>
          <p:cNvPr id="3" name="Title 2"/>
          <p:cNvSpPr>
            <a:spLocks noGrp="1"/>
          </p:cNvSpPr>
          <p:nvPr>
            <p:ph type="title"/>
          </p:nvPr>
        </p:nvSpPr>
        <p:spPr/>
        <p:txBody>
          <a:bodyPr/>
          <a:lstStyle/>
          <a:p>
            <a:r>
              <a:rPr lang="en-US" dirty="0" smtClean="0"/>
              <a:t>ISIS Science Goals</a:t>
            </a:r>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 </a:t>
            </a:r>
            <a:r>
              <a:rPr lang="en-US" dirty="0" err="1" smtClean="0"/>
              <a:t>Suprathermal</a:t>
            </a:r>
            <a:r>
              <a:rPr lang="en-US" dirty="0" smtClean="0"/>
              <a:t> Seeds of SEPs</a:t>
            </a:r>
            <a:endParaRPr lang="en-US" dirty="0"/>
          </a:p>
        </p:txBody>
      </p:sp>
      <p:graphicFrame>
        <p:nvGraphicFramePr>
          <p:cNvPr id="4" name="Object 2"/>
          <p:cNvGraphicFramePr>
            <a:graphicFrameLocks noChangeAspect="1"/>
          </p:cNvGraphicFramePr>
          <p:nvPr/>
        </p:nvGraphicFramePr>
        <p:xfrm>
          <a:off x="539088" y="1145962"/>
          <a:ext cx="5097439" cy="5335997"/>
        </p:xfrm>
        <a:graphic>
          <a:graphicData uri="http://schemas.openxmlformats.org/presentationml/2006/ole">
            <p:oleObj spid="_x0000_s1026" name="Document" r:id="rId3" imgW="2718816" imgH="2654808" progId="Word.Document.8">
              <p:embed/>
            </p:oleObj>
          </a:graphicData>
        </a:graphic>
      </p:graphicFrame>
      <p:sp>
        <p:nvSpPr>
          <p:cNvPr id="5" name="TextBox 2"/>
          <p:cNvSpPr txBox="1">
            <a:spLocks noChangeArrowheads="1"/>
          </p:cNvSpPr>
          <p:nvPr/>
        </p:nvSpPr>
        <p:spPr bwMode="auto">
          <a:xfrm>
            <a:off x="5867400" y="1777203"/>
            <a:ext cx="3124200" cy="4431983"/>
          </a:xfrm>
          <a:prstGeom prst="rect">
            <a:avLst/>
          </a:prstGeom>
          <a:noFill/>
          <a:ln w="9525">
            <a:noFill/>
            <a:miter lim="800000"/>
            <a:headEnd/>
            <a:tailEnd/>
          </a:ln>
        </p:spPr>
        <p:txBody>
          <a:bodyPr wrap="square">
            <a:spAutoFit/>
          </a:bodyPr>
          <a:lstStyle/>
          <a:p>
            <a:pPr algn="ctr" eaLnBrk="0" hangingPunct="0"/>
            <a:r>
              <a:rPr lang="en-US" sz="2400" dirty="0">
                <a:ea typeface="ＭＳ Ｐゴシック" pitchFamily="36" charset="-128"/>
              </a:rPr>
              <a:t>How </a:t>
            </a:r>
            <a:r>
              <a:rPr lang="en-US" sz="2400" dirty="0" smtClean="0">
                <a:ea typeface="ＭＳ Ｐゴシック" pitchFamily="36" charset="-128"/>
              </a:rPr>
              <a:t>does </a:t>
            </a:r>
            <a:r>
              <a:rPr lang="en-US" sz="2400" dirty="0">
                <a:ea typeface="ＭＳ Ｐゴシック" pitchFamily="36" charset="-128"/>
              </a:rPr>
              <a:t>the </a:t>
            </a:r>
            <a:r>
              <a:rPr lang="en-US" sz="2400" dirty="0">
                <a:ea typeface="ＭＳ Ｐゴシック" pitchFamily="36" charset="-128"/>
              </a:rPr>
              <a:t>s</a:t>
            </a:r>
            <a:r>
              <a:rPr lang="en-US" sz="2400" dirty="0" smtClean="0">
                <a:ea typeface="ＭＳ Ｐゴシック" pitchFamily="36" charset="-128"/>
              </a:rPr>
              <a:t>uprathermal </a:t>
            </a:r>
            <a:r>
              <a:rPr lang="en-US" sz="2400" dirty="0">
                <a:ea typeface="ＭＳ Ｐゴシック" pitchFamily="36" charset="-128"/>
              </a:rPr>
              <a:t>p</a:t>
            </a:r>
            <a:r>
              <a:rPr lang="en-US" sz="2400" dirty="0" smtClean="0">
                <a:ea typeface="ＭＳ Ｐゴシック" pitchFamily="36" charset="-128"/>
              </a:rPr>
              <a:t>article </a:t>
            </a:r>
            <a:r>
              <a:rPr lang="en-US" sz="2400" dirty="0">
                <a:ea typeface="ＭＳ Ｐゴシック" pitchFamily="36" charset="-128"/>
              </a:rPr>
              <a:t>p</a:t>
            </a:r>
            <a:r>
              <a:rPr lang="en-US" sz="2400" dirty="0" smtClean="0">
                <a:ea typeface="ＭＳ Ｐゴシック" pitchFamily="36" charset="-128"/>
              </a:rPr>
              <a:t>opulation </a:t>
            </a:r>
            <a:r>
              <a:rPr lang="en-US" sz="2400" dirty="0">
                <a:ea typeface="ＭＳ Ｐゴシック" pitchFamily="36" charset="-128"/>
              </a:rPr>
              <a:t>through which a </a:t>
            </a:r>
            <a:r>
              <a:rPr lang="en-US" sz="2400" dirty="0" smtClean="0">
                <a:ea typeface="ＭＳ Ｐゴシック" pitchFamily="36" charset="-128"/>
              </a:rPr>
              <a:t>shock </a:t>
            </a:r>
            <a:r>
              <a:rPr lang="en-US" sz="2400" dirty="0">
                <a:ea typeface="ＭＳ Ｐゴシック" pitchFamily="36" charset="-128"/>
              </a:rPr>
              <a:t>m</a:t>
            </a:r>
            <a:r>
              <a:rPr lang="en-US" sz="2400" dirty="0" smtClean="0">
                <a:ea typeface="ＭＳ Ｐゴシック" pitchFamily="36" charset="-128"/>
              </a:rPr>
              <a:t>oves </a:t>
            </a:r>
            <a:r>
              <a:rPr lang="en-US" sz="2400" dirty="0">
                <a:ea typeface="ＭＳ Ｐゴシック" pitchFamily="36" charset="-128"/>
              </a:rPr>
              <a:t>i</a:t>
            </a:r>
            <a:r>
              <a:rPr lang="en-US" sz="2400" dirty="0" smtClean="0">
                <a:ea typeface="ＭＳ Ｐゴシック" pitchFamily="36" charset="-128"/>
              </a:rPr>
              <a:t>nfluence </a:t>
            </a:r>
            <a:r>
              <a:rPr lang="en-US" sz="2400" dirty="0">
                <a:ea typeface="ＭＳ Ｐゴシック" pitchFamily="36" charset="-128"/>
              </a:rPr>
              <a:t>the </a:t>
            </a:r>
            <a:r>
              <a:rPr lang="en-US" sz="2400" dirty="0" smtClean="0">
                <a:ea typeface="ＭＳ Ｐゴシック" pitchFamily="36" charset="-128"/>
              </a:rPr>
              <a:t>resulting </a:t>
            </a:r>
            <a:r>
              <a:rPr lang="en-US" sz="2400" dirty="0">
                <a:ea typeface="ＭＳ Ｐゴシック" pitchFamily="36" charset="-128"/>
              </a:rPr>
              <a:t>i</a:t>
            </a:r>
            <a:r>
              <a:rPr lang="en-US" sz="2400" dirty="0" smtClean="0">
                <a:ea typeface="ＭＳ Ｐゴシック" pitchFamily="36" charset="-128"/>
              </a:rPr>
              <a:t>ntensity </a:t>
            </a:r>
            <a:r>
              <a:rPr lang="en-US" sz="2400" dirty="0">
                <a:ea typeface="ＭＳ Ｐゴシック" pitchFamily="36" charset="-128"/>
              </a:rPr>
              <a:t>of Energetic Particles that are </a:t>
            </a:r>
            <a:r>
              <a:rPr lang="en-US" sz="2400" dirty="0" smtClean="0">
                <a:ea typeface="ＭＳ Ｐゴシック" pitchFamily="36" charset="-128"/>
              </a:rPr>
              <a:t>accelerated</a:t>
            </a:r>
            <a:r>
              <a:rPr lang="en-US" sz="2400" dirty="0">
                <a:ea typeface="ＭＳ Ｐゴシック" pitchFamily="36" charset="-128"/>
              </a:rPr>
              <a:t>?</a:t>
            </a:r>
          </a:p>
          <a:p>
            <a:pPr algn="ctr" eaLnBrk="0" hangingPunct="0"/>
            <a:endParaRPr lang="en-US" dirty="0" smtClean="0"/>
          </a:p>
          <a:p>
            <a:pPr algn="ctr" eaLnBrk="0" hangingPunct="0"/>
            <a:endParaRPr lang="en-US" dirty="0" smtClean="0"/>
          </a:p>
          <a:p>
            <a:pPr algn="ctr" eaLnBrk="0" hangingPunct="0"/>
            <a:endParaRPr lang="en-US" dirty="0" smtClean="0"/>
          </a:p>
          <a:p>
            <a:pPr algn="ctr" eaLnBrk="0" hangingPunct="0"/>
            <a:endParaRPr lang="en-US" dirty="0" smtClean="0"/>
          </a:p>
          <a:p>
            <a:pPr algn="ctr" eaLnBrk="0" hangingPunct="0"/>
            <a:r>
              <a:rPr lang="en-US" dirty="0" smtClean="0"/>
              <a:t>(Mewaldt </a:t>
            </a:r>
            <a:r>
              <a:rPr lang="en-US" dirty="0"/>
              <a:t>et al. 2006)</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Origins: </a:t>
            </a:r>
            <a:br>
              <a:rPr lang="en-US" sz="2800" dirty="0" smtClean="0"/>
            </a:br>
            <a:r>
              <a:rPr lang="en-US" sz="2800" dirty="0" smtClean="0"/>
              <a:t>SW Ion </a:t>
            </a:r>
            <a:r>
              <a:rPr lang="en-US" sz="2800" dirty="0" err="1" smtClean="0"/>
              <a:t>Suprathermal</a:t>
            </a:r>
            <a:r>
              <a:rPr lang="en-US" sz="2800" dirty="0" smtClean="0"/>
              <a:t> Tail Observations</a:t>
            </a:r>
            <a:endParaRPr lang="en-US" sz="3600" dirty="0"/>
          </a:p>
        </p:txBody>
      </p:sp>
      <p:graphicFrame>
        <p:nvGraphicFramePr>
          <p:cNvPr id="4" name="Object 3"/>
          <p:cNvGraphicFramePr>
            <a:graphicFrameLocks noChangeAspect="1"/>
          </p:cNvGraphicFramePr>
          <p:nvPr/>
        </p:nvGraphicFramePr>
        <p:xfrm>
          <a:off x="533399" y="1016687"/>
          <a:ext cx="4680045" cy="5557553"/>
        </p:xfrm>
        <a:graphic>
          <a:graphicData uri="http://schemas.openxmlformats.org/presentationml/2006/ole">
            <p:oleObj spid="_x0000_s2050" name="Document" r:id="rId3" imgW="3179064" imgH="4224528" progId="Word.Document.8">
              <p:embed/>
            </p:oleObj>
          </a:graphicData>
        </a:graphic>
      </p:graphicFrame>
      <p:sp>
        <p:nvSpPr>
          <p:cNvPr id="5" name="TextBox 2"/>
          <p:cNvSpPr txBox="1">
            <a:spLocks noChangeArrowheads="1"/>
          </p:cNvSpPr>
          <p:nvPr/>
        </p:nvSpPr>
        <p:spPr bwMode="auto">
          <a:xfrm>
            <a:off x="5257800" y="1285875"/>
            <a:ext cx="3505200" cy="5262979"/>
          </a:xfrm>
          <a:prstGeom prst="rect">
            <a:avLst/>
          </a:prstGeom>
          <a:noFill/>
          <a:ln w="9525">
            <a:noFill/>
            <a:miter lim="800000"/>
            <a:headEnd/>
            <a:tailEnd/>
          </a:ln>
        </p:spPr>
        <p:txBody>
          <a:bodyPr>
            <a:spAutoFit/>
          </a:bodyPr>
          <a:lstStyle/>
          <a:p>
            <a:pPr algn="ctr" eaLnBrk="0" hangingPunct="0"/>
            <a:r>
              <a:rPr lang="en-US" sz="2400" dirty="0">
                <a:ea typeface="ＭＳ Ｐゴシック" pitchFamily="36" charset="-128"/>
              </a:rPr>
              <a:t>What mechanisms produce the widely observed suprathermal tails and how do they feed into SEP acceleration? Are they produced in the corona by flares or are they produced in the heliosphere by stochastic acceleration</a:t>
            </a:r>
            <a:r>
              <a:rPr lang="en-US" sz="2400" dirty="0" smtClean="0">
                <a:ea typeface="ＭＳ Ｐゴシック" pitchFamily="36" charset="-128"/>
              </a:rPr>
              <a:t>?</a:t>
            </a:r>
          </a:p>
          <a:p>
            <a:pPr algn="ctr" eaLnBrk="0" hangingPunct="0"/>
            <a:endParaRPr lang="en-US" sz="2400" dirty="0" smtClean="0">
              <a:ea typeface="ＭＳ Ｐゴシック" pitchFamily="36" charset="-128"/>
            </a:endParaRPr>
          </a:p>
          <a:p>
            <a:pPr algn="ctr" eaLnBrk="0" hangingPunct="0"/>
            <a:endParaRPr lang="en-US" sz="2400" dirty="0" smtClean="0">
              <a:ea typeface="ＭＳ Ｐゴシック" pitchFamily="36" charset="-128"/>
            </a:endParaRPr>
          </a:p>
          <a:p>
            <a:pPr eaLnBrk="0" hangingPunct="0"/>
            <a:r>
              <a:rPr lang="en-US" sz="2400" dirty="0" smtClean="0">
                <a:solidFill>
                  <a:srgbClr val="FF0000"/>
                </a:solidFill>
              </a:rPr>
              <a:t>(???? </a:t>
            </a:r>
            <a:r>
              <a:rPr lang="en-US" sz="2400" dirty="0" smtClean="0">
                <a:solidFill>
                  <a:srgbClr val="FF0000"/>
                </a:solidFill>
              </a:rPr>
              <a:t>et al. </a:t>
            </a:r>
            <a:r>
              <a:rPr lang="en-US" sz="2400" dirty="0" smtClean="0">
                <a:solidFill>
                  <a:srgbClr val="FF0000"/>
                </a:solidFill>
              </a:rPr>
              <a:t>????</a:t>
            </a:r>
            <a:r>
              <a:rPr lang="en-US" sz="2400" dirty="0" smtClean="0"/>
              <a:t>)</a:t>
            </a:r>
            <a:endParaRPr lang="en-US" sz="2400" dirty="0" smtClean="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Origins: </a:t>
            </a:r>
            <a:br>
              <a:rPr lang="en-US" sz="2800" dirty="0" smtClean="0"/>
            </a:br>
            <a:r>
              <a:rPr lang="en-US" sz="2800" dirty="0" smtClean="0"/>
              <a:t>Temporal Variation of Composition</a:t>
            </a:r>
            <a:endParaRPr lang="en-US" dirty="0"/>
          </a:p>
        </p:txBody>
      </p:sp>
      <p:pic>
        <p:nvPicPr>
          <p:cNvPr id="4" name="Picture 3" descr=":dayeh_figure7.png"/>
          <p:cNvPicPr>
            <a:picLocks noChangeAspect="1" noChangeArrowheads="1"/>
          </p:cNvPicPr>
          <p:nvPr/>
        </p:nvPicPr>
        <p:blipFill>
          <a:blip r:embed="rId2" cstate="print"/>
          <a:srcRect t="30055"/>
          <a:stretch>
            <a:fillRect/>
          </a:stretch>
        </p:blipFill>
        <p:spPr bwMode="auto">
          <a:xfrm>
            <a:off x="457200" y="1347720"/>
            <a:ext cx="4953000" cy="5181600"/>
          </a:xfrm>
          <a:prstGeom prst="rect">
            <a:avLst/>
          </a:prstGeom>
          <a:noFill/>
          <a:ln w="9525">
            <a:noFill/>
            <a:miter lim="800000"/>
            <a:headEnd/>
            <a:tailEnd/>
          </a:ln>
        </p:spPr>
      </p:pic>
      <p:sp>
        <p:nvSpPr>
          <p:cNvPr id="6" name="TextBox 2"/>
          <p:cNvSpPr txBox="1">
            <a:spLocks noChangeArrowheads="1"/>
          </p:cNvSpPr>
          <p:nvPr/>
        </p:nvSpPr>
        <p:spPr bwMode="auto">
          <a:xfrm>
            <a:off x="5562600" y="1225493"/>
            <a:ext cx="3276600" cy="5355312"/>
          </a:xfrm>
          <a:prstGeom prst="rect">
            <a:avLst/>
          </a:prstGeom>
          <a:noFill/>
          <a:ln w="9525">
            <a:noFill/>
            <a:miter lim="800000"/>
            <a:headEnd/>
            <a:tailEnd/>
          </a:ln>
        </p:spPr>
        <p:txBody>
          <a:bodyPr>
            <a:spAutoFit/>
          </a:bodyPr>
          <a:lstStyle/>
          <a:p>
            <a:pPr algn="ctr" eaLnBrk="0" hangingPunct="0"/>
            <a:r>
              <a:rPr lang="en-US" sz="2400" dirty="0">
                <a:ea typeface="ＭＳ Ｐゴシック" pitchFamily="36" charset="-128"/>
              </a:rPr>
              <a:t>What causes the temporal variability in composition of the suprathermal </a:t>
            </a:r>
            <a:r>
              <a:rPr lang="en-US" sz="2400" dirty="0" smtClean="0">
                <a:ea typeface="ＭＳ Ｐゴシック" pitchFamily="36" charset="-128"/>
              </a:rPr>
              <a:t>tails?</a:t>
            </a:r>
          </a:p>
          <a:p>
            <a:pPr algn="ctr" eaLnBrk="0" hangingPunct="0"/>
            <a:r>
              <a:rPr lang="en-US" sz="2400" dirty="0" smtClean="0">
                <a:ea typeface="ＭＳ Ｐゴシック" pitchFamily="36" charset="-128"/>
              </a:rPr>
              <a:t>Is </a:t>
            </a:r>
            <a:r>
              <a:rPr lang="en-US" sz="2400" dirty="0">
                <a:ea typeface="ＭＳ Ｐゴシック" pitchFamily="36" charset="-128"/>
              </a:rPr>
              <a:t>the variation due to flare activity or changes in the physical conditions (turbulence, CMEs, compressions, prior shocks, etc.) in the inner </a:t>
            </a:r>
            <a:r>
              <a:rPr lang="en-US" sz="2400" dirty="0" smtClean="0">
                <a:ea typeface="ＭＳ Ｐゴシック" pitchFamily="36" charset="-128"/>
              </a:rPr>
              <a:t>heliosphere?</a:t>
            </a:r>
            <a:endParaRPr lang="en-US" sz="2400" dirty="0">
              <a:ea typeface="ＭＳ Ｐゴシック" pitchFamily="36" charset="-128"/>
            </a:endParaRPr>
          </a:p>
          <a:p>
            <a:pPr algn="ctr" eaLnBrk="0" hangingPunct="0"/>
            <a:endParaRPr lang="en-US" dirty="0" smtClean="0"/>
          </a:p>
          <a:p>
            <a:pPr algn="ctr" eaLnBrk="0" hangingPunct="0"/>
            <a:endParaRPr lang="en-US" dirty="0" smtClean="0"/>
          </a:p>
          <a:p>
            <a:pPr algn="ctr" eaLnBrk="0" hangingPunct="0"/>
            <a:r>
              <a:rPr lang="en-US" dirty="0" smtClean="0"/>
              <a:t>(Dayeh </a:t>
            </a:r>
            <a:r>
              <a:rPr lang="en-US" dirty="0"/>
              <a:t>et al. 2009)</a:t>
            </a: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1432</TotalTime>
  <Words>1594</Words>
  <Application>Microsoft Office PowerPoint</Application>
  <PresentationFormat>On-screen Show (4:3)</PresentationFormat>
  <Paragraphs>157</Paragraphs>
  <Slides>20</Slides>
  <Notes>1</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20</vt:i4>
      </vt:variant>
    </vt:vector>
  </HeadingPairs>
  <TitlesOfParts>
    <vt:vector size="23" baseType="lpstr">
      <vt:lpstr>Mid Phase B Status - ISIS - DRAFT 1</vt:lpstr>
      <vt:lpstr>???</vt:lpstr>
      <vt:lpstr>Document</vt:lpstr>
      <vt:lpstr>ISIS Science</vt:lpstr>
      <vt:lpstr>Outline</vt:lpstr>
      <vt:lpstr>ISIS Science Team</vt:lpstr>
      <vt:lpstr>SEP Events: Gradual vs. Impulsive</vt:lpstr>
      <vt:lpstr>Need to measure near the sun</vt:lpstr>
      <vt:lpstr>ISIS Science Goals</vt:lpstr>
      <vt:lpstr>Origin: Suprathermal Seeds of SEPs</vt:lpstr>
      <vt:lpstr>Origins:  SW Ion Suprathermal Tail Observations</vt:lpstr>
      <vt:lpstr>Origins:  Temporal Variation of Composition</vt:lpstr>
      <vt:lpstr>Acceleration:  Impulsive Acceleration in Flares</vt:lpstr>
      <vt:lpstr>Acceleration: Diffusive Shock Acceleration (DSA)</vt:lpstr>
      <vt:lpstr>Acceleration: SEP Energy Sources - CMEs</vt:lpstr>
      <vt:lpstr>Acceleration:  CME-Driven Shock Efficiency</vt:lpstr>
      <vt:lpstr>Transport: How do SEPs Get to Earth?</vt:lpstr>
      <vt:lpstr>Transport: Energy Spectral Breaks</vt:lpstr>
      <vt:lpstr>Energetic Neutral Atoms (ENAs)</vt:lpstr>
      <vt:lpstr>Measurement Summary</vt:lpstr>
      <vt:lpstr>Driving Requirements</vt:lpstr>
      <vt:lpstr>Primary Measurement Requirements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dmccomas</cp:lastModifiedBy>
  <cp:revision>72</cp:revision>
  <cp:lastPrinted>2012-05-09T16:55:26Z</cp:lastPrinted>
  <dcterms:created xsi:type="dcterms:W3CDTF">2013-01-28T12:52:32Z</dcterms:created>
  <dcterms:modified xsi:type="dcterms:W3CDTF">2013-10-21T16:36:10Z</dcterms:modified>
</cp:coreProperties>
</file>