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8"/>
  </p:notesMasterIdLst>
  <p:sldIdLst>
    <p:sldId id="492" r:id="rId2"/>
    <p:sldId id="491" r:id="rId3"/>
    <p:sldId id="495" r:id="rId4"/>
    <p:sldId id="496" r:id="rId5"/>
    <p:sldId id="498" r:id="rId6"/>
    <p:sldId id="500" r:id="rId7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CC99"/>
    <a:srgbClr val="C0C0C0"/>
    <a:srgbClr val="CC6600"/>
    <a:srgbClr val="66FFFF"/>
    <a:srgbClr val="CC0066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09" autoAdjust="0"/>
    <p:restoredTop sz="91193" autoAdjust="0"/>
  </p:normalViewPr>
  <p:slideViewPr>
    <p:cSldViewPr snapToGrid="0">
      <p:cViewPr varScale="1">
        <p:scale>
          <a:sx n="88" d="100"/>
          <a:sy n="88" d="100"/>
        </p:scale>
        <p:origin x="-12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l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0075"/>
            <a:ext cx="559752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l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67090F70-26CA-4120-98FB-FA51BE0524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lueSolarProbePlusBannerTemplat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JHU APL - Script - Rough Blue"/>
          <p:cNvPicPr>
            <a:picLocks noChangeAspect="1" noChangeArrowheads="1"/>
          </p:cNvPicPr>
          <p:nvPr/>
        </p:nvPicPr>
        <p:blipFill>
          <a:blip r:embed="rId3" cstate="print">
            <a:lum bright="54000"/>
          </a:blip>
          <a:srcRect/>
          <a:stretch>
            <a:fillRect/>
          </a:stretch>
        </p:blipFill>
        <p:spPr bwMode="auto">
          <a:xfrm>
            <a:off x="5381625" y="5648325"/>
            <a:ext cx="3198813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APL Icon - Blue"/>
          <p:cNvPicPr>
            <a:picLocks noChangeAspect="1" noChangeArrowheads="1"/>
          </p:cNvPicPr>
          <p:nvPr/>
        </p:nvPicPr>
        <p:blipFill>
          <a:blip r:embed="rId4" cstate="print">
            <a:lum bright="58000"/>
          </a:blip>
          <a:srcRect/>
          <a:stretch>
            <a:fillRect/>
          </a:stretch>
        </p:blipFill>
        <p:spPr bwMode="auto">
          <a:xfrm>
            <a:off x="6831013" y="4764088"/>
            <a:ext cx="16541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1"/>
          <p:cNvSpPr txBox="1"/>
          <p:nvPr userDrawn="1"/>
        </p:nvSpPr>
        <p:spPr>
          <a:xfrm>
            <a:off x="457200" y="184150"/>
            <a:ext cx="5222875" cy="939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  <a:p>
            <a:pPr algn="ctr">
              <a:spcBef>
                <a:spcPts val="600"/>
              </a:spcBef>
              <a:defRPr/>
            </a:pPr>
            <a:r>
              <a:rPr lang="en-US" i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A NASA Mission to Touch the Sun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017649" y="3846245"/>
            <a:ext cx="4827588" cy="1177925"/>
          </a:xfrm>
        </p:spPr>
        <p:txBody>
          <a:bodyPr/>
          <a:lstStyle>
            <a:lvl1pPr marL="0" indent="0" algn="ctr">
              <a:spcAft>
                <a:spcPct val="0"/>
              </a:spcAft>
              <a:buFont typeface="Wingdings" pitchFamily="2" charset="2"/>
              <a:buNone/>
              <a:defRPr sz="28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 bwMode="black">
          <a:xfrm>
            <a:off x="500125" y="1990065"/>
            <a:ext cx="5862638" cy="1470025"/>
          </a:xfrm>
        </p:spPr>
        <p:txBody>
          <a:bodyPr/>
          <a:lstStyle>
            <a:lvl1pPr algn="ctr">
              <a:lnSpc>
                <a:spcPct val="8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BlueSolarProbePlusBannerTemplate.jpg"/>
          <p:cNvPicPr>
            <a:picLocks noChangeAspect="1"/>
          </p:cNvPicPr>
          <p:nvPr userDrawn="1"/>
        </p:nvPicPr>
        <p:blipFill>
          <a:blip r:embed="rId2" cstate="print"/>
          <a:srcRect b="77075"/>
          <a:stretch>
            <a:fillRect/>
          </a:stretch>
        </p:blipFill>
        <p:spPr bwMode="auto">
          <a:xfrm>
            <a:off x="0" y="-165100"/>
            <a:ext cx="91440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7"/>
          <p:cNvSpPr>
            <a:spLocks noChangeShapeType="1"/>
          </p:cNvSpPr>
          <p:nvPr/>
        </p:nvSpPr>
        <p:spPr bwMode="gray">
          <a:xfrm flipV="1">
            <a:off x="304800" y="6591300"/>
            <a:ext cx="8331200" cy="1588"/>
          </a:xfrm>
          <a:prstGeom prst="line">
            <a:avLst/>
          </a:prstGeom>
          <a:noFill/>
          <a:ln w="38100">
            <a:solidFill>
              <a:srgbClr val="01255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TextBox 15"/>
          <p:cNvSpPr txBox="1"/>
          <p:nvPr userDrawn="1"/>
        </p:nvSpPr>
        <p:spPr>
          <a:xfrm>
            <a:off x="7007225" y="1057275"/>
            <a:ext cx="2125663" cy="347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lnSpc>
                <a:spcPts val="1000"/>
              </a:lnSpc>
              <a:defRPr/>
            </a:pPr>
            <a:r>
              <a:rPr lang="en-US" sz="1400" b="1" dirty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  <a:p>
            <a:pPr algn="r">
              <a:lnSpc>
                <a:spcPts val="1000"/>
              </a:lnSpc>
              <a:defRPr/>
            </a:pPr>
            <a:r>
              <a:rPr lang="en-US" sz="900" b="1" i="1" dirty="0">
                <a:solidFill>
                  <a:schemeClr val="bg1"/>
                </a:solidFill>
                <a:latin typeface="Arial"/>
                <a:cs typeface="Arial"/>
              </a:rPr>
              <a:t>A NASA Mission to Touch the Sun</a:t>
            </a: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2660650" y="6589713"/>
            <a:ext cx="3621088" cy="23336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 sz="1000" dirty="0" smtClean="0"/>
              <a:t>Solar Probe Plus Mission – ISIS Team Meeting at Caltech</a:t>
            </a:r>
            <a:endParaRPr lang="en-US" sz="1000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7053263" y="6564313"/>
            <a:ext cx="1270000" cy="25876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 sz="1000" dirty="0" smtClean="0"/>
              <a:t>May 9/10, 2013</a:t>
            </a:r>
            <a:endParaRPr lang="en-US" sz="1000" dirty="0"/>
          </a:p>
        </p:txBody>
      </p:sp>
      <p:pic>
        <p:nvPicPr>
          <p:cNvPr id="9" name="Picture 11" descr="isis logo"/>
          <p:cNvPicPr>
            <a:picLocks noChangeAspect="1" noChangeArrowheads="1"/>
          </p:cNvPicPr>
          <p:nvPr userDrawn="1"/>
        </p:nvPicPr>
        <p:blipFill>
          <a:blip r:embed="rId3" cstate="print"/>
          <a:srcRect b="22746"/>
          <a:stretch>
            <a:fillRect/>
          </a:stretch>
        </p:blipFill>
        <p:spPr bwMode="auto">
          <a:xfrm>
            <a:off x="8702675" y="4648200"/>
            <a:ext cx="4413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0"/>
            <a:ext cx="6597939" cy="116378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04800" y="6599238"/>
            <a:ext cx="2908300" cy="1968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9B3F8-67F9-4681-9C37-B8D040EC19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590675"/>
            <a:ext cx="4137025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8025" y="1590675"/>
            <a:ext cx="4137025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DCECE-790E-4385-BEC1-6D6588F2CE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EFE7A-EF57-4E94-A586-281ECF9CF8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b="77075"/>
          <a:stretch>
            <a:fillRect/>
          </a:stretch>
        </p:blipFill>
        <p:spPr bwMode="auto">
          <a:xfrm>
            <a:off x="0" y="-165100"/>
            <a:ext cx="91440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590675"/>
            <a:ext cx="842645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ltGray">
          <a:xfrm>
            <a:off x="304800" y="6624638"/>
            <a:ext cx="457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pPr>
              <a:defRPr/>
            </a:pPr>
            <a:fld id="{F8C8221C-2E27-40B3-91B7-DCE2D5CF00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01625" y="0"/>
            <a:ext cx="659765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gray">
          <a:xfrm>
            <a:off x="304800" y="6592888"/>
            <a:ext cx="7907338" cy="0"/>
          </a:xfrm>
          <a:prstGeom prst="line">
            <a:avLst/>
          </a:prstGeom>
          <a:noFill/>
          <a:ln w="38100">
            <a:solidFill>
              <a:srgbClr val="01255B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/>
          </a:p>
        </p:txBody>
      </p:sp>
      <p:pic>
        <p:nvPicPr>
          <p:cNvPr id="1031" name="Picture 9" descr="APL Icon - Blu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81988" y="6364288"/>
            <a:ext cx="55721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 userDrawn="1"/>
        </p:nvSpPr>
        <p:spPr>
          <a:xfrm>
            <a:off x="7007225" y="1057275"/>
            <a:ext cx="2125663" cy="347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lnSpc>
                <a:spcPts val="1000"/>
              </a:lnSpc>
              <a:defRPr/>
            </a:pPr>
            <a:r>
              <a:rPr lang="en-US" sz="1400" b="1" dirty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  <a:p>
            <a:pPr algn="r">
              <a:lnSpc>
                <a:spcPts val="1000"/>
              </a:lnSpc>
              <a:defRPr/>
            </a:pPr>
            <a:r>
              <a:rPr lang="en-US" sz="900" b="1" i="1" dirty="0">
                <a:solidFill>
                  <a:schemeClr val="bg1"/>
                </a:solidFill>
                <a:latin typeface="Arial"/>
                <a:cs typeface="Arial"/>
              </a:rPr>
              <a:t>A NASA Mission to Touch the Sun</a:t>
            </a:r>
          </a:p>
        </p:txBody>
      </p:sp>
      <p:sp>
        <p:nvSpPr>
          <p:cNvPr id="17" name="Footer Placeholder 4"/>
          <p:cNvSpPr txBox="1">
            <a:spLocks/>
          </p:cNvSpPr>
          <p:nvPr userDrawn="1"/>
        </p:nvSpPr>
        <p:spPr>
          <a:xfrm>
            <a:off x="2660650" y="6589713"/>
            <a:ext cx="3621088" cy="23336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 sz="1000" dirty="0" smtClean="0"/>
              <a:t>Solar Probe Plus Mission – ISIS Team Meeting at Caltech</a:t>
            </a:r>
            <a:endParaRPr lang="en-US" sz="1000" dirty="0"/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7053263" y="6564313"/>
            <a:ext cx="1270000" cy="25876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 sz="1000" dirty="0" smtClean="0"/>
              <a:t>May</a:t>
            </a:r>
            <a:r>
              <a:rPr lang="en-US" sz="1000" baseline="0" dirty="0" smtClean="0"/>
              <a:t> 9/10</a:t>
            </a:r>
            <a:r>
              <a:rPr lang="en-US" sz="1000" dirty="0" smtClean="0"/>
              <a:t>, 2013 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3" r:id="rId3"/>
    <p:sldLayoutId id="2147483652" r:id="rId4"/>
  </p:sldLayoutIdLst>
  <p:transition spd="med"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27013" indent="-227013" algn="l" rtl="0" eaLnBrk="0" fontAlgn="base" hangingPunct="0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4950" algn="l" rtl="0" eaLnBrk="0" fontAlgn="base" hangingPunct="0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2pPr>
      <a:lvl3pPr marL="963613" indent="-228600" algn="l" rtl="0" eaLnBrk="0" fontAlgn="base" hangingPunct="0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3pPr>
      <a:lvl4pPr marL="1193800" indent="-228600" algn="l" rtl="0" eaLnBrk="0" fontAlgn="base" hangingPunct="0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Scott Weidner, SwRI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ISIS PDR Preparations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 idx="4294967295"/>
          </p:nvPr>
        </p:nvSpPr>
        <p:spPr>
          <a:xfrm>
            <a:off x="1361799" y="2822713"/>
            <a:ext cx="6597650" cy="1163638"/>
          </a:xfrm>
        </p:spPr>
        <p:txBody>
          <a:bodyPr/>
          <a:lstStyle/>
          <a:p>
            <a:r>
              <a:rPr lang="en-US" sz="6000" dirty="0" smtClean="0">
                <a:solidFill>
                  <a:schemeClr val="tx1"/>
                </a:solidFill>
              </a:rPr>
              <a:t>PDR is Tomorrow</a:t>
            </a:r>
            <a:endParaRPr lang="en-US" sz="6000" dirty="0" smtClean="0">
              <a:solidFill>
                <a:schemeClr val="tx1"/>
              </a:solidFill>
            </a:endParaRPr>
          </a:p>
        </p:txBody>
      </p:sp>
      <p:sp>
        <p:nvSpPr>
          <p:cNvPr id="35842" name="Slide Number Placeholder 3"/>
          <p:cNvSpPr txBox="1">
            <a:spLocks noGrp="1"/>
          </p:cNvSpPr>
          <p:nvPr/>
        </p:nvSpPr>
        <p:spPr bwMode="ltGray">
          <a:xfrm>
            <a:off x="304800" y="6599238"/>
            <a:ext cx="29083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fld id="{C7FB80BC-B537-4147-ABE9-7145976A03A6}" type="slidenum">
              <a:rPr lang="en-US" sz="1000"/>
              <a:pPr/>
              <a:t>2</a:t>
            </a:fld>
            <a:endParaRPr lang="en-US" sz="1000"/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 idx="4294967295"/>
          </p:nvPr>
        </p:nvSpPr>
        <p:spPr>
          <a:xfrm>
            <a:off x="301625" y="0"/>
            <a:ext cx="6597650" cy="1163638"/>
          </a:xfrm>
        </p:spPr>
        <p:txBody>
          <a:bodyPr/>
          <a:lstStyle/>
          <a:p>
            <a:r>
              <a:rPr lang="en-US" dirty="0" smtClean="0"/>
              <a:t>Logistics</a:t>
            </a:r>
            <a:endParaRPr lang="en-US" dirty="0" smtClean="0"/>
          </a:p>
        </p:txBody>
      </p:sp>
      <p:sp>
        <p:nvSpPr>
          <p:cNvPr id="35842" name="Slide Number Placeholder 3"/>
          <p:cNvSpPr txBox="1">
            <a:spLocks noGrp="1"/>
          </p:cNvSpPr>
          <p:nvPr/>
        </p:nvSpPr>
        <p:spPr bwMode="ltGray">
          <a:xfrm>
            <a:off x="304800" y="6599238"/>
            <a:ext cx="29083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fld id="{C7FB80BC-B537-4147-ABE9-7145976A03A6}" type="slidenum">
              <a:rPr lang="en-US" sz="1000"/>
              <a:pPr/>
              <a:t>3</a:t>
            </a:fld>
            <a:endParaRPr lang="en-US" sz="1000"/>
          </a:p>
        </p:txBody>
      </p:sp>
      <p:sp>
        <p:nvSpPr>
          <p:cNvPr id="35843" name="Content Placeholder 5"/>
          <p:cNvSpPr>
            <a:spLocks noGrp="1"/>
          </p:cNvSpPr>
          <p:nvPr>
            <p:ph idx="4294967295"/>
          </p:nvPr>
        </p:nvSpPr>
        <p:spPr>
          <a:xfrm>
            <a:off x="450574" y="1590675"/>
            <a:ext cx="8167910" cy="4826000"/>
          </a:xfrm>
        </p:spPr>
        <p:txBody>
          <a:bodyPr/>
          <a:lstStyle/>
          <a:p>
            <a:r>
              <a:rPr lang="en-US" sz="3200" dirty="0" smtClean="0"/>
              <a:t>PDR will be on November 5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and 6</a:t>
            </a:r>
            <a:r>
              <a:rPr lang="en-US" sz="3200" baseline="30000" dirty="0" smtClean="0"/>
              <a:t>th</a:t>
            </a:r>
            <a:endParaRPr lang="en-US" sz="3200" dirty="0" smtClean="0"/>
          </a:p>
          <a:p>
            <a:pPr lvl="1"/>
            <a:r>
              <a:rPr lang="en-US" sz="3200" dirty="0" smtClean="0"/>
              <a:t>At SwRI</a:t>
            </a:r>
          </a:p>
          <a:p>
            <a:pPr lvl="1"/>
            <a:r>
              <a:rPr lang="en-US" sz="3200" dirty="0" smtClean="0"/>
              <a:t>In Bldg 263 Presentation Room</a:t>
            </a:r>
          </a:p>
          <a:p>
            <a:r>
              <a:rPr lang="en-US" sz="3200" dirty="0" smtClean="0"/>
              <a:t>Two Completely Full Days</a:t>
            </a:r>
          </a:p>
          <a:p>
            <a:pPr lvl="1"/>
            <a:r>
              <a:rPr lang="en-US" sz="3200" dirty="0" smtClean="0"/>
              <a:t>EPI-Hi</a:t>
            </a:r>
          </a:p>
          <a:p>
            <a:pPr lvl="1"/>
            <a:r>
              <a:rPr lang="en-US" sz="3200" dirty="0" smtClean="0"/>
              <a:t>EPI-Lo</a:t>
            </a:r>
          </a:p>
          <a:p>
            <a:pPr lvl="1"/>
            <a:r>
              <a:rPr lang="en-US" sz="3200" dirty="0" smtClean="0"/>
              <a:t>SOC</a:t>
            </a:r>
            <a:endParaRPr lang="en-US" sz="3200" dirty="0" smtClean="0"/>
          </a:p>
          <a:p>
            <a:r>
              <a:rPr lang="en-US" sz="3200" dirty="0" smtClean="0"/>
              <a:t>Social Event evening of the 5</a:t>
            </a:r>
            <a:r>
              <a:rPr lang="en-US" sz="3200" baseline="30000" dirty="0" smtClean="0"/>
              <a:t>th</a:t>
            </a:r>
            <a:endParaRPr lang="en-US" sz="3200" dirty="0" smtClean="0"/>
          </a:p>
          <a:p>
            <a:endParaRPr lang="en-US" sz="3200" dirty="0" smtClean="0"/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 idx="4294967295"/>
          </p:nvPr>
        </p:nvSpPr>
        <p:spPr>
          <a:xfrm>
            <a:off x="301625" y="0"/>
            <a:ext cx="6597650" cy="1163638"/>
          </a:xfrm>
        </p:spPr>
        <p:txBody>
          <a:bodyPr/>
          <a:lstStyle/>
          <a:p>
            <a:r>
              <a:rPr lang="en-US" dirty="0" smtClean="0"/>
              <a:t>Goals of PDR</a:t>
            </a:r>
            <a:endParaRPr lang="en-US" dirty="0" smtClean="0"/>
          </a:p>
        </p:txBody>
      </p:sp>
      <p:sp>
        <p:nvSpPr>
          <p:cNvPr id="35842" name="Slide Number Placeholder 3"/>
          <p:cNvSpPr txBox="1">
            <a:spLocks noGrp="1"/>
          </p:cNvSpPr>
          <p:nvPr/>
        </p:nvSpPr>
        <p:spPr bwMode="ltGray">
          <a:xfrm>
            <a:off x="304800" y="6599238"/>
            <a:ext cx="29083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fld id="{C7FB80BC-B537-4147-ABE9-7145976A03A6}" type="slidenum">
              <a:rPr lang="en-US" sz="1000"/>
              <a:pPr/>
              <a:t>4</a:t>
            </a:fld>
            <a:endParaRPr lang="en-US" sz="1000"/>
          </a:p>
        </p:txBody>
      </p:sp>
      <p:sp>
        <p:nvSpPr>
          <p:cNvPr id="35843" name="Content Placeholder 5"/>
          <p:cNvSpPr>
            <a:spLocks noGrp="1"/>
          </p:cNvSpPr>
          <p:nvPr>
            <p:ph idx="4294967295"/>
          </p:nvPr>
        </p:nvSpPr>
        <p:spPr>
          <a:xfrm>
            <a:off x="450574" y="1590675"/>
            <a:ext cx="8167910" cy="4826000"/>
          </a:xfrm>
        </p:spPr>
        <p:txBody>
          <a:bodyPr/>
          <a:lstStyle/>
          <a:p>
            <a:r>
              <a:rPr lang="en-US" sz="3200" dirty="0" smtClean="0"/>
              <a:t>Overall</a:t>
            </a:r>
          </a:p>
          <a:p>
            <a:pPr lvl="1"/>
            <a:r>
              <a:rPr lang="en-US" sz="3200" dirty="0" smtClean="0"/>
              <a:t>Requirements known</a:t>
            </a:r>
          </a:p>
          <a:p>
            <a:pPr lvl="1"/>
            <a:r>
              <a:rPr lang="en-US" sz="3200" dirty="0" smtClean="0"/>
              <a:t>Plans made</a:t>
            </a:r>
          </a:p>
          <a:p>
            <a:pPr lvl="1"/>
            <a:r>
              <a:rPr lang="en-US" sz="3200" dirty="0" smtClean="0"/>
              <a:t>Preliminary designs complete</a:t>
            </a:r>
          </a:p>
          <a:p>
            <a:pPr lvl="1"/>
            <a:r>
              <a:rPr lang="en-US" sz="3200" dirty="0" smtClean="0"/>
              <a:t>Analyses performed</a:t>
            </a:r>
          </a:p>
          <a:p>
            <a:pPr lvl="1"/>
            <a:r>
              <a:rPr lang="en-US" sz="3200" dirty="0" smtClean="0"/>
              <a:t>TRL 6 demonstrated</a:t>
            </a:r>
          </a:p>
          <a:p>
            <a:r>
              <a:rPr lang="en-US" sz="3200" dirty="0" smtClean="0"/>
              <a:t>We are well-positioned to exceed expectations</a:t>
            </a:r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 idx="4294967295"/>
          </p:nvPr>
        </p:nvSpPr>
        <p:spPr>
          <a:xfrm>
            <a:off x="301625" y="0"/>
            <a:ext cx="6597650" cy="1163638"/>
          </a:xfrm>
        </p:spPr>
        <p:txBody>
          <a:bodyPr/>
          <a:lstStyle/>
          <a:p>
            <a:r>
              <a:rPr lang="en-US" dirty="0" smtClean="0"/>
              <a:t>Schedule to PDR</a:t>
            </a:r>
            <a:endParaRPr lang="en-US" dirty="0" smtClean="0"/>
          </a:p>
        </p:txBody>
      </p:sp>
      <p:sp>
        <p:nvSpPr>
          <p:cNvPr id="35842" name="Slide Number Placeholder 3"/>
          <p:cNvSpPr txBox="1">
            <a:spLocks noGrp="1"/>
          </p:cNvSpPr>
          <p:nvPr/>
        </p:nvSpPr>
        <p:spPr bwMode="ltGray">
          <a:xfrm>
            <a:off x="304800" y="6599238"/>
            <a:ext cx="29083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fld id="{C7FB80BC-B537-4147-ABE9-7145976A03A6}" type="slidenum">
              <a:rPr lang="en-US" sz="1000"/>
              <a:pPr/>
              <a:t>5</a:t>
            </a:fld>
            <a:endParaRPr lang="en-US" sz="1000"/>
          </a:p>
        </p:txBody>
      </p:sp>
      <p:sp>
        <p:nvSpPr>
          <p:cNvPr id="35843" name="Content Placeholder 5"/>
          <p:cNvSpPr>
            <a:spLocks noGrp="1"/>
          </p:cNvSpPr>
          <p:nvPr>
            <p:ph idx="4294967295"/>
          </p:nvPr>
        </p:nvSpPr>
        <p:spPr>
          <a:xfrm>
            <a:off x="450574" y="1480457"/>
            <a:ext cx="8236226" cy="4936218"/>
          </a:xfrm>
        </p:spPr>
        <p:txBody>
          <a:bodyPr/>
          <a:lstStyle/>
          <a:p>
            <a:r>
              <a:rPr lang="en-US" sz="1400" dirty="0" smtClean="0"/>
              <a:t>08/19 </a:t>
            </a:r>
            <a:r>
              <a:rPr lang="en-US" sz="1400" dirty="0" smtClean="0"/>
              <a:t>– </a:t>
            </a:r>
            <a:r>
              <a:rPr lang="en-US" sz="1400" dirty="0" smtClean="0"/>
              <a:t>receive presentation .</a:t>
            </a:r>
            <a:r>
              <a:rPr lang="en-US" sz="1400" dirty="0" err="1" smtClean="0"/>
              <a:t>ppt</a:t>
            </a:r>
            <a:r>
              <a:rPr lang="en-US" sz="1400" dirty="0" smtClean="0"/>
              <a:t> with outline for every presentation with presenter assignment</a:t>
            </a:r>
            <a:endParaRPr lang="en-US" sz="1400" dirty="0" smtClean="0"/>
          </a:p>
          <a:p>
            <a:pPr lvl="4"/>
            <a:r>
              <a:rPr lang="en-US" sz="1400" dirty="0" smtClean="0"/>
              <a:t>Turn into a </a:t>
            </a:r>
            <a:r>
              <a:rPr lang="en-US" sz="1400" dirty="0" smtClean="0"/>
              <a:t>rough draft</a:t>
            </a:r>
          </a:p>
          <a:p>
            <a:pPr lvl="5"/>
            <a:r>
              <a:rPr lang="en-US" sz="1400" dirty="0" smtClean="0"/>
              <a:t>Fix outline, get the easy slides done, main idea for each slide</a:t>
            </a:r>
            <a:endParaRPr lang="en-US" sz="1400" dirty="0" smtClean="0"/>
          </a:p>
          <a:p>
            <a:r>
              <a:rPr lang="en-US" sz="1400" dirty="0" smtClean="0"/>
              <a:t>09/02 </a:t>
            </a:r>
            <a:r>
              <a:rPr lang="en-US" sz="1400" dirty="0" smtClean="0"/>
              <a:t>– </a:t>
            </a:r>
            <a:r>
              <a:rPr lang="en-US" sz="1400" dirty="0" smtClean="0"/>
              <a:t>rough </a:t>
            </a:r>
            <a:r>
              <a:rPr lang="en-US" sz="1400" dirty="0" smtClean="0"/>
              <a:t>draft review</a:t>
            </a:r>
          </a:p>
          <a:p>
            <a:pPr lvl="4"/>
            <a:r>
              <a:rPr lang="en-US" sz="1400" dirty="0" smtClean="0"/>
              <a:t>Turn into a </a:t>
            </a:r>
            <a:r>
              <a:rPr lang="en-US" sz="1400" dirty="0" smtClean="0"/>
              <a:t>decent draft:  </a:t>
            </a:r>
          </a:p>
          <a:p>
            <a:pPr lvl="5"/>
            <a:r>
              <a:rPr lang="en-US" sz="1400" dirty="0" smtClean="0"/>
              <a:t>Placeholders for all art</a:t>
            </a:r>
          </a:p>
          <a:p>
            <a:pPr lvl="5"/>
            <a:r>
              <a:rPr lang="en-US" sz="1400" dirty="0" smtClean="0"/>
              <a:t>Attempt at all words</a:t>
            </a:r>
          </a:p>
          <a:p>
            <a:r>
              <a:rPr lang="en-US" sz="1400" dirty="0" smtClean="0"/>
              <a:t>0</a:t>
            </a:r>
            <a:r>
              <a:rPr lang="en-US" sz="1400" dirty="0" smtClean="0"/>
              <a:t>9/16 – decent draft review</a:t>
            </a:r>
          </a:p>
          <a:p>
            <a:pPr lvl="4"/>
            <a:r>
              <a:rPr lang="en-US" sz="1400" dirty="0" smtClean="0"/>
              <a:t>Turn into a good draft</a:t>
            </a:r>
          </a:p>
          <a:p>
            <a:pPr lvl="5"/>
            <a:r>
              <a:rPr lang="en-US" sz="1400" dirty="0" smtClean="0"/>
              <a:t>All Art in place</a:t>
            </a:r>
          </a:p>
          <a:p>
            <a:pPr lvl="5"/>
            <a:r>
              <a:rPr lang="en-US" sz="1400" dirty="0" smtClean="0"/>
              <a:t>Tell the full story</a:t>
            </a:r>
          </a:p>
          <a:p>
            <a:r>
              <a:rPr lang="en-US" sz="1400" dirty="0" smtClean="0"/>
              <a:t>09/30 – good draft review</a:t>
            </a:r>
          </a:p>
          <a:p>
            <a:pPr lvl="4"/>
            <a:r>
              <a:rPr lang="en-US" sz="1400" dirty="0" smtClean="0"/>
              <a:t>Finalize presentations</a:t>
            </a:r>
          </a:p>
          <a:p>
            <a:pPr lvl="5"/>
            <a:r>
              <a:rPr lang="en-US" sz="1400" dirty="0" smtClean="0"/>
              <a:t>Correct all artwork issues</a:t>
            </a:r>
          </a:p>
          <a:p>
            <a:pPr lvl="5"/>
            <a:r>
              <a:rPr lang="en-US" sz="1400" dirty="0" smtClean="0"/>
              <a:t>Tweak words</a:t>
            </a:r>
          </a:p>
          <a:p>
            <a:r>
              <a:rPr lang="en-US" sz="1400" dirty="0" smtClean="0"/>
              <a:t>10/14 – flip-thru final draft</a:t>
            </a:r>
          </a:p>
          <a:p>
            <a:pPr lvl="4"/>
            <a:r>
              <a:rPr lang="en-US" sz="1400" dirty="0" smtClean="0"/>
              <a:t>Authors make updates</a:t>
            </a:r>
          </a:p>
          <a:p>
            <a:r>
              <a:rPr lang="en-US" sz="1400" dirty="0" smtClean="0"/>
              <a:t>10/21 – final presentation complete</a:t>
            </a:r>
          </a:p>
          <a:p>
            <a:pPr lvl="4"/>
            <a:r>
              <a:rPr lang="en-US" sz="1400" dirty="0" smtClean="0"/>
              <a:t>Publication preps</a:t>
            </a:r>
          </a:p>
          <a:p>
            <a:r>
              <a:rPr lang="en-US" sz="1400" dirty="0" smtClean="0"/>
              <a:t>10/28 – send out final presentation</a:t>
            </a:r>
          </a:p>
          <a:p>
            <a:pPr lvl="4"/>
            <a:r>
              <a:rPr lang="en-US" sz="1400" dirty="0" smtClean="0"/>
              <a:t>Reviewers review the material</a:t>
            </a:r>
            <a:endParaRPr lang="en-US" sz="1400" dirty="0" smtClean="0"/>
          </a:p>
          <a:p>
            <a:endParaRPr lang="en-US" sz="1400" dirty="0" smtClean="0"/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 idx="4294967295"/>
          </p:nvPr>
        </p:nvSpPr>
        <p:spPr>
          <a:xfrm>
            <a:off x="301625" y="0"/>
            <a:ext cx="6597650" cy="1163638"/>
          </a:xfrm>
        </p:spPr>
        <p:txBody>
          <a:bodyPr/>
          <a:lstStyle/>
          <a:p>
            <a:r>
              <a:rPr lang="en-US" dirty="0" smtClean="0"/>
              <a:t>Philosophy</a:t>
            </a:r>
            <a:endParaRPr lang="en-US" dirty="0" smtClean="0"/>
          </a:p>
        </p:txBody>
      </p:sp>
      <p:sp>
        <p:nvSpPr>
          <p:cNvPr id="35842" name="Slide Number Placeholder 3"/>
          <p:cNvSpPr txBox="1">
            <a:spLocks noGrp="1"/>
          </p:cNvSpPr>
          <p:nvPr/>
        </p:nvSpPr>
        <p:spPr bwMode="ltGray">
          <a:xfrm>
            <a:off x="304800" y="6599238"/>
            <a:ext cx="29083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fld id="{C7FB80BC-B537-4147-ABE9-7145976A03A6}" type="slidenum">
              <a:rPr lang="en-US" sz="1000"/>
              <a:pPr/>
              <a:t>6</a:t>
            </a:fld>
            <a:endParaRPr lang="en-US" sz="1000"/>
          </a:p>
        </p:txBody>
      </p:sp>
      <p:sp>
        <p:nvSpPr>
          <p:cNvPr id="35843" name="Content Placeholder 5"/>
          <p:cNvSpPr>
            <a:spLocks noGrp="1"/>
          </p:cNvSpPr>
          <p:nvPr>
            <p:ph idx="4294967295"/>
          </p:nvPr>
        </p:nvSpPr>
        <p:spPr>
          <a:xfrm>
            <a:off x="450574" y="1590675"/>
            <a:ext cx="8167910" cy="4826000"/>
          </a:xfrm>
        </p:spPr>
        <p:txBody>
          <a:bodyPr/>
          <a:lstStyle/>
          <a:p>
            <a:r>
              <a:rPr lang="en-US" sz="3200" dirty="0" smtClean="0"/>
              <a:t>Take Pictures Everyday</a:t>
            </a:r>
          </a:p>
          <a:p>
            <a:pPr lvl="1"/>
            <a:r>
              <a:rPr lang="en-US" sz="3200" dirty="0" smtClean="0"/>
              <a:t>Shoot First … Ask Questions Later</a:t>
            </a:r>
          </a:p>
          <a:p>
            <a:r>
              <a:rPr lang="en-US" sz="3200" dirty="0" smtClean="0"/>
              <a:t>No walk-on charts … let’s get it right</a:t>
            </a:r>
            <a:endParaRPr lang="en-US" sz="3200" dirty="0" smtClean="0"/>
          </a:p>
          <a:p>
            <a:r>
              <a:rPr lang="en-US" sz="3200" dirty="0" smtClean="0"/>
              <a:t>If we write to this early schedule, </a:t>
            </a:r>
          </a:p>
          <a:p>
            <a:pPr lvl="1"/>
            <a:r>
              <a:rPr lang="en-US" sz="3200" dirty="0" smtClean="0"/>
              <a:t>we’ll know what’s missing</a:t>
            </a:r>
          </a:p>
          <a:p>
            <a:pPr lvl="1"/>
            <a:r>
              <a:rPr lang="en-US" sz="3200" dirty="0" smtClean="0"/>
              <a:t>can </a:t>
            </a:r>
            <a:r>
              <a:rPr lang="en-US" sz="3200" dirty="0" smtClean="0"/>
              <a:t>f</a:t>
            </a:r>
            <a:r>
              <a:rPr lang="en-US" sz="3200" dirty="0" smtClean="0"/>
              <a:t>ocus on the hard stuff</a:t>
            </a:r>
          </a:p>
          <a:p>
            <a:endParaRPr lang="en-US" sz="3200" dirty="0" smtClean="0"/>
          </a:p>
          <a:p>
            <a:endParaRPr lang="en-US" sz="3200" dirty="0" smtClean="0"/>
          </a:p>
        </p:txBody>
      </p:sp>
    </p:spTree>
  </p:cSld>
  <p:clrMapOvr>
    <a:masterClrMapping/>
  </p:clrMapOvr>
  <p:transition spd="med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Heritage Blue">
  <a:themeElements>
    <a:clrScheme name="Heritage 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eritage 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eritage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3">
        <a:dk1>
          <a:srgbClr val="333300"/>
        </a:dk1>
        <a:lt1>
          <a:srgbClr val="FFFFFF"/>
        </a:lt1>
        <a:dk2>
          <a:srgbClr val="990000"/>
        </a:dk2>
        <a:lt2>
          <a:srgbClr val="996633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4">
        <a:dk1>
          <a:srgbClr val="333300"/>
        </a:dk1>
        <a:lt1>
          <a:srgbClr val="FFFFFF"/>
        </a:lt1>
        <a:dk2>
          <a:srgbClr val="990000"/>
        </a:dk2>
        <a:lt2>
          <a:srgbClr val="846F58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5">
        <a:dk1>
          <a:srgbClr val="000000"/>
        </a:dk1>
        <a:lt1>
          <a:srgbClr val="FFFFFF"/>
        </a:lt1>
        <a:dk2>
          <a:srgbClr val="002850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028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6">
        <a:dk1>
          <a:srgbClr val="000000"/>
        </a:dk1>
        <a:lt1>
          <a:srgbClr val="FFFFFF"/>
        </a:lt1>
        <a:dk2>
          <a:srgbClr val="01255B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125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Heritage Blue</Template>
  <TotalTime>6670</TotalTime>
  <Words>213</Words>
  <Application>Microsoft Office PowerPoint</Application>
  <PresentationFormat>On-screen Show (4:3)</PresentationFormat>
  <Paragraphs>54</Paragraphs>
  <Slides>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Heritage Blue</vt:lpstr>
      <vt:lpstr>ISIS PDR Preparations</vt:lpstr>
      <vt:lpstr>PDR is Tomorrow</vt:lpstr>
      <vt:lpstr>Logistics</vt:lpstr>
      <vt:lpstr>Goals of PDR</vt:lpstr>
      <vt:lpstr>Schedule to PDR</vt:lpstr>
      <vt:lpstr>Philosophy</vt:lpstr>
    </vt:vector>
  </TitlesOfParts>
  <Company>JHUAPL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sweidner</cp:lastModifiedBy>
  <cp:revision>600</cp:revision>
  <dcterms:created xsi:type="dcterms:W3CDTF">2009-04-28T16:03:47Z</dcterms:created>
  <dcterms:modified xsi:type="dcterms:W3CDTF">2013-05-10T14:42:19Z</dcterms:modified>
</cp:coreProperties>
</file>