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413" r:id="rId2"/>
    <p:sldId id="415" r:id="rId3"/>
    <p:sldId id="416" r:id="rId4"/>
    <p:sldId id="417" r:id="rId5"/>
    <p:sldId id="427" r:id="rId6"/>
    <p:sldId id="418" r:id="rId7"/>
    <p:sldId id="423" r:id="rId8"/>
    <p:sldId id="425" r:id="rId9"/>
    <p:sldId id="426" r:id="rId10"/>
    <p:sldId id="422" r:id="rId11"/>
    <p:sldId id="424" r:id="rId12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BA8F754F-D314-A544-B58E-3A9AFD86BEAA}">
          <p14:sldIdLst>
            <p14:sldId id="413"/>
            <p14:sldId id="415"/>
            <p14:sldId id="416"/>
            <p14:sldId id="417"/>
            <p14:sldId id="418"/>
            <p14:sldId id="423"/>
            <p14:sldId id="425"/>
            <p14:sldId id="426"/>
            <p14:sldId id="422"/>
            <p14:sldId id="42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81540" autoAdjust="0"/>
  </p:normalViewPr>
  <p:slideViewPr>
    <p:cSldViewPr snapToGrid="0">
      <p:cViewPr varScale="1">
        <p:scale>
          <a:sx n="88" d="100"/>
          <a:sy n="88" d="100"/>
        </p:scale>
        <p:origin x="-10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75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(ISIS) – 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2" name="Picture 11" descr="ISISlogo-002-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0324" y="2611464"/>
            <a:ext cx="2149331" cy="414179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8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02 – Agenda and Meeting </a:t>
            </a:r>
            <a:r>
              <a:rPr lang="en-US" sz="1000" baseline="0" dirty="0" smtClean="0"/>
              <a:t> Logistics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urldefense.proofpoint.com/v1/url?u=https://swri15.webex.com/swri15/j.php?ED%3D244875262%26UID%3D1460668832%26PW%3DNYWMzMmJmNzlj%26RT%3DMiM3&amp;k=PCy7eyfFfObklJZLFhSrcw%3D%3D%0A&amp;r=iH%2Bv1ho5%2BiJY4EIydpmjDGIGIqXsv2LtPjXEzKIfRW0%3D%0A&amp;m=H9rhKUXEOuG05Qr27QifXB%2FXX0oitzS7yd4FQBfOK2U%3D%0A&amp;s=d85e4037bdf19b27b2c332e09862846cbddedab2492619fc36e1a4841201311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urldefense.proofpoint.com/v1/url?u=https://swri15.webex.com/swri15/j.php?ED%3D244875272%26UID%3D1460668837%26PW%3DNYTFkMzM5Njlh%26RT%3DMiM3&amp;k=PCy7eyfFfObklJZLFhSrcw%3D%3D%0A&amp;r=iH%2Bv1ho5%2BiJY4EIydpmjDGIGIqXsv2LtPjXEzKIfRW0%3D%0A&amp;m=f%2FUwQOJIEYwyxGIEtqB%2FJuBsaleqGUzxd%2FN5J%2BRM%2BZ8%3D%0A&amp;s=15033ca5636ce3bcd38ceaafc50e0b3aefaa319da67290632ae20dce36db94e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Scott Weidner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Agenda and</a:t>
            </a:r>
            <a:br>
              <a:rPr lang="en-US" dirty="0" smtClean="0"/>
            </a:br>
            <a:r>
              <a:rPr lang="en-US" dirty="0" smtClean="0"/>
              <a:t>Meeting Logistics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346660" y="5800342"/>
            <a:ext cx="26468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Draft </a:t>
            </a:r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r7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Map to SwRI</a:t>
            </a:r>
          </a:p>
        </p:txBody>
      </p:sp>
      <p:pic>
        <p:nvPicPr>
          <p:cNvPr id="5" name="Picture 3" descr="webma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0" y="968375"/>
            <a:ext cx="7588250" cy="55673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sz="2800" dirty="0" smtClean="0"/>
              <a:t>Main Gate is </a:t>
            </a:r>
            <a:r>
              <a:rPr lang="en-US" sz="2800" dirty="0" smtClean="0">
                <a:solidFill>
                  <a:srgbClr val="FF0000"/>
                </a:solidFill>
              </a:rPr>
              <a:t>CLOSED for Construction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Directions to PDR Location (Bldg 263)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5308979" y="4831308"/>
            <a:ext cx="1364776" cy="1323834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 descr="TA008488.jpg"/>
          <p:cNvPicPr>
            <a:picLocks noChangeAspect="1"/>
          </p:cNvPicPr>
          <p:nvPr/>
        </p:nvPicPr>
        <p:blipFill>
          <a:blip r:embed="rId2" cstate="print"/>
          <a:srcRect t="9897" b="1385"/>
          <a:stretch>
            <a:fillRect/>
          </a:stretch>
        </p:blipFill>
        <p:spPr>
          <a:xfrm>
            <a:off x="965567" y="947057"/>
            <a:ext cx="7166065" cy="559587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Meeting and Facility Logistics</a:t>
            </a:r>
          </a:p>
          <a:p>
            <a:r>
              <a:rPr lang="en-US" dirty="0" smtClean="0"/>
              <a:t>Teleconference and WebEx</a:t>
            </a:r>
          </a:p>
          <a:p>
            <a:r>
              <a:rPr lang="en-US" dirty="0" smtClean="0"/>
              <a:t>Day 1 Agenda</a:t>
            </a:r>
          </a:p>
          <a:p>
            <a:r>
              <a:rPr lang="en-US" dirty="0" smtClean="0"/>
              <a:t>Day 2 Agenda</a:t>
            </a:r>
          </a:p>
          <a:p>
            <a:r>
              <a:rPr lang="en-US" dirty="0" smtClean="0"/>
              <a:t>Maps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Everyone needs to refer to the Maps !!!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Main SwRI Entrance completely closed for construction</a:t>
            </a:r>
          </a:p>
          <a:p>
            <a:r>
              <a:rPr lang="en-US" dirty="0" smtClean="0"/>
              <a:t>The maps provide instructions to the East Gate and directions to Building 263 where the PDR will be held</a:t>
            </a:r>
            <a:endParaRPr lang="en-US" dirty="0" smtClean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Meeting and Facility 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Wireless Internet available in </a:t>
            </a:r>
            <a:r>
              <a:rPr lang="en-US" dirty="0" smtClean="0"/>
              <a:t>the Presentation Room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 smtClean="0"/>
              <a:t>you need to have messages delivered:</a:t>
            </a:r>
          </a:p>
          <a:p>
            <a:pPr lvl="1"/>
            <a:r>
              <a:rPr lang="en-US" sz="2000" dirty="0" smtClean="0"/>
              <a:t>Messages through Maureen Ahr</a:t>
            </a:r>
          </a:p>
          <a:p>
            <a:pPr lvl="1"/>
            <a:r>
              <a:rPr lang="en-US" sz="2000" dirty="0" smtClean="0"/>
              <a:t>Tel:	</a:t>
            </a:r>
            <a:r>
              <a:rPr lang="en-US" sz="2000" dirty="0" smtClean="0"/>
              <a:t>	(</a:t>
            </a:r>
            <a:r>
              <a:rPr lang="en-US" sz="2000" dirty="0" smtClean="0"/>
              <a:t>210) 522-2741</a:t>
            </a:r>
          </a:p>
          <a:p>
            <a:pPr lvl="1"/>
            <a:r>
              <a:rPr lang="en-US" sz="2000" dirty="0" smtClean="0"/>
              <a:t>Fax:	(210) 520-9935</a:t>
            </a:r>
          </a:p>
          <a:p>
            <a:pPr lvl="1"/>
            <a:r>
              <a:rPr lang="en-US" sz="2000" dirty="0" smtClean="0"/>
              <a:t>E-mail:	mahr@swri.edu</a:t>
            </a:r>
          </a:p>
          <a:p>
            <a:r>
              <a:rPr lang="en-US" dirty="0" smtClean="0"/>
              <a:t>Restrooms </a:t>
            </a:r>
            <a:r>
              <a:rPr lang="en-US" dirty="0" smtClean="0"/>
              <a:t>– leaving Presentation Room, turn left and left and they are on the right side of the hallway</a:t>
            </a:r>
            <a:endParaRPr lang="en-US" dirty="0" smtClean="0"/>
          </a:p>
          <a:p>
            <a:r>
              <a:rPr lang="en-US" dirty="0" smtClean="0"/>
              <a:t>Splinter </a:t>
            </a:r>
            <a:r>
              <a:rPr lang="en-US" dirty="0" smtClean="0"/>
              <a:t>Meeting rooms </a:t>
            </a:r>
            <a:r>
              <a:rPr lang="en-US" dirty="0" smtClean="0"/>
              <a:t>will be </a:t>
            </a:r>
            <a:r>
              <a:rPr lang="en-US" dirty="0" smtClean="0"/>
              <a:t>available</a:t>
            </a:r>
          </a:p>
          <a:p>
            <a:r>
              <a:rPr lang="en-US" dirty="0" smtClean="0"/>
              <a:t>Lunch </a:t>
            </a:r>
            <a:r>
              <a:rPr lang="en-US" dirty="0" smtClean="0"/>
              <a:t>will be catered on both days</a:t>
            </a:r>
          </a:p>
          <a:p>
            <a:pPr lvl="1"/>
            <a:r>
              <a:rPr lang="en-US" sz="2000" dirty="0" smtClean="0"/>
              <a:t>Contribution jar provided for Government employees or those that require </a:t>
            </a:r>
            <a:r>
              <a:rPr lang="en-US" sz="2000" dirty="0" smtClean="0"/>
              <a:t>it</a:t>
            </a:r>
          </a:p>
          <a:p>
            <a:r>
              <a:rPr lang="en-US" dirty="0" smtClean="0"/>
              <a:t>There will be a Social Hour in the Lobby of Building 263 on Tuesday (11/5/2013)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Teleconference and </a:t>
            </a:r>
            <a:r>
              <a:rPr lang="en-US" dirty="0" smtClean="0"/>
              <a:t>WebEx Day 1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Topic: SPP - ISIS - PDR - Day 1 </a:t>
            </a:r>
            <a:br>
              <a:rPr lang="en-US" sz="2000" dirty="0" smtClean="0"/>
            </a:br>
            <a:r>
              <a:rPr lang="en-US" sz="2000" dirty="0" smtClean="0"/>
              <a:t>Date: Tuesday, November 5, 2013 </a:t>
            </a:r>
            <a:br>
              <a:rPr lang="en-US" sz="2000" dirty="0" smtClean="0"/>
            </a:br>
            <a:r>
              <a:rPr lang="en-US" sz="2000" dirty="0" smtClean="0"/>
              <a:t>Time: 8:00 am, Central Standard Time (Chicago, GMT-06:00) </a:t>
            </a:r>
            <a:br>
              <a:rPr lang="en-US" sz="2000" dirty="0" smtClean="0"/>
            </a:br>
            <a:r>
              <a:rPr lang="en-US" sz="2000" dirty="0" smtClean="0"/>
              <a:t>Meeting Number: 576 374 250 </a:t>
            </a:r>
            <a:br>
              <a:rPr lang="en-US" sz="2000" dirty="0" smtClean="0"/>
            </a:br>
            <a:r>
              <a:rPr lang="en-US" sz="2000" dirty="0" smtClean="0"/>
              <a:t>-------------------------------------------------------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To join the online meeting (Now from mobile devices!) </a:t>
            </a:r>
            <a:br>
              <a:rPr lang="en-US" sz="2000" dirty="0" smtClean="0"/>
            </a:br>
            <a:r>
              <a:rPr lang="en-US" sz="2000" dirty="0" smtClean="0"/>
              <a:t>------------------------------------------------------- </a:t>
            </a:r>
            <a:br>
              <a:rPr lang="en-US" sz="2000" dirty="0" smtClean="0"/>
            </a:br>
            <a:r>
              <a:rPr lang="en-US" sz="2000" dirty="0" smtClean="0"/>
              <a:t>1. Go to </a:t>
            </a:r>
            <a:r>
              <a:rPr lang="en-US" sz="2000" u="sng" dirty="0" smtClean="0">
                <a:hlinkClick r:id="rId2"/>
              </a:rPr>
              <a:t>https://swri15.webex.com/swri15/j.php?ED=244875262&amp;UID=1460668832&amp;PW=NYWMzMmJmNzlj&amp;RT=MiM3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2. If requested, enter your name and email address. </a:t>
            </a:r>
            <a:br>
              <a:rPr lang="en-US" sz="2000" dirty="0" smtClean="0"/>
            </a:br>
            <a:r>
              <a:rPr lang="en-US" sz="2000" dirty="0" smtClean="0"/>
              <a:t>3. If a password is required, enter the meeting </a:t>
            </a:r>
            <a:r>
              <a:rPr lang="en-US" sz="2000" dirty="0" smtClean="0"/>
              <a:t>password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4. Click "Join</a:t>
            </a:r>
            <a:r>
              <a:rPr lang="en-US" sz="2000" dirty="0" smtClean="0"/>
              <a:t>".</a:t>
            </a:r>
          </a:p>
          <a:p>
            <a:endParaRPr lang="en-US" sz="2000" dirty="0" smtClean="0"/>
          </a:p>
          <a:p>
            <a:r>
              <a:rPr lang="en-US" sz="2000" dirty="0" smtClean="0"/>
              <a:t>The meeting password will be sent in a follow-up email </a:t>
            </a:r>
          </a:p>
          <a:p>
            <a:pPr>
              <a:buNone/>
            </a:pPr>
            <a:endParaRPr lang="en-US" sz="2000" dirty="0" smtClean="0"/>
          </a:p>
          <a:p>
            <a:endParaRPr lang="en-US" dirty="0" smtClean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Teleconference and </a:t>
            </a:r>
            <a:r>
              <a:rPr lang="en-US" dirty="0" smtClean="0"/>
              <a:t>WebEx Day 2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Topic: SPP - ISIS - PDR - Day 2 </a:t>
            </a:r>
            <a:br>
              <a:rPr lang="en-US" sz="2000" dirty="0" smtClean="0"/>
            </a:br>
            <a:r>
              <a:rPr lang="en-US" sz="2000" dirty="0" smtClean="0"/>
              <a:t>Date: Wednesday, November 6, 2013 </a:t>
            </a:r>
            <a:br>
              <a:rPr lang="en-US" sz="2000" dirty="0" smtClean="0"/>
            </a:br>
            <a:r>
              <a:rPr lang="en-US" sz="2000" dirty="0" smtClean="0"/>
              <a:t>Time: 8:00 am, Central Standard Time (Chicago, GMT-06:00) </a:t>
            </a:r>
            <a:br>
              <a:rPr lang="en-US" sz="2000" dirty="0" smtClean="0"/>
            </a:br>
            <a:r>
              <a:rPr lang="en-US" sz="2000" dirty="0" smtClean="0"/>
              <a:t>Meeting Number: 578 656 800 </a:t>
            </a:r>
            <a:br>
              <a:rPr lang="en-US" sz="2000" dirty="0" smtClean="0"/>
            </a:br>
            <a:r>
              <a:rPr lang="en-US" sz="2000" dirty="0" smtClean="0"/>
              <a:t>------------------------------------------------------- </a:t>
            </a:r>
            <a:br>
              <a:rPr lang="en-US" sz="2000" dirty="0" smtClean="0"/>
            </a:br>
            <a:r>
              <a:rPr lang="en-US" sz="2000" dirty="0" smtClean="0"/>
              <a:t>To join the online meeting (Now from mobile devices!) </a:t>
            </a:r>
            <a:br>
              <a:rPr lang="en-US" sz="2000" dirty="0" smtClean="0"/>
            </a:br>
            <a:r>
              <a:rPr lang="en-US" sz="2000" dirty="0" smtClean="0"/>
              <a:t>------------------------------------------------------- </a:t>
            </a:r>
            <a:br>
              <a:rPr lang="en-US" sz="2000" dirty="0" smtClean="0"/>
            </a:br>
            <a:r>
              <a:rPr lang="en-US" sz="2000" dirty="0" smtClean="0"/>
              <a:t>1. Go to </a:t>
            </a:r>
            <a:r>
              <a:rPr lang="en-US" sz="2000" u="sng" dirty="0" smtClean="0">
                <a:hlinkClick r:id="rId2"/>
              </a:rPr>
              <a:t>https://swri15.webex.com/swri15/j.php?ED=244875272&amp;UID=1460668837&amp;PW=NYTFkMzM5Njlh&amp;RT=MiM3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2. If requested, enter your name and email address. </a:t>
            </a:r>
            <a:br>
              <a:rPr lang="en-US" sz="2000" dirty="0" smtClean="0"/>
            </a:br>
            <a:r>
              <a:rPr lang="en-US" sz="2000" dirty="0" smtClean="0"/>
              <a:t>3. If a password is required, enter the meeting </a:t>
            </a:r>
            <a:r>
              <a:rPr lang="en-US" sz="2000" dirty="0" smtClean="0"/>
              <a:t>password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4. Click "Join</a:t>
            </a:r>
            <a:r>
              <a:rPr lang="en-US" sz="2000" dirty="0" smtClean="0"/>
              <a:t>".</a:t>
            </a:r>
          </a:p>
          <a:p>
            <a:endParaRPr lang="en-US" sz="2000" dirty="0" smtClean="0"/>
          </a:p>
          <a:p>
            <a:r>
              <a:rPr lang="en-US" sz="2000" dirty="0" smtClean="0"/>
              <a:t>The meeting password will be sent in a follow-up email (same as Day 1)</a:t>
            </a:r>
            <a:endParaRPr lang="en-US" dirty="0" smtClean="0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Day 1: ISIS PDR Agenda</a:t>
            </a:r>
          </a:p>
        </p:txBody>
      </p:sp>
      <p:graphicFrame>
        <p:nvGraphicFramePr>
          <p:cNvPr id="8" name="Group 19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53775681"/>
              </p:ext>
            </p:extLst>
          </p:nvPr>
        </p:nvGraphicFramePr>
        <p:xfrm>
          <a:off x="332095" y="1572999"/>
          <a:ext cx="8537575" cy="4117848"/>
        </p:xfrm>
        <a:graphic>
          <a:graphicData uri="http://schemas.openxmlformats.org/drawingml/2006/table">
            <a:tbl>
              <a:tblPr/>
              <a:tblGrid>
                <a:gridCol w="1336675"/>
                <a:gridCol w="4506913"/>
                <a:gridCol w="2693987"/>
              </a:tblGrid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Start Time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Topic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Presenter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</a:tr>
              <a:tr h="2755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8:00 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01: ISIS PI Introduction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McComas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8:05 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02: Agenda and Meeting Logistics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Weidner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8:10 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03: Review Board Introduction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Hersman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8:20 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04: ISIS Overview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Weidner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8:40 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05: ISIS Science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McComas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9:00 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06: Systems Engineering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Dickinson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9:40 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Break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9:50 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07: EPI-Lo Sensor Design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McNutt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10:20 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08: EPI-Lo Technology Development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Gurnee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10:40 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09: EPI-Lo Mechanical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Cooper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11:10 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10: EPI-Lo Electronics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Gurnee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11:50 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11: EPI-Lo Software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Hayes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12:10 pm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Lunch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Day 1: ISIS PDR Agenda (Continued)</a:t>
            </a:r>
          </a:p>
        </p:txBody>
      </p:sp>
      <p:graphicFrame>
        <p:nvGraphicFramePr>
          <p:cNvPr id="8" name="Group 195"/>
          <p:cNvGraphicFramePr>
            <a:graphicFrameLocks noGrp="1"/>
          </p:cNvGraphicFramePr>
          <p:nvPr/>
        </p:nvGraphicFramePr>
        <p:xfrm>
          <a:off x="304800" y="1600306"/>
          <a:ext cx="8537575" cy="3529584"/>
        </p:xfrm>
        <a:graphic>
          <a:graphicData uri="http://schemas.openxmlformats.org/drawingml/2006/table">
            <a:tbl>
              <a:tblPr/>
              <a:tblGrid>
                <a:gridCol w="1336675"/>
                <a:gridCol w="4506913"/>
                <a:gridCol w="2693987"/>
              </a:tblGrid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Start Time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Topic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Presenter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1:10 pm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12: EPI-Hi Sensor Design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Wiedenbeck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1:40 pm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13: EPI-Hi Technology Development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Wiedenbeck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2:00 pm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14: EPI-Hi Electronics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Cook/Kecman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2:40 pm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15: EPI-Hi Software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Davis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3:00 pm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Break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3:10 pm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16: EPI-Hi Mechanical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Shuman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3:40 pm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17: ISIS Power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Do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4:10 pm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18: EMI/EMC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Gurnee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4:20 pm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19: ISIS Structural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Alexander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4:50 pm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Adjourn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5:00 pm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Social Hour with Appetizers and Refreshments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Day 2: ISIS PDR Agenda</a:t>
            </a:r>
          </a:p>
        </p:txBody>
      </p:sp>
      <p:graphicFrame>
        <p:nvGraphicFramePr>
          <p:cNvPr id="8" name="Group 19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19171299"/>
              </p:ext>
            </p:extLst>
          </p:nvPr>
        </p:nvGraphicFramePr>
        <p:xfrm>
          <a:off x="332095" y="1311735"/>
          <a:ext cx="8537575" cy="4706112"/>
        </p:xfrm>
        <a:graphic>
          <a:graphicData uri="http://schemas.openxmlformats.org/drawingml/2006/table">
            <a:tbl>
              <a:tblPr/>
              <a:tblGrid>
                <a:gridCol w="1336675"/>
                <a:gridCol w="4506913"/>
                <a:gridCol w="2693987"/>
              </a:tblGrid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Start Time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Topic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Presenter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</a:tr>
              <a:tr h="2755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8:00 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20: ISIS Thermal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Dirks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8:40 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21: Assembly, Integration, and Test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Dickinson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9:00 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22: Flight Operations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Christian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9:20 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23: Ground Support Equipment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Gurnee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9:40 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Break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9:50 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24: Verification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Angold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10:10 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25: EPI-Lo Calibration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Mitchell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10:25 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26: EPI-Hi Calibration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Mewaldt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10:40 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27: Performance Assurance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Gerhardus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11:00 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28: Risk Status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Dickinson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11:20 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29: Action Items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Angold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11:30 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30: Instrument Development Status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Weidner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11:50 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Lunch and Review Board Caucus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1:00 pm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31: Review Board Debrief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Hersman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 1:30 pm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Adjourn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Day 2: ISIS SOC PDR Agenda</a:t>
            </a:r>
          </a:p>
        </p:txBody>
      </p:sp>
      <p:graphicFrame>
        <p:nvGraphicFramePr>
          <p:cNvPr id="8" name="Group 19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4981074"/>
              </p:ext>
            </p:extLst>
          </p:nvPr>
        </p:nvGraphicFramePr>
        <p:xfrm>
          <a:off x="315162" y="1141199"/>
          <a:ext cx="8537575" cy="5423924"/>
        </p:xfrm>
        <a:graphic>
          <a:graphicData uri="http://schemas.openxmlformats.org/drawingml/2006/table">
            <a:tbl>
              <a:tblPr/>
              <a:tblGrid>
                <a:gridCol w="1336675"/>
                <a:gridCol w="4506913"/>
                <a:gridCol w="2693987"/>
              </a:tblGrid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Start Time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Topic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Presenter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</a:tr>
              <a:tr h="2755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ISIS Science Operations Center (SOC) PDR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2:00 pm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01: Introduction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Weidner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2:05 pm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02: Review Board Introduction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Nair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2:10 pm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03: ISIS Science Operations Center: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287338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	List of Governing Documents, Heritage,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287338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	SOC Organization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Schwadron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2:20 pm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04: Requirements Analysis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Angold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2:40 pm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05: SOC Description: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287338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	Architecture, Software Systems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Schwadron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2:50 pm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287338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06: SOC Description: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287338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	Operations Planning, Commanding	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Christian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3:05 pm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287338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07: SOC Description: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287338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	Instrument Health and Safety, Telemetry,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287338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	Data Processing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Schwadron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3:15 pm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287338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08: Data Products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Schwadron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3:40 pm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287338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09: Development Plan and Schedule, Test Plan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Schwadron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3:55 pm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287338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10: Current Status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Schwadron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4:00 pm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Review Board Caucus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4:30 pm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11: Review Board Debrief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Nair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5:00 pm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Adjourn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1799</TotalTime>
  <Words>535</Words>
  <Application>Microsoft Office PowerPoint</Application>
  <PresentationFormat>On-screen Show (4:3)</PresentationFormat>
  <Paragraphs>206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Mid Phase B Status - ISIS - DRAFT 1</vt:lpstr>
      <vt:lpstr>Agenda and Meeting Logistics</vt:lpstr>
      <vt:lpstr>Outline</vt:lpstr>
      <vt:lpstr>Meeting and Facility Logistics</vt:lpstr>
      <vt:lpstr>Teleconference and WebEx Day 1</vt:lpstr>
      <vt:lpstr>Teleconference and WebEx Day 2</vt:lpstr>
      <vt:lpstr>Day 1: ISIS PDR Agenda</vt:lpstr>
      <vt:lpstr>Day 1: ISIS PDR Agenda (Continued)</vt:lpstr>
      <vt:lpstr>Day 2: ISIS PDR Agenda</vt:lpstr>
      <vt:lpstr>Day 2: ISIS SOC PDR Agenda</vt:lpstr>
      <vt:lpstr>Map to SwRI</vt:lpstr>
      <vt:lpstr>Main Gate is CLOSED for Construction Directions to PDR Location (Bldg 263)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sweidner</cp:lastModifiedBy>
  <cp:revision>78</cp:revision>
  <cp:lastPrinted>2012-05-09T16:55:26Z</cp:lastPrinted>
  <dcterms:created xsi:type="dcterms:W3CDTF">2013-01-28T12:52:32Z</dcterms:created>
  <dcterms:modified xsi:type="dcterms:W3CDTF">2013-10-26T04:54:02Z</dcterms:modified>
</cp:coreProperties>
</file>